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2.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notesSlides/notesSlide3.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218"/>
  </p:notesMasterIdLst>
  <p:sldIdLst>
    <p:sldId id="256" r:id="rId2"/>
    <p:sldId id="278" r:id="rId3"/>
    <p:sldId id="258" r:id="rId4"/>
    <p:sldId id="353" r:id="rId5"/>
    <p:sldId id="354" r:id="rId6"/>
    <p:sldId id="279" r:id="rId7"/>
    <p:sldId id="259" r:id="rId8"/>
    <p:sldId id="280" r:id="rId9"/>
    <p:sldId id="348" r:id="rId10"/>
    <p:sldId id="347" r:id="rId11"/>
    <p:sldId id="349" r:id="rId12"/>
    <p:sldId id="281" r:id="rId13"/>
    <p:sldId id="300" r:id="rId14"/>
    <p:sldId id="351" r:id="rId15"/>
    <p:sldId id="352" r:id="rId16"/>
    <p:sldId id="350" r:id="rId17"/>
    <p:sldId id="355" r:id="rId18"/>
    <p:sldId id="356" r:id="rId19"/>
    <p:sldId id="357" r:id="rId20"/>
    <p:sldId id="359" r:id="rId21"/>
    <p:sldId id="358" r:id="rId22"/>
    <p:sldId id="360" r:id="rId23"/>
    <p:sldId id="361" r:id="rId24"/>
    <p:sldId id="319" r:id="rId25"/>
    <p:sldId id="362" r:id="rId26"/>
    <p:sldId id="363" r:id="rId27"/>
    <p:sldId id="367" r:id="rId28"/>
    <p:sldId id="365" r:id="rId29"/>
    <p:sldId id="368" r:id="rId30"/>
    <p:sldId id="284" r:id="rId31"/>
    <p:sldId id="298" r:id="rId32"/>
    <p:sldId id="297" r:id="rId33"/>
    <p:sldId id="299" r:id="rId34"/>
    <p:sldId id="320" r:id="rId35"/>
    <p:sldId id="289" r:id="rId36"/>
    <p:sldId id="290" r:id="rId37"/>
    <p:sldId id="291" r:id="rId38"/>
    <p:sldId id="369" r:id="rId39"/>
    <p:sldId id="371" r:id="rId40"/>
    <p:sldId id="370" r:id="rId41"/>
    <p:sldId id="372" r:id="rId42"/>
    <p:sldId id="292" r:id="rId43"/>
    <p:sldId id="293" r:id="rId44"/>
    <p:sldId id="295" r:id="rId45"/>
    <p:sldId id="373" r:id="rId46"/>
    <p:sldId id="310" r:id="rId47"/>
    <p:sldId id="374" r:id="rId48"/>
    <p:sldId id="288" r:id="rId49"/>
    <p:sldId id="311" r:id="rId50"/>
    <p:sldId id="312" r:id="rId51"/>
    <p:sldId id="375" r:id="rId52"/>
    <p:sldId id="321" r:id="rId53"/>
    <p:sldId id="313" r:id="rId54"/>
    <p:sldId id="314" r:id="rId55"/>
    <p:sldId id="315" r:id="rId56"/>
    <p:sldId id="267" r:id="rId57"/>
    <p:sldId id="316" r:id="rId58"/>
    <p:sldId id="317" r:id="rId59"/>
    <p:sldId id="318" r:id="rId60"/>
    <p:sldId id="269" r:id="rId61"/>
    <p:sldId id="377" r:id="rId62"/>
    <p:sldId id="322" r:id="rId63"/>
    <p:sldId id="323" r:id="rId64"/>
    <p:sldId id="324" r:id="rId65"/>
    <p:sldId id="376" r:id="rId66"/>
    <p:sldId id="270" r:id="rId67"/>
    <p:sldId id="271" r:id="rId68"/>
    <p:sldId id="325" r:id="rId69"/>
    <p:sldId id="326" r:id="rId70"/>
    <p:sldId id="327" r:id="rId71"/>
    <p:sldId id="328" r:id="rId72"/>
    <p:sldId id="302" r:id="rId73"/>
    <p:sldId id="331" r:id="rId74"/>
    <p:sldId id="332" r:id="rId75"/>
    <p:sldId id="335" r:id="rId76"/>
    <p:sldId id="378" r:id="rId77"/>
    <p:sldId id="379" r:id="rId78"/>
    <p:sldId id="337" r:id="rId79"/>
    <p:sldId id="338" r:id="rId80"/>
    <p:sldId id="333" r:id="rId81"/>
    <p:sldId id="334" r:id="rId82"/>
    <p:sldId id="380" r:id="rId83"/>
    <p:sldId id="381" r:id="rId84"/>
    <p:sldId id="382" r:id="rId85"/>
    <p:sldId id="383" r:id="rId86"/>
    <p:sldId id="384" r:id="rId87"/>
    <p:sldId id="385" r:id="rId88"/>
    <p:sldId id="386" r:id="rId89"/>
    <p:sldId id="387" r:id="rId90"/>
    <p:sldId id="388" r:id="rId91"/>
    <p:sldId id="389" r:id="rId92"/>
    <p:sldId id="390" r:id="rId93"/>
    <p:sldId id="391" r:id="rId94"/>
    <p:sldId id="392" r:id="rId95"/>
    <p:sldId id="393" r:id="rId96"/>
    <p:sldId id="394" r:id="rId97"/>
    <p:sldId id="395" r:id="rId98"/>
    <p:sldId id="396" r:id="rId99"/>
    <p:sldId id="397" r:id="rId100"/>
    <p:sldId id="398" r:id="rId101"/>
    <p:sldId id="399" r:id="rId102"/>
    <p:sldId id="400" r:id="rId103"/>
    <p:sldId id="401" r:id="rId104"/>
    <p:sldId id="402" r:id="rId105"/>
    <p:sldId id="403" r:id="rId106"/>
    <p:sldId id="404" r:id="rId107"/>
    <p:sldId id="405" r:id="rId108"/>
    <p:sldId id="406" r:id="rId109"/>
    <p:sldId id="407" r:id="rId110"/>
    <p:sldId id="408" r:id="rId111"/>
    <p:sldId id="480" r:id="rId112"/>
    <p:sldId id="409" r:id="rId113"/>
    <p:sldId id="410" r:id="rId114"/>
    <p:sldId id="411" r:id="rId115"/>
    <p:sldId id="412" r:id="rId116"/>
    <p:sldId id="413" r:id="rId117"/>
    <p:sldId id="414" r:id="rId118"/>
    <p:sldId id="415" r:id="rId119"/>
    <p:sldId id="416" r:id="rId120"/>
    <p:sldId id="417" r:id="rId121"/>
    <p:sldId id="418" r:id="rId122"/>
    <p:sldId id="419" r:id="rId123"/>
    <p:sldId id="420" r:id="rId124"/>
    <p:sldId id="421" r:id="rId125"/>
    <p:sldId id="422" r:id="rId126"/>
    <p:sldId id="423" r:id="rId127"/>
    <p:sldId id="424" r:id="rId128"/>
    <p:sldId id="425" r:id="rId129"/>
    <p:sldId id="426" r:id="rId130"/>
    <p:sldId id="427" r:id="rId131"/>
    <p:sldId id="428" r:id="rId132"/>
    <p:sldId id="429" r:id="rId133"/>
    <p:sldId id="430" r:id="rId134"/>
    <p:sldId id="431" r:id="rId135"/>
    <p:sldId id="481" r:id="rId136"/>
    <p:sldId id="433" r:id="rId137"/>
    <p:sldId id="434" r:id="rId138"/>
    <p:sldId id="435" r:id="rId139"/>
    <p:sldId id="436" r:id="rId140"/>
    <p:sldId id="437" r:id="rId141"/>
    <p:sldId id="438" r:id="rId142"/>
    <p:sldId id="439" r:id="rId143"/>
    <p:sldId id="440" r:id="rId144"/>
    <p:sldId id="441" r:id="rId145"/>
    <p:sldId id="442" r:id="rId146"/>
    <p:sldId id="443" r:id="rId147"/>
    <p:sldId id="444" r:id="rId148"/>
    <p:sldId id="445" r:id="rId149"/>
    <p:sldId id="446" r:id="rId150"/>
    <p:sldId id="447" r:id="rId151"/>
    <p:sldId id="448" r:id="rId152"/>
    <p:sldId id="449" r:id="rId153"/>
    <p:sldId id="450" r:id="rId154"/>
    <p:sldId id="451" r:id="rId155"/>
    <p:sldId id="452" r:id="rId156"/>
    <p:sldId id="453" r:id="rId157"/>
    <p:sldId id="454" r:id="rId158"/>
    <p:sldId id="455" r:id="rId159"/>
    <p:sldId id="456" r:id="rId160"/>
    <p:sldId id="457" r:id="rId161"/>
    <p:sldId id="458" r:id="rId162"/>
    <p:sldId id="459" r:id="rId163"/>
    <p:sldId id="460" r:id="rId164"/>
    <p:sldId id="461" r:id="rId165"/>
    <p:sldId id="462" r:id="rId166"/>
    <p:sldId id="463" r:id="rId167"/>
    <p:sldId id="464" r:id="rId168"/>
    <p:sldId id="465" r:id="rId169"/>
    <p:sldId id="466" r:id="rId170"/>
    <p:sldId id="467" r:id="rId171"/>
    <p:sldId id="468" r:id="rId172"/>
    <p:sldId id="469" r:id="rId173"/>
    <p:sldId id="470" r:id="rId174"/>
    <p:sldId id="471" r:id="rId175"/>
    <p:sldId id="472" r:id="rId176"/>
    <p:sldId id="473" r:id="rId177"/>
    <p:sldId id="474" r:id="rId178"/>
    <p:sldId id="475" r:id="rId179"/>
    <p:sldId id="476" r:id="rId180"/>
    <p:sldId id="477" r:id="rId181"/>
    <p:sldId id="478" r:id="rId182"/>
    <p:sldId id="479" r:id="rId183"/>
    <p:sldId id="482" r:id="rId184"/>
    <p:sldId id="483" r:id="rId185"/>
    <p:sldId id="484" r:id="rId186"/>
    <p:sldId id="485" r:id="rId187"/>
    <p:sldId id="486" r:id="rId188"/>
    <p:sldId id="487" r:id="rId189"/>
    <p:sldId id="488" r:id="rId190"/>
    <p:sldId id="489" r:id="rId191"/>
    <p:sldId id="490" r:id="rId192"/>
    <p:sldId id="491" r:id="rId193"/>
    <p:sldId id="492" r:id="rId194"/>
    <p:sldId id="493" r:id="rId195"/>
    <p:sldId id="494" r:id="rId196"/>
    <p:sldId id="495" r:id="rId197"/>
    <p:sldId id="496" r:id="rId198"/>
    <p:sldId id="497" r:id="rId199"/>
    <p:sldId id="498" r:id="rId200"/>
    <p:sldId id="499" r:id="rId201"/>
    <p:sldId id="500" r:id="rId202"/>
    <p:sldId id="501" r:id="rId203"/>
    <p:sldId id="502" r:id="rId204"/>
    <p:sldId id="503" r:id="rId205"/>
    <p:sldId id="504" r:id="rId206"/>
    <p:sldId id="505" r:id="rId207"/>
    <p:sldId id="506" r:id="rId208"/>
    <p:sldId id="507" r:id="rId209"/>
    <p:sldId id="508" r:id="rId210"/>
    <p:sldId id="509" r:id="rId211"/>
    <p:sldId id="510" r:id="rId212"/>
    <p:sldId id="511" r:id="rId213"/>
    <p:sldId id="512" r:id="rId214"/>
    <p:sldId id="513" r:id="rId215"/>
    <p:sldId id="514" r:id="rId216"/>
    <p:sldId id="515" r:id="rId217"/>
  </p:sldIdLst>
  <p:sldSz cx="9144000" cy="6858000" type="screen4x3"/>
  <p:notesSz cx="6858000" cy="9144000"/>
  <p:embeddedFontLst>
    <p:embeddedFont>
      <p:font typeface="Wingdings 2" panose="05020102010507070707" pitchFamily="18" charset="2"/>
      <p:regular r:id="rId219"/>
    </p:embeddedFont>
    <p:embeddedFont>
      <p:font typeface="Cambria Math" panose="02040503050406030204" pitchFamily="18" charset="0"/>
      <p:regular r:id="rId220"/>
    </p:embeddedFont>
    <p:embeddedFont>
      <p:font typeface="Arial Narrow" panose="020B0606020202030204" pitchFamily="34" charset="0"/>
      <p:regular r:id="rId221"/>
      <p:bold r:id="rId222"/>
      <p:italic r:id="rId223"/>
      <p:boldItalic r:id="rId224"/>
    </p:embeddedFont>
    <p:embeddedFont>
      <p:font typeface="Constantia" panose="02030602050306030303" pitchFamily="18" charset="0"/>
      <p:regular r:id="rId225"/>
      <p:bold r:id="rId226"/>
      <p:italic r:id="rId227"/>
      <p:boldItalic r:id="rId228"/>
    </p:embeddedFont>
    <p:embeddedFont>
      <p:font typeface="Cambria" panose="02040503050406030204" pitchFamily="18" charset="0"/>
      <p:regular r:id="rId229"/>
      <p:bold r:id="rId230"/>
      <p:italic r:id="rId231"/>
      <p:boldItalic r:id="rId232"/>
    </p:embeddedFont>
    <p:embeddedFont>
      <p:font typeface="Calibri" panose="020F0502020204030204" pitchFamily="34" charset="0"/>
      <p:regular r:id="rId233"/>
      <p:bold r:id="rId234"/>
      <p:italic r:id="rId235"/>
      <p:boldItalic r:id="rId236"/>
    </p:embeddedFont>
    <p:embeddedFont>
      <p:font typeface="Book Antiqua" panose="02040602050305030304" pitchFamily="18" charset="0"/>
      <p:regular r:id="rId237"/>
      <p:bold r:id="rId238"/>
      <p:italic r:id="rId239"/>
      <p:boldItalic r:id="rId2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844" autoAdjust="0"/>
  </p:normalViewPr>
  <p:slideViewPr>
    <p:cSldViewPr>
      <p:cViewPr varScale="1">
        <p:scale>
          <a:sx n="68" d="100"/>
          <a:sy n="68" d="100"/>
        </p:scale>
        <p:origin x="1446" y="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font" Target="fonts/font8.fntdata"/><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font" Target="fonts/font19.fntdata"/><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font" Target="fonts/font9.fntdata"/><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font" Target="fonts/font20.fntdata"/><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font" Target="fonts/font10.fntdata"/><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notesMaster" Target="notesMasters/notesMaster1.xml"/><Relationship Id="rId239" Type="http://schemas.openxmlformats.org/officeDocument/2006/relationships/font" Target="fonts/font21.fntdata"/><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font" Target="fonts/font11.fntdata"/><Relationship Id="rId240" Type="http://schemas.openxmlformats.org/officeDocument/2006/relationships/font" Target="fonts/font22.fntdata"/><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font" Target="fonts/font1.fntdata"/><Relationship Id="rId230" Type="http://schemas.openxmlformats.org/officeDocument/2006/relationships/font" Target="fonts/font12.fntdata"/><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220" Type="http://schemas.openxmlformats.org/officeDocument/2006/relationships/font" Target="fonts/font2.fntdata"/><Relationship Id="rId241"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36" Type="http://schemas.openxmlformats.org/officeDocument/2006/relationships/font" Target="fonts/font18.fntdata"/><Relationship Id="rId26" Type="http://schemas.openxmlformats.org/officeDocument/2006/relationships/slide" Target="slides/slide25.xml"/><Relationship Id="rId231" Type="http://schemas.openxmlformats.org/officeDocument/2006/relationships/font" Target="fonts/font13.fntdata"/><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font" Target="fonts/font3.fntdata"/><Relationship Id="rId242" Type="http://schemas.openxmlformats.org/officeDocument/2006/relationships/viewProps" Target="viewProps.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font" Target="fonts/font14.fntdata"/><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font" Target="fonts/font4.fntdata"/><Relationship Id="rId243" Type="http://schemas.openxmlformats.org/officeDocument/2006/relationships/theme" Target="theme/theme1.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font" Target="fonts/font15.fntdata"/><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font" Target="fonts/font5.fntdata"/><Relationship Id="rId244" Type="http://schemas.openxmlformats.org/officeDocument/2006/relationships/tableStyles" Target="tableStyles.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font" Target="fonts/font16.fntdata"/><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font" Target="fonts/font6.fntdata"/><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font" Target="fonts/font17.fntdata"/><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font" Target="fonts/font7.fntdata"/></Relationships>
</file>

<file path=ppt/media/image1.jpeg>
</file>

<file path=ppt/media/image10.png>
</file>

<file path=ppt/media/image100.jpeg>
</file>

<file path=ppt/media/image101.jpeg>
</file>

<file path=ppt/media/image102.jpeg>
</file>

<file path=ppt/media/image103.jpeg>
</file>

<file path=ppt/media/image104.jpeg>
</file>

<file path=ppt/media/image105.jpeg>
</file>

<file path=ppt/media/image106.jpeg>
</file>

<file path=ppt/media/image107.jpeg>
</file>

<file path=ppt/media/image108.jpeg>
</file>

<file path=ppt/media/image109.jpeg>
</file>

<file path=ppt/media/image11.png>
</file>

<file path=ppt/media/image110.jpeg>
</file>

<file path=ppt/media/image111.jpeg>
</file>

<file path=ppt/media/image112.jpeg>
</file>

<file path=ppt/media/image113.jpeg>
</file>

<file path=ppt/media/image114.jpeg>
</file>

<file path=ppt/media/image115.png>
</file>

<file path=ppt/media/image116.png>
</file>

<file path=ppt/media/image117.png>
</file>

<file path=ppt/media/image118.png>
</file>

<file path=ppt/media/image119.tmp>
</file>

<file path=ppt/media/image12.png>
</file>

<file path=ppt/media/image120.tmp>
</file>

<file path=ppt/media/image121.tmp>
</file>

<file path=ppt/media/image122.tmp>
</file>

<file path=ppt/media/image123.tmp>
</file>

<file path=ppt/media/image124.tmp>
</file>

<file path=ppt/media/image125.tmp>
</file>

<file path=ppt/media/image126.tmp>
</file>

<file path=ppt/media/image127.tmp>
</file>

<file path=ppt/media/image128.tmp>
</file>

<file path=ppt/media/image129.tmp>
</file>

<file path=ppt/media/image13.jpeg>
</file>

<file path=ppt/media/image130.tmp>
</file>

<file path=ppt/media/image131.tmp>
</file>

<file path=ppt/media/image132.tmp>
</file>

<file path=ppt/media/image133.tmp>
</file>

<file path=ppt/media/image134.tmp>
</file>

<file path=ppt/media/image135.tmp>
</file>

<file path=ppt/media/image136.tmp>
</file>

<file path=ppt/media/image137.tmp>
</file>

<file path=ppt/media/image138.tmp>
</file>

<file path=ppt/media/image139.png>
</file>

<file path=ppt/media/image14.png>
</file>

<file path=ppt/media/image140.tmp>
</file>

<file path=ppt/media/image141.tmp>
</file>

<file path=ppt/media/image142.tmp>
</file>

<file path=ppt/media/image143.tmp>
</file>

<file path=ppt/media/image144.tmp>
</file>

<file path=ppt/media/image145.tmp>
</file>

<file path=ppt/media/image146.tmp>
</file>

<file path=ppt/media/image147.tmp>
</file>

<file path=ppt/media/image148.tmp>
</file>

<file path=ppt/media/image149.tmp>
</file>

<file path=ppt/media/image15.png>
</file>

<file path=ppt/media/image150.tmp>
</file>

<file path=ppt/media/image151.tmp>
</file>

<file path=ppt/media/image152.tmp>
</file>

<file path=ppt/media/image153.tmp>
</file>

<file path=ppt/media/image154.tmp>
</file>

<file path=ppt/media/image155.tmp>
</file>

<file path=ppt/media/image156.tmp>
</file>

<file path=ppt/media/image157.tmp>
</file>

<file path=ppt/media/image158.tmp>
</file>

<file path=ppt/media/image159.tmp>
</file>

<file path=ppt/media/image16.jpeg>
</file>

<file path=ppt/media/image160.tmp>
</file>

<file path=ppt/media/image161.tmp>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png>
</file>

<file path=ppt/media/image50.png>
</file>

<file path=ppt/media/image51.png>
</file>

<file path=ppt/media/image52.png>
</file>

<file path=ppt/media/image53.jpeg>
</file>

<file path=ppt/media/image54.jpeg>
</file>

<file path=ppt/media/image55.jpeg>
</file>

<file path=ppt/media/image56.jpeg>
</file>

<file path=ppt/media/image57.jpeg>
</file>

<file path=ppt/media/image58.jpeg>
</file>

<file path=ppt/media/image59.jpeg>
</file>

<file path=ppt/media/image6.png>
</file>

<file path=ppt/media/image60.jpeg>
</file>

<file path=ppt/media/image61.jpeg>
</file>

<file path=ppt/media/image62.jpeg>
</file>

<file path=ppt/media/image63.jpeg>
</file>

<file path=ppt/media/image64.jpeg>
</file>

<file path=ppt/media/image65.png>
</file>

<file path=ppt/media/image66.jpeg>
</file>

<file path=ppt/media/image67.png>
</file>

<file path=ppt/media/image68.jpeg>
</file>

<file path=ppt/media/image69.png>
</file>

<file path=ppt/media/image7.png>
</file>

<file path=ppt/media/image70.jpeg>
</file>

<file path=ppt/media/image71.jpeg>
</file>

<file path=ppt/media/image72.jpeg>
</file>

<file path=ppt/media/image73.jpeg>
</file>

<file path=ppt/media/image74.jpeg>
</file>

<file path=ppt/media/image75.jpeg>
</file>

<file path=ppt/media/image76.jpeg>
</file>

<file path=ppt/media/image77.jpeg>
</file>

<file path=ppt/media/image78.png>
</file>

<file path=ppt/media/image79.jpeg>
</file>

<file path=ppt/media/image8.jpeg>
</file>

<file path=ppt/media/image80.jpeg>
</file>

<file path=ppt/media/image81.jpeg>
</file>

<file path=ppt/media/image82.jpeg>
</file>

<file path=ppt/media/image83.jpeg>
</file>

<file path=ppt/media/image84.jpeg>
</file>

<file path=ppt/media/image85.jpeg>
</file>

<file path=ppt/media/image86.jpeg>
</file>

<file path=ppt/media/image87.png>
</file>

<file path=ppt/media/image88.jpeg>
</file>

<file path=ppt/media/image89.jpeg>
</file>

<file path=ppt/media/image9.png>
</file>

<file path=ppt/media/image90.png>
</file>

<file path=ppt/media/image91.png>
</file>

<file path=ppt/media/image92.png>
</file>

<file path=ppt/media/image93.png>
</file>

<file path=ppt/media/image94.jpeg>
</file>

<file path=ppt/media/image95.jpeg>
</file>

<file path=ppt/media/image96.png>
</file>

<file path=ppt/media/image97.png>
</file>

<file path=ppt/media/image98.jpeg>
</file>

<file path=ppt/media/image9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62EE97F-2327-4FE9-8874-2C0F3581839A}" type="datetimeFigureOut">
              <a:rPr lang="en-US" smtClean="0"/>
              <a:pPr/>
              <a:t>11/25/2018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A6B134D-0EB3-42CB-9322-AA369738187D}" type="slidenum">
              <a:rPr lang="en-US" smtClean="0"/>
              <a:pPr/>
              <a:t>‹#›</a:t>
            </a:fld>
            <a:endParaRPr lang="en-US"/>
          </a:p>
        </p:txBody>
      </p:sp>
    </p:spTree>
    <p:extLst>
      <p:ext uri="{BB962C8B-B14F-4D97-AF65-F5344CB8AC3E}">
        <p14:creationId xmlns:p14="http://schemas.microsoft.com/office/powerpoint/2010/main" val="28167656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134D-0EB3-42CB-9322-AA369738187D}" type="slidenum">
              <a:rPr lang="en-US" smtClean="0"/>
              <a:pPr/>
              <a:t>51</a:t>
            </a:fld>
            <a:endParaRPr lang="en-US"/>
          </a:p>
        </p:txBody>
      </p:sp>
    </p:spTree>
    <p:extLst>
      <p:ext uri="{BB962C8B-B14F-4D97-AF65-F5344CB8AC3E}">
        <p14:creationId xmlns:p14="http://schemas.microsoft.com/office/powerpoint/2010/main" val="5245696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E0CA20B5-421E-411E-AFE7-22B29221B79A}" type="slidenum">
              <a:rPr lang="en-US" altLang="en-US">
                <a:latin typeface="Times New Roman" panose="02020603050405020304" pitchFamily="18" charset="0"/>
              </a:rPr>
              <a:pPr/>
              <a:t>176</a:t>
            </a:fld>
            <a:endParaRPr lang="en-US" altLang="en-US">
              <a:latin typeface="Times New Roman" panose="02020603050405020304" pitchFamily="18" charset="0"/>
            </a:endParaRPr>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2848261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A7015D11-4465-4494-9C08-6A62856165A7}" type="slidenum">
              <a:rPr lang="en-US" altLang="en-US">
                <a:latin typeface="Times New Roman" panose="02020603050405020304" pitchFamily="18" charset="0"/>
              </a:rPr>
              <a:pPr/>
              <a:t>177</a:t>
            </a:fld>
            <a:endParaRPr lang="en-US" altLang="en-US">
              <a:latin typeface="Times New Roman" panose="02020603050405020304" pitchFamily="18" charset="0"/>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511105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07740BB-536F-4A90-8AF6-22BD9EB7957D}" type="slidenum">
              <a:rPr lang="en-US" altLang="en-US">
                <a:latin typeface="Times New Roman" panose="02020603050405020304" pitchFamily="18" charset="0"/>
              </a:rPr>
              <a:pPr/>
              <a:t>178</a:t>
            </a:fld>
            <a:endParaRPr lang="en-US" altLang="en-US">
              <a:latin typeface="Times New Roman" panose="02020603050405020304" pitchFamily="18" charset="0"/>
            </a:endParaRPr>
          </a:p>
        </p:txBody>
      </p:sp>
      <p:sp>
        <p:nvSpPr>
          <p:cNvPr id="29699" name="Rectangle 2"/>
          <p:cNvSpPr>
            <a:spLocks noGrp="1" noRot="1" noChangeAspect="1" noChangeArrowheads="1" noTextEdit="1"/>
          </p:cNvSpPr>
          <p:nvPr>
            <p:ph type="sldImg"/>
          </p:nvPr>
        </p:nvSpPr>
        <p:spPr>
          <a:ln/>
        </p:spPr>
      </p:sp>
      <p:sp>
        <p:nvSpPr>
          <p:cNvPr id="29700"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669148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40A06FB-4810-4BA1-956A-88BE332D1174}" type="slidenum">
              <a:rPr lang="en-US" altLang="en-US">
                <a:latin typeface="Times New Roman" panose="02020603050405020304" pitchFamily="18" charset="0"/>
              </a:rPr>
              <a:pPr/>
              <a:t>179</a:t>
            </a:fld>
            <a:endParaRPr lang="en-US" altLang="en-US">
              <a:latin typeface="Times New Roman" panose="02020603050405020304" pitchFamily="18" charset="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9461416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7AE20DB-65D9-43C0-B55A-286DA82D8A71}" type="slidenum">
              <a:rPr lang="en-US" altLang="en-US">
                <a:latin typeface="Times New Roman" panose="02020603050405020304" pitchFamily="18" charset="0"/>
              </a:rPr>
              <a:pPr/>
              <a:t>180</a:t>
            </a:fld>
            <a:endParaRPr lang="en-US" altLang="en-US">
              <a:latin typeface="Times New Roman" panose="02020603050405020304" pitchFamily="18" charset="0"/>
            </a:endParaRPr>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2635667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134D-0EB3-42CB-9322-AA369738187D}" type="slidenum">
              <a:rPr lang="en-US" smtClean="0"/>
              <a:pPr/>
              <a:t>110</a:t>
            </a:fld>
            <a:endParaRPr lang="en-US"/>
          </a:p>
        </p:txBody>
      </p:sp>
    </p:spTree>
    <p:extLst>
      <p:ext uri="{BB962C8B-B14F-4D97-AF65-F5344CB8AC3E}">
        <p14:creationId xmlns:p14="http://schemas.microsoft.com/office/powerpoint/2010/main" val="29373537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134D-0EB3-42CB-9322-AA369738187D}" type="slidenum">
              <a:rPr lang="en-US" smtClean="0"/>
              <a:pPr/>
              <a:t>128</a:t>
            </a:fld>
            <a:endParaRPr lang="en-US"/>
          </a:p>
        </p:txBody>
      </p:sp>
    </p:spTree>
    <p:extLst>
      <p:ext uri="{BB962C8B-B14F-4D97-AF65-F5344CB8AC3E}">
        <p14:creationId xmlns:p14="http://schemas.microsoft.com/office/powerpoint/2010/main" val="2104105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DD492C26-79E8-4B00-BB55-CCA17390066F}" type="slidenum">
              <a:rPr lang="en-US" altLang="en-US">
                <a:latin typeface="Times New Roman" panose="02020603050405020304" pitchFamily="18" charset="0"/>
              </a:rPr>
              <a:pPr/>
              <a:t>169</a:t>
            </a:fld>
            <a:endParaRPr lang="en-US" altLang="en-US">
              <a:latin typeface="Times New Roman" panose="02020603050405020304" pitchFamily="18" charset="0"/>
            </a:endParaRP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240589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F2BE8AA-E309-4A96-A987-524DA9204868}" type="slidenum">
              <a:rPr lang="en-US" altLang="en-US">
                <a:latin typeface="Times New Roman" panose="02020603050405020304" pitchFamily="18" charset="0"/>
              </a:rPr>
              <a:pPr/>
              <a:t>170</a:t>
            </a:fld>
            <a:endParaRPr lang="en-US" altLang="en-US">
              <a:latin typeface="Times New Roman" panose="02020603050405020304" pitchFamily="18" charset="0"/>
            </a:endParaRPr>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22798545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E02585B-E3CA-42FF-9457-7311F40F4D92}" type="slidenum">
              <a:rPr lang="en-US" altLang="en-US">
                <a:latin typeface="Times New Roman" panose="02020603050405020304" pitchFamily="18" charset="0"/>
              </a:rPr>
              <a:pPr/>
              <a:t>171</a:t>
            </a:fld>
            <a:endParaRPr lang="en-US" altLang="en-US">
              <a:latin typeface="Times New Roman" panose="02020603050405020304" pitchFamily="18" charset="0"/>
            </a:endParaRPr>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4102860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064D222-E6AD-4EA2-A530-43B5CB262777}" type="slidenum">
              <a:rPr lang="en-US" altLang="en-US">
                <a:latin typeface="Times New Roman" panose="02020603050405020304" pitchFamily="18" charset="0"/>
              </a:rPr>
              <a:pPr/>
              <a:t>172</a:t>
            </a:fld>
            <a:endParaRPr lang="en-US" altLang="en-US">
              <a:latin typeface="Times New Roman" panose="02020603050405020304" pitchFamily="18" charset="0"/>
            </a:endParaRPr>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1027775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87B8743-4B1B-4145-AD7C-002EF71637D7}" type="slidenum">
              <a:rPr lang="en-US" altLang="en-US">
                <a:latin typeface="Times New Roman" panose="02020603050405020304" pitchFamily="18" charset="0"/>
              </a:rPr>
              <a:pPr/>
              <a:t>173</a:t>
            </a:fld>
            <a:endParaRPr lang="en-US" altLang="en-US">
              <a:latin typeface="Times New Roman" panose="02020603050405020304" pitchFamily="18" charset="0"/>
            </a:endParaRPr>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1032045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98CA62D-884F-4435-BA2B-96FCF0F2FCA6}" type="slidenum">
              <a:rPr lang="en-US" altLang="en-US">
                <a:latin typeface="Times New Roman" panose="02020603050405020304" pitchFamily="18" charset="0"/>
              </a:rPr>
              <a:pPr/>
              <a:t>174</a:t>
            </a:fld>
            <a:endParaRPr lang="en-US" altLang="en-US">
              <a:latin typeface="Times New Roman" panose="02020603050405020304" pitchFamily="18" charset="0"/>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2268051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8CD41AC4-40F7-4FE0-8905-74C6698904F3}"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D41AC4-40F7-4FE0-8905-74C6698904F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D41AC4-40F7-4FE0-8905-74C6698904F3}"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762000" y="533400"/>
            <a:ext cx="7696200" cy="11430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762000" y="1905000"/>
            <a:ext cx="7696200" cy="4038600"/>
          </a:xfrm>
        </p:spPr>
        <p:txBody>
          <a:bodyPr/>
          <a:lstStyle/>
          <a:p>
            <a:pPr lvl="0"/>
            <a:endParaRPr lang="en-US" noProof="0" smtClean="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5DC61D8A-221F-41B0-A7CB-D9079A05AC00}" type="slidenum">
              <a:rPr lang="en-US" altLang="en-US"/>
              <a:pPr/>
              <a:t>‹#›</a:t>
            </a:fld>
            <a:endParaRPr lang="en-US" altLang="en-US"/>
          </a:p>
        </p:txBody>
      </p:sp>
    </p:spTree>
    <p:extLst>
      <p:ext uri="{BB962C8B-B14F-4D97-AF65-F5344CB8AC3E}">
        <p14:creationId xmlns:p14="http://schemas.microsoft.com/office/powerpoint/2010/main" val="791014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D41AC4-40F7-4FE0-8905-74C6698904F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D41AC4-40F7-4FE0-8905-74C6698904F3}"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D41AC4-40F7-4FE0-8905-74C6698904F3}"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D41AC4-40F7-4FE0-8905-74C6698904F3}"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D41AC4-40F7-4FE0-8905-74C6698904F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D41AC4-40F7-4FE0-8905-74C6698904F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D41AC4-40F7-4FE0-8905-74C6698904F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74223539-C274-414E-836E-21403C9CE2AE}" type="datetimeFigureOut">
              <a:rPr lang="en-US" smtClean="0"/>
              <a:pPr/>
              <a:t>11/25/2018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077200" y="6356350"/>
            <a:ext cx="609600" cy="365125"/>
          </a:xfrm>
        </p:spPr>
        <p:txBody>
          <a:bodyPr/>
          <a:lstStyle/>
          <a:p>
            <a:fld id="{8CD41AC4-40F7-4FE0-8905-74C6698904F3}" type="slidenum">
              <a:rPr lang="en-US" smtClean="0"/>
              <a:pPr/>
              <a:t>‹#›</a:t>
            </a:fld>
            <a:endParaRPr lang="en-US"/>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74223539-C274-414E-836E-21403C9CE2AE}" type="datetimeFigureOut">
              <a:rPr lang="en-US" smtClean="0"/>
              <a:pPr/>
              <a:t>11/25/2018</a:t>
            </a:fld>
            <a:endParaRPr lang="en-US"/>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US"/>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8CD41AC4-40F7-4FE0-8905-74C6698904F3}" type="slidenum">
              <a:rPr lang="en-US" smtClean="0"/>
              <a:pPr/>
              <a:t>‹#›</a:t>
            </a:fld>
            <a:endParaRPr lang="en-US"/>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62.jpe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63.jpe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slideLayout" Target="../slideLayouts/slideLayout2.xml"/><Relationship Id="rId1" Type="http://schemas.openxmlformats.org/officeDocument/2006/relationships/tags" Target="../tags/tag3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6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slideLayout" Target="../slideLayouts/slideLayout2.xml"/><Relationship Id="rId1" Type="http://schemas.openxmlformats.org/officeDocument/2006/relationships/tags" Target="../tags/tag40.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68.jpe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slideLayout" Target="../slideLayouts/slideLayout2.xml"/><Relationship Id="rId1" Type="http://schemas.openxmlformats.org/officeDocument/2006/relationships/tags" Target="../tags/tag41.xml"/></Relationships>
</file>

<file path=ppt/slides/_rels/slide117.xml.rels><?xml version="1.0" encoding="UTF-8" standalone="yes"?>
<Relationships xmlns="http://schemas.openxmlformats.org/package/2006/relationships"><Relationship Id="rId2" Type="http://schemas.openxmlformats.org/officeDocument/2006/relationships/image" Target="../media/image70.jpe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image" Target="../media/image71.jpe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7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74.jpe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75.jpe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76.jpe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77.jpeg"/><Relationship Id="rId2" Type="http://schemas.openxmlformats.org/officeDocument/2006/relationships/image" Target="../media/image71.jpeg"/><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80.jpe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81.jpe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8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3" Type="http://schemas.openxmlformats.org/officeDocument/2006/relationships/image" Target="../media/image84.jpeg"/><Relationship Id="rId2" Type="http://schemas.openxmlformats.org/officeDocument/2006/relationships/image" Target="../media/image83.jpe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86.jpeg"/><Relationship Id="rId2" Type="http://schemas.openxmlformats.org/officeDocument/2006/relationships/image" Target="../media/image85.jpe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slideLayout" Target="../slideLayouts/slideLayout2.xml"/><Relationship Id="rId1" Type="http://schemas.openxmlformats.org/officeDocument/2006/relationships/tags" Target="../tags/tag42.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1.png"/><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image" Target="../media/image90.png"/><Relationship Id="rId5" Type="http://schemas.openxmlformats.org/officeDocument/2006/relationships/image" Target="../media/image89.jpeg"/><Relationship Id="rId4" Type="http://schemas.openxmlformats.org/officeDocument/2006/relationships/image" Target="../media/image88.jpeg"/></Relationships>
</file>

<file path=ppt/slides/_rels/slide135.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137.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slideLayout" Target="../slideLayouts/slideLayout2.xml"/><Relationship Id="rId1" Type="http://schemas.openxmlformats.org/officeDocument/2006/relationships/tags" Target="../tags/tag46.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7.png"/><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image" Target="../media/image96.png"/><Relationship Id="rId5" Type="http://schemas.openxmlformats.org/officeDocument/2006/relationships/image" Target="../media/image95.jpeg"/><Relationship Id="rId4" Type="http://schemas.openxmlformats.org/officeDocument/2006/relationships/image" Target="../media/image94.jpe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98.jpe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3" Type="http://schemas.openxmlformats.org/officeDocument/2006/relationships/image" Target="../media/image100.jpeg"/><Relationship Id="rId2" Type="http://schemas.openxmlformats.org/officeDocument/2006/relationships/image" Target="../media/image99.jpeg"/><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101.jpe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102.jpe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image" Target="../media/image103.jpeg"/><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105.jpeg"/><Relationship Id="rId2" Type="http://schemas.openxmlformats.org/officeDocument/2006/relationships/image" Target="../media/image104.jpeg"/><Relationship Id="rId1" Type="http://schemas.openxmlformats.org/officeDocument/2006/relationships/slideLayout" Target="../slideLayouts/slideLayout2.xml"/><Relationship Id="rId4" Type="http://schemas.openxmlformats.org/officeDocument/2006/relationships/image" Target="../media/image106.jpeg"/></Relationships>
</file>

<file path=ppt/slides/_rels/slide156.xml.rels><?xml version="1.0" encoding="UTF-8" standalone="yes"?>
<Relationships xmlns="http://schemas.openxmlformats.org/package/2006/relationships"><Relationship Id="rId2" Type="http://schemas.openxmlformats.org/officeDocument/2006/relationships/image" Target="../media/image107.jpeg"/><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image" Target="../media/image108.jpeg"/><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image" Target="../media/image10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106.jpe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109.jpe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3" Type="http://schemas.openxmlformats.org/officeDocument/2006/relationships/image" Target="../media/image111.jpeg"/><Relationship Id="rId2" Type="http://schemas.openxmlformats.org/officeDocument/2006/relationships/image" Target="../media/image110.jpeg"/><Relationship Id="rId1" Type="http://schemas.openxmlformats.org/officeDocument/2006/relationships/slideLayout" Target="../slideLayouts/slideLayout2.xml"/><Relationship Id="rId4" Type="http://schemas.openxmlformats.org/officeDocument/2006/relationships/image" Target="../media/image112.jpeg"/></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107.jpe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3" Type="http://schemas.openxmlformats.org/officeDocument/2006/relationships/image" Target="../media/image114.jpeg"/><Relationship Id="rId2" Type="http://schemas.openxmlformats.org/officeDocument/2006/relationships/image" Target="../media/image113.jpeg"/><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2" Type="http://schemas.openxmlformats.org/officeDocument/2006/relationships/image" Target="../media/image119.tmp"/><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3" Type="http://schemas.openxmlformats.org/officeDocument/2006/relationships/image" Target="../media/image121.tmp"/><Relationship Id="rId2" Type="http://schemas.openxmlformats.org/officeDocument/2006/relationships/image" Target="../media/image120.tmp"/><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3" Type="http://schemas.openxmlformats.org/officeDocument/2006/relationships/image" Target="../media/image123.tmp"/><Relationship Id="rId2" Type="http://schemas.openxmlformats.org/officeDocument/2006/relationships/image" Target="../media/image122.tmp"/><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2" Type="http://schemas.openxmlformats.org/officeDocument/2006/relationships/image" Target="../media/image124.tmp"/><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2" Type="http://schemas.openxmlformats.org/officeDocument/2006/relationships/image" Target="../media/image125.tmp"/><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3" Type="http://schemas.openxmlformats.org/officeDocument/2006/relationships/image" Target="../media/image127.tmp"/><Relationship Id="rId2" Type="http://schemas.openxmlformats.org/officeDocument/2006/relationships/image" Target="../media/image126.tm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3" Type="http://schemas.openxmlformats.org/officeDocument/2006/relationships/image" Target="../media/image129.tmp"/><Relationship Id="rId2" Type="http://schemas.openxmlformats.org/officeDocument/2006/relationships/image" Target="../media/image128.tmp"/><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3" Type="http://schemas.openxmlformats.org/officeDocument/2006/relationships/image" Target="../media/image131.tmp"/><Relationship Id="rId2" Type="http://schemas.openxmlformats.org/officeDocument/2006/relationships/image" Target="../media/image130.tmp"/><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image" Target="../media/image132.tmp"/><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133.tmp"/><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image" Target="../media/image134.tmp"/><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135.tmp"/><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image" Target="../media/image136.tmp"/><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137.tmp"/><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2" Type="http://schemas.openxmlformats.org/officeDocument/2006/relationships/image" Target="../media/image138.tmp"/><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2" Type="http://schemas.openxmlformats.org/officeDocument/2006/relationships/image" Target="../media/image13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2" Type="http://schemas.openxmlformats.org/officeDocument/2006/relationships/image" Target="../media/image140.tmp"/><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141.tmp"/><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3" Type="http://schemas.openxmlformats.org/officeDocument/2006/relationships/image" Target="../media/image143.tmp"/><Relationship Id="rId2" Type="http://schemas.openxmlformats.org/officeDocument/2006/relationships/image" Target="../media/image142.tmp"/><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image" Target="../media/image144.tmp"/><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2" Type="http://schemas.openxmlformats.org/officeDocument/2006/relationships/image" Target="../media/image145.tmp"/><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image" Target="../media/image146.tmp"/><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147.tmp"/><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148.tmp"/><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image" Target="../media/image149.tmp"/><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3" Type="http://schemas.openxmlformats.org/officeDocument/2006/relationships/image" Target="../media/image151.tmp"/><Relationship Id="rId2" Type="http://schemas.openxmlformats.org/officeDocument/2006/relationships/image" Target="../media/image150.tmp"/><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3" Type="http://schemas.openxmlformats.org/officeDocument/2006/relationships/image" Target="../media/image153.tmp"/><Relationship Id="rId2" Type="http://schemas.openxmlformats.org/officeDocument/2006/relationships/image" Target="../media/image152.tmp"/><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2" Type="http://schemas.openxmlformats.org/officeDocument/2006/relationships/image" Target="../media/image154.tmp"/><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3" Type="http://schemas.openxmlformats.org/officeDocument/2006/relationships/image" Target="../media/image156.tmp"/><Relationship Id="rId2" Type="http://schemas.openxmlformats.org/officeDocument/2006/relationships/image" Target="../media/image155.tmp"/><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3" Type="http://schemas.openxmlformats.org/officeDocument/2006/relationships/image" Target="../media/image158.tmp"/><Relationship Id="rId2" Type="http://schemas.openxmlformats.org/officeDocument/2006/relationships/image" Target="../media/image157.tmp"/><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image" Target="../media/image159.tmp"/><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image" Target="../media/image160.tmp"/><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2" Type="http://schemas.openxmlformats.org/officeDocument/2006/relationships/image" Target="../media/image161.tmp"/><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4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tags" Target="../tags/tag5.xml"/><Relationship Id="rId5" Type="http://schemas.openxmlformats.org/officeDocument/2006/relationships/image" Target="../media/image23.png"/><Relationship Id="rId4" Type="http://schemas.openxmlformats.org/officeDocument/2006/relationships/image" Target="../media/image22.png"/></Relationships>
</file>

<file path=ppt/slides/_rels/slide67.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26.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image" Target="../media/image28.png"/><Relationship Id="rId4" Type="http://schemas.openxmlformats.org/officeDocument/2006/relationships/image" Target="../media/image27.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image" Target="../media/image29.png"/></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xml"/><Relationship Id="rId1" Type="http://schemas.openxmlformats.org/officeDocument/2006/relationships/tags" Target="../tags/tag14.xml"/><Relationship Id="rId5" Type="http://schemas.openxmlformats.org/officeDocument/2006/relationships/image" Target="../media/image31.png"/><Relationship Id="rId4" Type="http://schemas.openxmlformats.org/officeDocument/2006/relationships/image" Target="../media/image30.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tags" Target="../tags/tag18.xml"/><Relationship Id="rId7" Type="http://schemas.openxmlformats.org/officeDocument/2006/relationships/image" Target="../media/image34.png"/><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xml"/><Relationship Id="rId1" Type="http://schemas.openxmlformats.org/officeDocument/2006/relationships/tags" Target="../tags/tag19.xml"/><Relationship Id="rId5" Type="http://schemas.openxmlformats.org/officeDocument/2006/relationships/image" Target="../media/image36.png"/><Relationship Id="rId4" Type="http://schemas.openxmlformats.org/officeDocument/2006/relationships/image" Target="../media/image35.png"/></Relationships>
</file>

<file path=ppt/slides/_rels/slide7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xml"/><Relationship Id="rId1" Type="http://schemas.openxmlformats.org/officeDocument/2006/relationships/tags" Target="../tags/tag21.xml"/><Relationship Id="rId5" Type="http://schemas.openxmlformats.org/officeDocument/2006/relationships/image" Target="../media/image40.png"/><Relationship Id="rId4" Type="http://schemas.openxmlformats.org/officeDocument/2006/relationships/image" Target="../media/image39.png"/></Relationships>
</file>

<file path=ppt/slides/_rels/slide79.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image" Target="../media/image44.png"/><Relationship Id="rId3" Type="http://schemas.openxmlformats.org/officeDocument/2006/relationships/tags" Target="../tags/tag25.xml"/><Relationship Id="rId7" Type="http://schemas.openxmlformats.org/officeDocument/2006/relationships/tags" Target="../tags/tag29.xml"/><Relationship Id="rId12" Type="http://schemas.openxmlformats.org/officeDocument/2006/relationships/image" Target="../media/image43.png"/><Relationship Id="rId2" Type="http://schemas.openxmlformats.org/officeDocument/2006/relationships/tags" Target="../tags/tag24.xml"/><Relationship Id="rId16" Type="http://schemas.openxmlformats.org/officeDocument/2006/relationships/image" Target="../media/image47.png"/><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image" Target="../media/image42.png"/><Relationship Id="rId5" Type="http://schemas.openxmlformats.org/officeDocument/2006/relationships/tags" Target="../tags/tag27.xml"/><Relationship Id="rId15" Type="http://schemas.openxmlformats.org/officeDocument/2006/relationships/image" Target="../media/image46.png"/><Relationship Id="rId10" Type="http://schemas.openxmlformats.org/officeDocument/2006/relationships/image" Target="../media/image41.png"/><Relationship Id="rId4" Type="http://schemas.openxmlformats.org/officeDocument/2006/relationships/tags" Target="../tags/tag26.xml"/><Relationship Id="rId9" Type="http://schemas.openxmlformats.org/officeDocument/2006/relationships/slideLayout" Target="../slideLayouts/slideLayout2.xml"/><Relationship Id="rId14" Type="http://schemas.openxmlformats.org/officeDocument/2006/relationships/image" Target="../media/image4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8" Type="http://schemas.openxmlformats.org/officeDocument/2006/relationships/slideLayout" Target="../slideLayouts/slideLayout2.xml"/><Relationship Id="rId13" Type="http://schemas.openxmlformats.org/officeDocument/2006/relationships/image" Target="../media/image52.png"/><Relationship Id="rId3" Type="http://schemas.openxmlformats.org/officeDocument/2006/relationships/tags" Target="../tags/tag33.xml"/><Relationship Id="rId7" Type="http://schemas.openxmlformats.org/officeDocument/2006/relationships/tags" Target="../tags/tag37.xml"/><Relationship Id="rId12" Type="http://schemas.openxmlformats.org/officeDocument/2006/relationships/image" Target="../media/image51.pn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tags" Target="../tags/tag36.xml"/><Relationship Id="rId11" Type="http://schemas.openxmlformats.org/officeDocument/2006/relationships/image" Target="../media/image50.png"/><Relationship Id="rId5" Type="http://schemas.openxmlformats.org/officeDocument/2006/relationships/tags" Target="../tags/tag35.xml"/><Relationship Id="rId10" Type="http://schemas.openxmlformats.org/officeDocument/2006/relationships/image" Target="../media/image49.png"/><Relationship Id="rId4" Type="http://schemas.openxmlformats.org/officeDocument/2006/relationships/tags" Target="../tags/tag34.xml"/><Relationship Id="rId9" Type="http://schemas.openxmlformats.org/officeDocument/2006/relationships/image" Target="../media/image48.jpeg"/></Relationships>
</file>

<file path=ppt/slides/_rels/slide81.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slideLayout" Target="../slideLayouts/slideLayout2.xml"/><Relationship Id="rId1" Type="http://schemas.openxmlformats.org/officeDocument/2006/relationships/tags" Target="../tags/tag38.xml"/><Relationship Id="rId4" Type="http://schemas.openxmlformats.org/officeDocument/2006/relationships/image" Target="../media/image5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Counting</a:t>
            </a:r>
            <a:endParaRPr lang="en-US" dirty="0"/>
          </a:p>
        </p:txBody>
      </p:sp>
      <p:sp>
        <p:nvSpPr>
          <p:cNvPr id="3" name="Subtitle 2"/>
          <p:cNvSpPr>
            <a:spLocks noGrp="1"/>
          </p:cNvSpPr>
          <p:nvPr>
            <p:ph type="subTitle" idx="1"/>
          </p:nvPr>
        </p:nvSpPr>
        <p:spPr/>
        <p:txBody>
          <a:bodyPr/>
          <a:lstStyle/>
          <a:p>
            <a:r>
              <a:rPr lang="en-US" dirty="0" smtClean="0"/>
              <a:t>Chapter 6</a:t>
            </a:r>
            <a:endParaRPr lang="en-US" dirty="0"/>
          </a:p>
        </p:txBody>
      </p:sp>
      <p:sp>
        <p:nvSpPr>
          <p:cNvPr id="4" name="TextBox 3"/>
          <p:cNvSpPr txBox="1"/>
          <p:nvPr/>
        </p:nvSpPr>
        <p:spPr>
          <a:xfrm>
            <a:off x="6629400" y="3732092"/>
            <a:ext cx="2133600" cy="369332"/>
          </a:xfrm>
          <a:prstGeom prst="rect">
            <a:avLst/>
          </a:prstGeom>
          <a:noFill/>
        </p:spPr>
        <p:txBody>
          <a:bodyPr wrap="square" rtlCol="0">
            <a:spAutoFit/>
          </a:bodyPr>
          <a:lstStyle/>
          <a:p>
            <a:r>
              <a:rPr lang="en-US" dirty="0" smtClean="0"/>
              <a:t>Mr. </a:t>
            </a:r>
            <a:r>
              <a:rPr lang="en-US" dirty="0" err="1" smtClean="0"/>
              <a:t>Shoaib</a:t>
            </a:r>
            <a:r>
              <a:rPr lang="en-US" dirty="0" smtClean="0"/>
              <a:t> Raza</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smtClean="0"/>
              <a:t>Basic Counting Principles:  The Sum Rule</a:t>
            </a:r>
            <a:endParaRPr lang="en-US" sz="4000" dirty="0"/>
          </a:p>
        </p:txBody>
      </p:sp>
      <p:sp>
        <p:nvSpPr>
          <p:cNvPr id="3" name="Content Placeholder 2"/>
          <p:cNvSpPr>
            <a:spLocks noGrp="1"/>
          </p:cNvSpPr>
          <p:nvPr>
            <p:ph idx="1"/>
          </p:nvPr>
        </p:nvSpPr>
        <p:spPr/>
        <p:txBody>
          <a:bodyPr>
            <a:normAutofit/>
          </a:bodyPr>
          <a:lstStyle/>
          <a:p>
            <a:pPr>
              <a:buNone/>
            </a:pPr>
            <a:r>
              <a:rPr lang="en-US" b="1" dirty="0" smtClean="0"/>
              <a:t>Example</a:t>
            </a:r>
            <a:r>
              <a:rPr lang="en-US" dirty="0" smtClean="0"/>
              <a:t>:  The mathematics department must choose either a student or a faculty member as a representative for a university committee. How many choices are there for this representative if there are </a:t>
            </a:r>
            <a:r>
              <a:rPr lang="en-US" dirty="0" smtClean="0">
                <a:latin typeface="Cambria Math" pitchFamily="18" charset="0"/>
                <a:ea typeface="Cambria Math" pitchFamily="18" charset="0"/>
              </a:rPr>
              <a:t>37</a:t>
            </a:r>
            <a:r>
              <a:rPr lang="en-US" dirty="0" smtClean="0"/>
              <a:t> members of the mathematics faculty and </a:t>
            </a:r>
            <a:r>
              <a:rPr lang="en-US" dirty="0" smtClean="0">
                <a:latin typeface="Cambria Math" pitchFamily="18" charset="0"/>
                <a:ea typeface="Cambria Math" pitchFamily="18" charset="0"/>
              </a:rPr>
              <a:t>83</a:t>
            </a:r>
            <a:r>
              <a:rPr lang="en-US" dirty="0" smtClean="0"/>
              <a:t> mathematics majors and no one is both a faculty member and a student.</a:t>
            </a:r>
          </a:p>
          <a:p>
            <a:pPr>
              <a:buNone/>
            </a:pPr>
            <a:r>
              <a:rPr lang="en-US" b="1" dirty="0" smtClean="0"/>
              <a:t>Solution</a:t>
            </a:r>
            <a:r>
              <a:rPr lang="en-US" dirty="0" smtClean="0"/>
              <a:t>: By the sum rule it follows that there are                    </a:t>
            </a:r>
            <a:r>
              <a:rPr lang="en-US" dirty="0" smtClean="0">
                <a:latin typeface="Cambria Math" pitchFamily="18" charset="0"/>
                <a:ea typeface="Cambria Math" pitchFamily="18" charset="0"/>
              </a:rPr>
              <a:t>37</a:t>
            </a:r>
            <a:r>
              <a:rPr lang="en-US" dirty="0" smtClean="0"/>
              <a:t> + </a:t>
            </a:r>
            <a:r>
              <a:rPr lang="en-US" dirty="0" smtClean="0">
                <a:latin typeface="Cambria Math" pitchFamily="18" charset="0"/>
                <a:ea typeface="Cambria Math" pitchFamily="18" charset="0"/>
              </a:rPr>
              <a:t>83</a:t>
            </a:r>
            <a:r>
              <a:rPr lang="en-US" dirty="0" smtClean="0"/>
              <a:t> = </a:t>
            </a:r>
            <a:r>
              <a:rPr lang="en-US" dirty="0" smtClean="0">
                <a:latin typeface="Cambria Math" pitchFamily="18" charset="0"/>
                <a:ea typeface="Cambria Math" pitchFamily="18" charset="0"/>
              </a:rPr>
              <a:t>120</a:t>
            </a:r>
            <a:r>
              <a:rPr lang="en-US" dirty="0" smtClean="0"/>
              <a:t> possible ways to pick a representative.</a:t>
            </a:r>
          </a:p>
          <a:p>
            <a:endParaRPr lang="en-US" dirty="0" smtClean="0"/>
          </a:p>
          <a:p>
            <a:endParaRPr lang="en-US" dirty="0"/>
          </a:p>
        </p:txBody>
      </p:sp>
    </p:spTree>
    <p:extLst>
      <p:ext uri="{BB962C8B-B14F-4D97-AF65-F5344CB8AC3E}">
        <p14:creationId xmlns:p14="http://schemas.microsoft.com/office/powerpoint/2010/main" val="3594086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19912"/>
          </a:xfrm>
        </p:spPr>
        <p:txBody>
          <a:bodyPr/>
          <a:lstStyle/>
          <a:p>
            <a:r>
              <a:rPr lang="en-US" dirty="0" smtClean="0"/>
              <a:t>Transportation Graphs</a:t>
            </a:r>
            <a:endParaRPr lang="en-US" dirty="0"/>
          </a:p>
        </p:txBody>
      </p:sp>
      <p:sp>
        <p:nvSpPr>
          <p:cNvPr id="3" name="Content Placeholder 2"/>
          <p:cNvSpPr>
            <a:spLocks noGrp="1"/>
          </p:cNvSpPr>
          <p:nvPr>
            <p:ph idx="1"/>
          </p:nvPr>
        </p:nvSpPr>
        <p:spPr>
          <a:xfrm>
            <a:off x="304800" y="1524000"/>
            <a:ext cx="8763000" cy="4800600"/>
          </a:xfrm>
        </p:spPr>
        <p:txBody>
          <a:bodyPr>
            <a:normAutofit lnSpcReduction="10000"/>
          </a:bodyPr>
          <a:lstStyle/>
          <a:p>
            <a:r>
              <a:rPr lang="en-US" dirty="0" smtClean="0"/>
              <a:t>Graph models are extensively used in the study of  transportation networks.</a:t>
            </a:r>
          </a:p>
          <a:p>
            <a:r>
              <a:rPr lang="en-US" dirty="0" smtClean="0"/>
              <a:t>Airline networks can be modeled using directed </a:t>
            </a:r>
            <a:r>
              <a:rPr lang="en-US" dirty="0" err="1" smtClean="0"/>
              <a:t>multigraphs</a:t>
            </a:r>
            <a:r>
              <a:rPr lang="en-US" dirty="0" smtClean="0"/>
              <a:t> where</a:t>
            </a:r>
          </a:p>
          <a:p>
            <a:pPr lvl="1"/>
            <a:r>
              <a:rPr lang="en-US" dirty="0"/>
              <a:t>a</a:t>
            </a:r>
            <a:r>
              <a:rPr lang="en-US" dirty="0" smtClean="0"/>
              <a:t>irports are represented by vertices</a:t>
            </a:r>
          </a:p>
          <a:p>
            <a:pPr lvl="1"/>
            <a:r>
              <a:rPr lang="en-US" dirty="0"/>
              <a:t>e</a:t>
            </a:r>
            <a:r>
              <a:rPr lang="en-US" dirty="0" smtClean="0"/>
              <a:t>ach flight is represented by  a directed edge from the vertex representing the departure airport to the vertex representing the destination airport</a:t>
            </a:r>
          </a:p>
          <a:p>
            <a:r>
              <a:rPr lang="en-US" dirty="0" smtClean="0"/>
              <a:t>Road networks can be modeled using graphs where</a:t>
            </a:r>
          </a:p>
          <a:p>
            <a:pPr lvl="1"/>
            <a:r>
              <a:rPr lang="en-US" dirty="0"/>
              <a:t>v</a:t>
            </a:r>
            <a:r>
              <a:rPr lang="en-US" dirty="0" smtClean="0"/>
              <a:t>ertices represent intersections and edges represent roads.</a:t>
            </a:r>
          </a:p>
          <a:p>
            <a:pPr lvl="1"/>
            <a:r>
              <a:rPr lang="en-US" dirty="0"/>
              <a:t>u</a:t>
            </a:r>
            <a:r>
              <a:rPr lang="en-US" dirty="0" smtClean="0"/>
              <a:t>ndirected edges represent two-way roads and directed edges represent one-way roads.</a:t>
            </a:r>
            <a:endParaRPr lang="en-US" dirty="0"/>
          </a:p>
        </p:txBody>
      </p:sp>
    </p:spTree>
    <p:extLst>
      <p:ext uri="{BB962C8B-B14F-4D97-AF65-F5344CB8AC3E}">
        <p14:creationId xmlns:p14="http://schemas.microsoft.com/office/powerpoint/2010/main" val="69765257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2"/>
          </a:xfrm>
        </p:spPr>
        <p:txBody>
          <a:bodyPr>
            <a:normAutofit fontScale="90000"/>
          </a:bodyPr>
          <a:lstStyle/>
          <a:p>
            <a:r>
              <a:rPr lang="en-US" dirty="0" smtClean="0"/>
              <a:t>Software Design Applications</a:t>
            </a:r>
            <a:endParaRPr lang="en-US" dirty="0"/>
          </a:p>
        </p:txBody>
      </p:sp>
      <p:sp>
        <p:nvSpPr>
          <p:cNvPr id="3" name="Content Placeholder 2"/>
          <p:cNvSpPr>
            <a:spLocks noGrp="1"/>
          </p:cNvSpPr>
          <p:nvPr>
            <p:ph idx="1"/>
          </p:nvPr>
        </p:nvSpPr>
        <p:spPr>
          <a:xfrm>
            <a:off x="457200" y="1143000"/>
            <a:ext cx="8229600" cy="5181600"/>
          </a:xfrm>
        </p:spPr>
        <p:txBody>
          <a:bodyPr>
            <a:normAutofit lnSpcReduction="10000"/>
          </a:bodyPr>
          <a:lstStyle/>
          <a:p>
            <a:r>
              <a:rPr lang="en-US" dirty="0"/>
              <a:t>Graph models are </a:t>
            </a:r>
            <a:r>
              <a:rPr lang="en-US" dirty="0" smtClean="0"/>
              <a:t>extensively </a:t>
            </a:r>
            <a:r>
              <a:rPr lang="en-US" dirty="0"/>
              <a:t>used in software </a:t>
            </a:r>
            <a:r>
              <a:rPr lang="en-US" dirty="0" smtClean="0"/>
              <a:t>design. We </a:t>
            </a:r>
            <a:r>
              <a:rPr lang="en-US" dirty="0"/>
              <a:t>will introduce two such models </a:t>
            </a:r>
            <a:r>
              <a:rPr lang="en-US" dirty="0" smtClean="0"/>
              <a:t>here; one representing the dependency between the modules of a software application  and the other representing restrictions in the execution of statements in computer programs.</a:t>
            </a:r>
            <a:endParaRPr lang="en-US" dirty="0"/>
          </a:p>
          <a:p>
            <a:r>
              <a:rPr lang="en-US" dirty="0"/>
              <a:t>When a top-down approach is used to design software, the system is divided into </a:t>
            </a:r>
            <a:r>
              <a:rPr lang="en-US" dirty="0" smtClean="0"/>
              <a:t>modules</a:t>
            </a:r>
            <a:r>
              <a:rPr lang="en-US" dirty="0"/>
              <a:t>, each performing a specific task.    </a:t>
            </a:r>
          </a:p>
          <a:p>
            <a:r>
              <a:rPr lang="en-US" dirty="0"/>
              <a:t>We use a </a:t>
            </a:r>
            <a:r>
              <a:rPr lang="en-US" i="1" dirty="0"/>
              <a:t>module dependency graph </a:t>
            </a:r>
            <a:r>
              <a:rPr lang="en-US" dirty="0"/>
              <a:t>to represent the dependency between these modules.  These dependencies need to be understood before coding can be done</a:t>
            </a:r>
            <a:r>
              <a:rPr lang="en-US" dirty="0" smtClean="0"/>
              <a:t>. </a:t>
            </a:r>
          </a:p>
          <a:p>
            <a:pPr marL="393192" lvl="1" indent="0">
              <a:buNone/>
            </a:pPr>
            <a:endParaRPr lang="en-US" dirty="0"/>
          </a:p>
        </p:txBody>
      </p:sp>
    </p:spTree>
    <p:extLst>
      <p:ext uri="{BB962C8B-B14F-4D97-AF65-F5344CB8AC3E}">
        <p14:creationId xmlns:p14="http://schemas.microsoft.com/office/powerpoint/2010/main" val="1118938025"/>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2"/>
          </a:xfrm>
        </p:spPr>
        <p:txBody>
          <a:bodyPr>
            <a:normAutofit fontScale="90000"/>
          </a:bodyPr>
          <a:lstStyle/>
          <a:p>
            <a:r>
              <a:rPr lang="en-US" dirty="0" smtClean="0"/>
              <a:t>Software Design Applications</a:t>
            </a:r>
            <a:endParaRPr lang="en-US" dirty="0"/>
          </a:p>
        </p:txBody>
      </p:sp>
      <p:sp>
        <p:nvSpPr>
          <p:cNvPr id="3" name="Content Placeholder 2"/>
          <p:cNvSpPr>
            <a:spLocks noGrp="1"/>
          </p:cNvSpPr>
          <p:nvPr>
            <p:ph idx="1"/>
          </p:nvPr>
        </p:nvSpPr>
        <p:spPr>
          <a:xfrm>
            <a:off x="457200" y="1143000"/>
            <a:ext cx="8229600" cy="5181600"/>
          </a:xfrm>
        </p:spPr>
        <p:txBody>
          <a:bodyPr>
            <a:normAutofit/>
          </a:bodyPr>
          <a:lstStyle/>
          <a:p>
            <a:pPr lvl="1"/>
            <a:r>
              <a:rPr lang="en-US" dirty="0" smtClean="0"/>
              <a:t>In </a:t>
            </a:r>
            <a:r>
              <a:rPr lang="en-US" dirty="0"/>
              <a:t>a module dependency graph vertices represent software </a:t>
            </a:r>
            <a:r>
              <a:rPr lang="en-US" dirty="0" smtClean="0"/>
              <a:t>modules </a:t>
            </a:r>
            <a:r>
              <a:rPr lang="en-US" dirty="0"/>
              <a:t>and there is an edge from one module to another if the second module depends on the first</a:t>
            </a:r>
            <a:r>
              <a:rPr lang="en-US" dirty="0" smtClean="0"/>
              <a:t>.</a:t>
            </a:r>
          </a:p>
          <a:p>
            <a:pPr marL="393192" lvl="1" indent="0">
              <a:buNone/>
            </a:pPr>
            <a:endParaRPr lang="en-US" dirty="0"/>
          </a:p>
          <a:p>
            <a:pPr marL="393192" lvl="1" indent="0">
              <a:buNone/>
            </a:pPr>
            <a:endParaRPr lang="en-US" dirty="0"/>
          </a:p>
          <a:p>
            <a:pPr marL="393192" lvl="1" indent="0">
              <a:buNone/>
            </a:pPr>
            <a:endParaRPr lang="en-US" dirty="0"/>
          </a:p>
          <a:p>
            <a:pPr marL="393192" lvl="1" indent="0">
              <a:buNone/>
            </a:pPr>
            <a:endParaRPr lang="en-US" dirty="0"/>
          </a:p>
          <a:p>
            <a:pPr marL="393192" lvl="1" indent="0">
              <a:buNone/>
            </a:pPr>
            <a:r>
              <a:rPr lang="en-US" dirty="0"/>
              <a:t> </a:t>
            </a:r>
          </a:p>
          <a:p>
            <a:endParaRPr lang="en-US" dirty="0"/>
          </a:p>
        </p:txBody>
      </p:sp>
      <p:pic>
        <p:nvPicPr>
          <p:cNvPr id="4" name="Picture 3" descr="FIGURE10.1.9.jpg"/>
          <p:cNvPicPr>
            <a:picLocks noChangeAspect="1"/>
          </p:cNvPicPr>
          <p:nvPr/>
        </p:nvPicPr>
        <p:blipFill>
          <a:blip r:embed="rId2" cstate="print"/>
          <a:stretch>
            <a:fillRect/>
          </a:stretch>
        </p:blipFill>
        <p:spPr>
          <a:xfrm>
            <a:off x="838200" y="3276600"/>
            <a:ext cx="7315200" cy="2903220"/>
          </a:xfrm>
          <a:prstGeom prst="rect">
            <a:avLst/>
          </a:prstGeom>
        </p:spPr>
      </p:pic>
      <p:sp>
        <p:nvSpPr>
          <p:cNvPr id="5" name="TextBox 4"/>
          <p:cNvSpPr txBox="1"/>
          <p:nvPr/>
        </p:nvSpPr>
        <p:spPr>
          <a:xfrm>
            <a:off x="457200" y="2514600"/>
            <a:ext cx="8001000" cy="759567"/>
          </a:xfrm>
          <a:prstGeom prst="rect">
            <a:avLst/>
          </a:prstGeom>
          <a:noFill/>
        </p:spPr>
        <p:txBody>
          <a:bodyPr wrap="square" rtlCol="0">
            <a:spAutoFit/>
          </a:bodyPr>
          <a:lstStyle/>
          <a:p>
            <a:pPr>
              <a:lnSpc>
                <a:spcPts val="1700"/>
              </a:lnSpc>
            </a:pPr>
            <a:r>
              <a:rPr lang="en-US" sz="2400" b="1" dirty="0" smtClean="0"/>
              <a:t>Example</a:t>
            </a:r>
            <a:r>
              <a:rPr lang="en-US" sz="2400" dirty="0" smtClean="0"/>
              <a:t>: </a:t>
            </a:r>
            <a:r>
              <a:rPr lang="en-US" sz="2000" dirty="0" smtClean="0"/>
              <a:t>The </a:t>
            </a:r>
            <a:r>
              <a:rPr lang="en-US" sz="2000" dirty="0"/>
              <a:t>dependencies between </a:t>
            </a:r>
            <a:r>
              <a:rPr lang="en-US" sz="2000" dirty="0" smtClean="0"/>
              <a:t>the seven </a:t>
            </a:r>
            <a:r>
              <a:rPr lang="en-US" sz="2000" dirty="0"/>
              <a:t>modules in the design of a web browser are represented by this module dependency graph</a:t>
            </a:r>
            <a:r>
              <a:rPr lang="en-US" sz="2000" dirty="0" smtClean="0"/>
              <a:t>.</a:t>
            </a:r>
            <a:endParaRPr lang="en-US" sz="2000" dirty="0"/>
          </a:p>
        </p:txBody>
      </p:sp>
    </p:spTree>
    <p:extLst>
      <p:ext uri="{BB962C8B-B14F-4D97-AF65-F5344CB8AC3E}">
        <p14:creationId xmlns:p14="http://schemas.microsoft.com/office/powerpoint/2010/main" val="2112657949"/>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19200"/>
            <a:ext cx="8229600" cy="5486400"/>
          </a:xfrm>
        </p:spPr>
        <p:txBody>
          <a:bodyPr>
            <a:normAutofit lnSpcReduction="10000"/>
          </a:bodyPr>
          <a:lstStyle/>
          <a:p>
            <a:r>
              <a:rPr lang="en-US" dirty="0" smtClean="0"/>
              <a:t>We </a:t>
            </a:r>
            <a:r>
              <a:rPr lang="en-US" dirty="0"/>
              <a:t>can use a directed graph called a </a:t>
            </a:r>
            <a:r>
              <a:rPr lang="en-US" i="1" dirty="0"/>
              <a:t>precedence graph </a:t>
            </a:r>
            <a:r>
              <a:rPr lang="en-US" dirty="0"/>
              <a:t>to represent which statements must have already been executed before we execute each statement</a:t>
            </a:r>
            <a:r>
              <a:rPr lang="en-US" dirty="0" smtClean="0"/>
              <a:t>.</a:t>
            </a:r>
            <a:endParaRPr lang="en-US" b="1" dirty="0"/>
          </a:p>
          <a:p>
            <a:pPr lvl="1"/>
            <a:r>
              <a:rPr lang="en-US" dirty="0" smtClean="0"/>
              <a:t> </a:t>
            </a:r>
            <a:r>
              <a:rPr lang="en-US" dirty="0"/>
              <a:t>V</a:t>
            </a:r>
            <a:r>
              <a:rPr lang="en-US" dirty="0" smtClean="0"/>
              <a:t>ertices </a:t>
            </a:r>
            <a:r>
              <a:rPr lang="en-US" dirty="0"/>
              <a:t>represent statements </a:t>
            </a:r>
            <a:r>
              <a:rPr lang="en-US" dirty="0" smtClean="0"/>
              <a:t>in a </a:t>
            </a:r>
            <a:r>
              <a:rPr lang="en-US" dirty="0"/>
              <a:t>computer </a:t>
            </a:r>
            <a:r>
              <a:rPr lang="en-US" dirty="0" smtClean="0"/>
              <a:t>program</a:t>
            </a:r>
            <a:endParaRPr lang="en-US" dirty="0"/>
          </a:p>
          <a:p>
            <a:pPr lvl="1"/>
            <a:r>
              <a:rPr lang="en-US" dirty="0"/>
              <a:t>T</a:t>
            </a:r>
            <a:r>
              <a:rPr lang="en-US" dirty="0" smtClean="0"/>
              <a:t>here </a:t>
            </a:r>
            <a:r>
              <a:rPr lang="en-US" dirty="0"/>
              <a:t>is a directed edge from a vertex to a second vertex if the second vertex cannot be executed before the </a:t>
            </a:r>
            <a:r>
              <a:rPr lang="en-US" dirty="0" smtClean="0"/>
              <a:t>first</a:t>
            </a:r>
          </a:p>
          <a:p>
            <a:pPr lvl="1"/>
            <a:endParaRPr lang="en-US" dirty="0"/>
          </a:p>
          <a:p>
            <a:pPr lvl="1"/>
            <a:endParaRPr lang="en-US" dirty="0" smtClean="0"/>
          </a:p>
          <a:p>
            <a:pPr lvl="1"/>
            <a:endParaRPr lang="en-US" dirty="0"/>
          </a:p>
          <a:p>
            <a:pPr lvl="1"/>
            <a:endParaRPr lang="en-US" dirty="0" smtClean="0"/>
          </a:p>
          <a:p>
            <a:pPr lvl="1"/>
            <a:endParaRPr lang="en-US" dirty="0"/>
          </a:p>
          <a:p>
            <a:pPr marL="393192" lvl="1" indent="0">
              <a:buNone/>
            </a:pPr>
            <a:r>
              <a:rPr lang="en-US" dirty="0" smtClean="0"/>
              <a:t>  </a:t>
            </a:r>
          </a:p>
          <a:p>
            <a:pPr marL="393192" lvl="1" indent="0">
              <a:buNone/>
            </a:pPr>
            <a:r>
              <a:rPr lang="en-US" dirty="0"/>
              <a:t> </a:t>
            </a:r>
          </a:p>
        </p:txBody>
      </p:sp>
      <p:sp>
        <p:nvSpPr>
          <p:cNvPr id="2" name="Title 1"/>
          <p:cNvSpPr>
            <a:spLocks noGrp="1"/>
          </p:cNvSpPr>
          <p:nvPr>
            <p:ph type="title"/>
          </p:nvPr>
        </p:nvSpPr>
        <p:spPr>
          <a:xfrm>
            <a:off x="457200" y="704088"/>
            <a:ext cx="8229600" cy="515112"/>
          </a:xfrm>
        </p:spPr>
        <p:txBody>
          <a:bodyPr>
            <a:normAutofit fontScale="90000"/>
          </a:bodyPr>
          <a:lstStyle/>
          <a:p>
            <a:r>
              <a:rPr lang="en-US" dirty="0" smtClean="0"/>
              <a:t>Software Design Applications</a:t>
            </a:r>
            <a:endParaRPr lang="en-US" dirty="0"/>
          </a:p>
        </p:txBody>
      </p:sp>
      <p:pic>
        <p:nvPicPr>
          <p:cNvPr id="4" name="Content Placeholder 4" descr="09011.jpg"/>
          <p:cNvPicPr>
            <a:picLocks noChangeAspect="1"/>
          </p:cNvPicPr>
          <p:nvPr/>
        </p:nvPicPr>
        <p:blipFill>
          <a:blip r:embed="rId2" cstate="print"/>
          <a:stretch>
            <a:fillRect/>
          </a:stretch>
        </p:blipFill>
        <p:spPr>
          <a:xfrm>
            <a:off x="4343399" y="3810001"/>
            <a:ext cx="4441147" cy="2705718"/>
          </a:xfrm>
          <a:prstGeom prst="rect">
            <a:avLst/>
          </a:prstGeom>
        </p:spPr>
      </p:pic>
      <p:sp>
        <p:nvSpPr>
          <p:cNvPr id="6" name="TextBox 5"/>
          <p:cNvSpPr txBox="1"/>
          <p:nvPr/>
        </p:nvSpPr>
        <p:spPr>
          <a:xfrm>
            <a:off x="457200" y="4071474"/>
            <a:ext cx="3200400" cy="1400383"/>
          </a:xfrm>
          <a:prstGeom prst="rect">
            <a:avLst/>
          </a:prstGeom>
          <a:noFill/>
        </p:spPr>
        <p:txBody>
          <a:bodyPr wrap="square" rtlCol="0">
            <a:spAutoFit/>
          </a:bodyPr>
          <a:lstStyle/>
          <a:p>
            <a:pPr>
              <a:lnSpc>
                <a:spcPts val="1700"/>
              </a:lnSpc>
            </a:pPr>
            <a:r>
              <a:rPr lang="en-US" b="1" dirty="0" smtClean="0"/>
              <a:t>Example</a:t>
            </a:r>
            <a:r>
              <a:rPr lang="en-US" dirty="0" smtClean="0"/>
              <a:t>: This </a:t>
            </a:r>
            <a:r>
              <a:rPr lang="en-US" dirty="0"/>
              <a:t>precedence graph shows which statements must already have been executed before we can execute each of the six statements in the program.</a:t>
            </a:r>
          </a:p>
        </p:txBody>
      </p:sp>
    </p:spTree>
    <p:extLst>
      <p:ext uri="{BB962C8B-B14F-4D97-AF65-F5344CB8AC3E}">
        <p14:creationId xmlns:p14="http://schemas.microsoft.com/office/powerpoint/2010/main" val="100857222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2"/>
          </a:xfrm>
        </p:spPr>
        <p:txBody>
          <a:bodyPr>
            <a:normAutofit fontScale="90000"/>
          </a:bodyPr>
          <a:lstStyle/>
          <a:p>
            <a:r>
              <a:rPr lang="en-US" dirty="0" smtClean="0"/>
              <a:t>Biological Applications</a:t>
            </a:r>
            <a:endParaRPr lang="en-US" dirty="0"/>
          </a:p>
        </p:txBody>
      </p:sp>
      <p:sp>
        <p:nvSpPr>
          <p:cNvPr id="3" name="Content Placeholder 2"/>
          <p:cNvSpPr>
            <a:spLocks noGrp="1"/>
          </p:cNvSpPr>
          <p:nvPr>
            <p:ph idx="1"/>
          </p:nvPr>
        </p:nvSpPr>
        <p:spPr>
          <a:xfrm>
            <a:off x="152400" y="1143000"/>
            <a:ext cx="8839200" cy="5715000"/>
          </a:xfrm>
        </p:spPr>
        <p:txBody>
          <a:bodyPr>
            <a:normAutofit/>
          </a:bodyPr>
          <a:lstStyle/>
          <a:p>
            <a:r>
              <a:rPr lang="en-US" sz="2000" dirty="0" smtClean="0"/>
              <a:t>Graph models are used extensively in many areas of the biological science.  We will describe two such models, one to ecology and the other to molecular biology.</a:t>
            </a:r>
          </a:p>
          <a:p>
            <a:r>
              <a:rPr lang="en-US" sz="2000" i="1" dirty="0" smtClean="0"/>
              <a:t>Niche overlap graphs </a:t>
            </a:r>
            <a:r>
              <a:rPr lang="en-US" sz="2000" dirty="0" smtClean="0"/>
              <a:t>model competition between species in an ecosystem</a:t>
            </a:r>
          </a:p>
          <a:p>
            <a:pPr lvl="1"/>
            <a:r>
              <a:rPr lang="en-US" sz="1800" dirty="0" smtClean="0"/>
              <a:t>Vertices represent species and an edge connects two vertices when they represent species who compete for food resources.</a:t>
            </a:r>
          </a:p>
          <a:p>
            <a:pPr lvl="1"/>
            <a:endParaRPr lang="en-US" dirty="0" smtClean="0"/>
          </a:p>
          <a:p>
            <a:pPr lvl="1"/>
            <a:endParaRPr lang="en-US" dirty="0" smtClean="0"/>
          </a:p>
          <a:p>
            <a:pPr lvl="1"/>
            <a:endParaRPr lang="en-US" dirty="0"/>
          </a:p>
          <a:p>
            <a:pPr marL="393192" lvl="1" indent="0">
              <a:buNone/>
            </a:pPr>
            <a:r>
              <a:rPr lang="en-US" dirty="0" smtClean="0"/>
              <a:t> </a:t>
            </a:r>
            <a:endParaRPr lang="en-US" dirty="0"/>
          </a:p>
        </p:txBody>
      </p:sp>
      <p:pic>
        <p:nvPicPr>
          <p:cNvPr id="4" name="Picture 3" descr="09006.jpg"/>
          <p:cNvPicPr>
            <a:picLocks noChangeAspect="1"/>
          </p:cNvPicPr>
          <p:nvPr/>
        </p:nvPicPr>
        <p:blipFill>
          <a:blip r:embed="rId2" cstate="print"/>
          <a:stretch>
            <a:fillRect/>
          </a:stretch>
        </p:blipFill>
        <p:spPr>
          <a:xfrm>
            <a:off x="457200" y="3810000"/>
            <a:ext cx="8229600" cy="3048000"/>
          </a:xfrm>
          <a:prstGeom prst="rect">
            <a:avLst/>
          </a:prstGeom>
        </p:spPr>
      </p:pic>
      <p:sp>
        <p:nvSpPr>
          <p:cNvPr id="6" name="TextBox 5"/>
          <p:cNvSpPr txBox="1"/>
          <p:nvPr/>
        </p:nvSpPr>
        <p:spPr>
          <a:xfrm>
            <a:off x="457200" y="3124200"/>
            <a:ext cx="8229600" cy="528350"/>
          </a:xfrm>
          <a:prstGeom prst="rect">
            <a:avLst/>
          </a:prstGeom>
          <a:noFill/>
        </p:spPr>
        <p:txBody>
          <a:bodyPr wrap="square" rtlCol="0">
            <a:spAutoFit/>
          </a:bodyPr>
          <a:lstStyle/>
          <a:p>
            <a:pPr>
              <a:lnSpc>
                <a:spcPts val="1700"/>
              </a:lnSpc>
            </a:pPr>
            <a:endParaRPr lang="en-US" b="1" dirty="0"/>
          </a:p>
          <a:p>
            <a:pPr>
              <a:lnSpc>
                <a:spcPts val="1700"/>
              </a:lnSpc>
            </a:pPr>
            <a:r>
              <a:rPr lang="en-US" b="1" dirty="0" smtClean="0"/>
              <a:t>Example</a:t>
            </a:r>
            <a:r>
              <a:rPr lang="en-US" dirty="0" smtClean="0"/>
              <a:t>: This </a:t>
            </a:r>
            <a:r>
              <a:rPr lang="en-US" dirty="0"/>
              <a:t>is the niche overlap graph for a forest ecosystem with nine species</a:t>
            </a:r>
            <a:r>
              <a:rPr lang="en-US" dirty="0" smtClean="0"/>
              <a:t>.</a:t>
            </a:r>
            <a:endParaRPr lang="en-US" dirty="0"/>
          </a:p>
        </p:txBody>
      </p:sp>
    </p:spTree>
    <p:extLst>
      <p:ext uri="{BB962C8B-B14F-4D97-AF65-F5344CB8AC3E}">
        <p14:creationId xmlns:p14="http://schemas.microsoft.com/office/powerpoint/2010/main" val="414139285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91312"/>
          </a:xfrm>
        </p:spPr>
        <p:txBody>
          <a:bodyPr>
            <a:normAutofit fontScale="90000"/>
          </a:bodyPr>
          <a:lstStyle/>
          <a:p>
            <a:r>
              <a:rPr lang="en-US" dirty="0" smtClean="0"/>
              <a:t>Biological Applications</a:t>
            </a:r>
            <a:endParaRPr lang="en-US" dirty="0"/>
          </a:p>
        </p:txBody>
      </p:sp>
      <p:sp>
        <p:nvSpPr>
          <p:cNvPr id="3" name="Content Placeholder 2"/>
          <p:cNvSpPr>
            <a:spLocks noGrp="1"/>
          </p:cNvSpPr>
          <p:nvPr>
            <p:ph idx="1"/>
          </p:nvPr>
        </p:nvSpPr>
        <p:spPr>
          <a:xfrm>
            <a:off x="457200" y="1828800"/>
            <a:ext cx="8153400" cy="4191000"/>
          </a:xfrm>
        </p:spPr>
        <p:txBody>
          <a:bodyPr>
            <a:normAutofit fontScale="92500" lnSpcReduction="20000"/>
          </a:bodyPr>
          <a:lstStyle/>
          <a:p>
            <a:r>
              <a:rPr lang="en-US" dirty="0"/>
              <a:t>We can model the interaction of proteins in a cell using a </a:t>
            </a:r>
            <a:r>
              <a:rPr lang="en-US" i="1" dirty="0"/>
              <a:t>protein interaction network.</a:t>
            </a:r>
          </a:p>
          <a:p>
            <a:r>
              <a:rPr lang="en-US" dirty="0" smtClean="0"/>
              <a:t>In </a:t>
            </a:r>
            <a:r>
              <a:rPr lang="en-US" dirty="0"/>
              <a:t>a </a:t>
            </a:r>
            <a:r>
              <a:rPr lang="en-US" i="1" dirty="0"/>
              <a:t>protein interaction graph</a:t>
            </a:r>
            <a:r>
              <a:rPr lang="en-US" dirty="0"/>
              <a:t>, vertices represent proteins </a:t>
            </a:r>
            <a:r>
              <a:rPr lang="en-US" dirty="0" smtClean="0"/>
              <a:t> and vertices are </a:t>
            </a:r>
            <a:r>
              <a:rPr lang="en-US" dirty="0"/>
              <a:t>connected by an edge if the proteins they represent </a:t>
            </a:r>
            <a:r>
              <a:rPr lang="en-US" dirty="0" smtClean="0"/>
              <a:t>interact.</a:t>
            </a:r>
            <a:endParaRPr lang="en-US" dirty="0"/>
          </a:p>
          <a:p>
            <a:r>
              <a:rPr lang="en-US" dirty="0" smtClean="0"/>
              <a:t>Protein </a:t>
            </a:r>
            <a:r>
              <a:rPr lang="en-US" dirty="0"/>
              <a:t>interaction graphs can be huge and can contain more than 100,000 vertices, each representing a different protein, and more than 1,000,000 edges, each representing an interaction between </a:t>
            </a:r>
            <a:r>
              <a:rPr lang="en-US" dirty="0" smtClean="0"/>
              <a:t>proteins</a:t>
            </a:r>
            <a:endParaRPr lang="en-US" dirty="0"/>
          </a:p>
          <a:p>
            <a:r>
              <a:rPr lang="en-US" dirty="0"/>
              <a:t>Protein interaction graphs are often split into smaller graphs, called </a:t>
            </a:r>
            <a:r>
              <a:rPr lang="en-US" i="1" dirty="0"/>
              <a:t>modules</a:t>
            </a:r>
            <a:r>
              <a:rPr lang="en-US" dirty="0"/>
              <a:t>,  which represent the interactions between </a:t>
            </a:r>
            <a:r>
              <a:rPr lang="en-US" dirty="0" smtClean="0"/>
              <a:t>proteins </a:t>
            </a:r>
            <a:r>
              <a:rPr lang="en-US" dirty="0"/>
              <a:t>involved in a particular </a:t>
            </a:r>
            <a:r>
              <a:rPr lang="en-US" dirty="0" smtClean="0"/>
              <a:t>function.</a:t>
            </a:r>
            <a:endParaRPr lang="en-US" dirty="0"/>
          </a:p>
        </p:txBody>
      </p:sp>
    </p:spTree>
    <p:extLst>
      <p:ext uri="{BB962C8B-B14F-4D97-AF65-F5344CB8AC3E}">
        <p14:creationId xmlns:p14="http://schemas.microsoft.com/office/powerpoint/2010/main" val="2788954471"/>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2"/>
          </a:xfrm>
        </p:spPr>
        <p:txBody>
          <a:bodyPr>
            <a:normAutofit fontScale="90000"/>
          </a:bodyPr>
          <a:lstStyle/>
          <a:p>
            <a:r>
              <a:rPr lang="en-US" dirty="0" smtClean="0"/>
              <a:t>Biological Applications</a:t>
            </a:r>
            <a:endParaRPr lang="en-US" dirty="0"/>
          </a:p>
        </p:txBody>
      </p:sp>
      <p:sp>
        <p:nvSpPr>
          <p:cNvPr id="3" name="Content Placeholder 2"/>
          <p:cNvSpPr>
            <a:spLocks noGrp="1"/>
          </p:cNvSpPr>
          <p:nvPr>
            <p:ph idx="1"/>
          </p:nvPr>
        </p:nvSpPr>
        <p:spPr>
          <a:xfrm>
            <a:off x="457200" y="1828800"/>
            <a:ext cx="8153400" cy="4191000"/>
          </a:xfrm>
        </p:spPr>
        <p:txBody>
          <a:bodyPr>
            <a:normAutofit/>
          </a:bodyPr>
          <a:lstStyle/>
          <a:p>
            <a:pPr marL="0" indent="0">
              <a:buNone/>
            </a:pPr>
            <a:endParaRPr lang="en-US" dirty="0"/>
          </a:p>
          <a:p>
            <a:endParaRPr lang="en-US" dirty="0" smtClean="0"/>
          </a:p>
          <a:p>
            <a:endParaRPr lang="en-US" dirty="0"/>
          </a:p>
          <a:p>
            <a:pPr marL="0" indent="0">
              <a:buNone/>
            </a:pPr>
            <a:r>
              <a:rPr lang="en-US" dirty="0" smtClean="0"/>
              <a:t> </a:t>
            </a:r>
            <a:endParaRPr lang="en-US" dirty="0"/>
          </a:p>
        </p:txBody>
      </p:sp>
      <p:pic>
        <p:nvPicPr>
          <p:cNvPr id="4" name="Picture 3" descr="FIGURE10.1.12.jpg"/>
          <p:cNvPicPr>
            <a:picLocks noChangeAspect="1"/>
          </p:cNvPicPr>
          <p:nvPr/>
        </p:nvPicPr>
        <p:blipFill>
          <a:blip r:embed="rId2" cstate="print"/>
          <a:stretch>
            <a:fillRect/>
          </a:stretch>
        </p:blipFill>
        <p:spPr>
          <a:xfrm>
            <a:off x="201667" y="2667000"/>
            <a:ext cx="8485133" cy="3691033"/>
          </a:xfrm>
          <a:prstGeom prst="rect">
            <a:avLst/>
          </a:prstGeom>
        </p:spPr>
      </p:pic>
      <p:sp>
        <p:nvSpPr>
          <p:cNvPr id="6" name="TextBox 5"/>
          <p:cNvSpPr txBox="1"/>
          <p:nvPr/>
        </p:nvSpPr>
        <p:spPr>
          <a:xfrm>
            <a:off x="457200" y="1295400"/>
            <a:ext cx="8382000" cy="707886"/>
          </a:xfrm>
          <a:prstGeom prst="rect">
            <a:avLst/>
          </a:prstGeom>
          <a:noFill/>
        </p:spPr>
        <p:txBody>
          <a:bodyPr wrap="square" rtlCol="0">
            <a:spAutoFit/>
          </a:bodyPr>
          <a:lstStyle/>
          <a:p>
            <a:pPr>
              <a:lnSpc>
                <a:spcPts val="1600"/>
              </a:lnSpc>
            </a:pPr>
            <a:r>
              <a:rPr lang="en-US" sz="2400" b="1" dirty="0" smtClean="0"/>
              <a:t>Example</a:t>
            </a:r>
            <a:r>
              <a:rPr lang="en-US" sz="2400" dirty="0" smtClean="0"/>
              <a:t>:  </a:t>
            </a:r>
            <a:r>
              <a:rPr lang="en-US" sz="2400" dirty="0"/>
              <a:t>This is a module of the protein interaction graph of </a:t>
            </a:r>
            <a:endParaRPr lang="en-US" sz="2400" dirty="0" smtClean="0"/>
          </a:p>
          <a:p>
            <a:pPr>
              <a:lnSpc>
                <a:spcPts val="1600"/>
              </a:lnSpc>
            </a:pPr>
            <a:endParaRPr lang="en-US" sz="2400" dirty="0"/>
          </a:p>
          <a:p>
            <a:pPr>
              <a:lnSpc>
                <a:spcPts val="1600"/>
              </a:lnSpc>
            </a:pPr>
            <a:r>
              <a:rPr lang="en-US" sz="2400" dirty="0" smtClean="0"/>
              <a:t>proteins </a:t>
            </a:r>
            <a:r>
              <a:rPr lang="en-US" sz="2400" dirty="0"/>
              <a:t>that degrade RNA in a human </a:t>
            </a:r>
            <a:r>
              <a:rPr lang="en-US" sz="2400" dirty="0" smtClean="0"/>
              <a:t>cell.</a:t>
            </a:r>
            <a:endParaRPr lang="en-US" sz="2400" dirty="0"/>
          </a:p>
        </p:txBody>
      </p:sp>
    </p:spTree>
    <p:extLst>
      <p:ext uri="{BB962C8B-B14F-4D97-AF65-F5344CB8AC3E}">
        <p14:creationId xmlns:p14="http://schemas.microsoft.com/office/powerpoint/2010/main" val="1875552625"/>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Graph Terminology and Special Types of Graphs</a:t>
            </a:r>
            <a:endParaRPr lang="en-US" dirty="0"/>
          </a:p>
        </p:txBody>
      </p:sp>
      <p:sp>
        <p:nvSpPr>
          <p:cNvPr id="3" name="Subtitle 2"/>
          <p:cNvSpPr>
            <a:spLocks noGrp="1"/>
          </p:cNvSpPr>
          <p:nvPr>
            <p:ph type="subTitle" idx="1"/>
          </p:nvPr>
        </p:nvSpPr>
        <p:spPr/>
        <p:txBody>
          <a:bodyPr/>
          <a:lstStyle/>
          <a:p>
            <a:r>
              <a:rPr lang="en-US" dirty="0" smtClean="0"/>
              <a:t>Section </a:t>
            </a:r>
            <a:r>
              <a:rPr lang="en-US" dirty="0" smtClean="0">
                <a:latin typeface="Cambria Math" pitchFamily="18" charset="0"/>
                <a:ea typeface="Cambria Math" pitchFamily="18" charset="0"/>
              </a:rPr>
              <a:t>10.2</a:t>
            </a:r>
            <a:endParaRPr lang="en-US" dirty="0">
              <a:latin typeface="Cambria Math" pitchFamily="18" charset="0"/>
              <a:ea typeface="Cambria Math" pitchFamily="18" charset="0"/>
            </a:endParaRPr>
          </a:p>
        </p:txBody>
      </p:sp>
    </p:spTree>
    <p:extLst>
      <p:ext uri="{BB962C8B-B14F-4D97-AF65-F5344CB8AC3E}">
        <p14:creationId xmlns:p14="http://schemas.microsoft.com/office/powerpoint/2010/main" val="1693052515"/>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 Summary</a:t>
            </a:r>
            <a:endParaRPr lang="en-US" dirty="0"/>
          </a:p>
        </p:txBody>
      </p:sp>
      <p:sp>
        <p:nvSpPr>
          <p:cNvPr id="3" name="Content Placeholder 2"/>
          <p:cNvSpPr>
            <a:spLocks noGrp="1"/>
          </p:cNvSpPr>
          <p:nvPr>
            <p:ph idx="1"/>
          </p:nvPr>
        </p:nvSpPr>
        <p:spPr/>
        <p:txBody>
          <a:bodyPr/>
          <a:lstStyle/>
          <a:p>
            <a:r>
              <a:rPr lang="en-US" dirty="0" smtClean="0"/>
              <a:t>Basic Terminology</a:t>
            </a:r>
          </a:p>
          <a:p>
            <a:r>
              <a:rPr lang="en-US" dirty="0" smtClean="0"/>
              <a:t>Some Special Types of Graphs</a:t>
            </a:r>
          </a:p>
          <a:p>
            <a:r>
              <a:rPr lang="en-US" dirty="0" smtClean="0"/>
              <a:t>Bipartite Graphs</a:t>
            </a:r>
          </a:p>
          <a:p>
            <a:r>
              <a:rPr lang="en-US" dirty="0" smtClean="0"/>
              <a:t>Bipartite Graphs and Matchings</a:t>
            </a:r>
          </a:p>
          <a:p>
            <a:r>
              <a:rPr lang="en-US" dirty="0" smtClean="0"/>
              <a:t>Some Applications of Special Types of Graphs</a:t>
            </a:r>
          </a:p>
          <a:p>
            <a:r>
              <a:rPr lang="en-US" dirty="0" smtClean="0"/>
              <a:t>New Graphs from Old</a:t>
            </a:r>
          </a:p>
          <a:p>
            <a:endParaRPr lang="en-US" dirty="0" smtClean="0"/>
          </a:p>
        </p:txBody>
      </p:sp>
    </p:spTree>
    <p:extLst>
      <p:ext uri="{BB962C8B-B14F-4D97-AF65-F5344CB8AC3E}">
        <p14:creationId xmlns:p14="http://schemas.microsoft.com/office/powerpoint/2010/main" val="1716535585"/>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Terminology</a:t>
            </a:r>
            <a:endParaRPr lang="en-US" dirty="0"/>
          </a:p>
        </p:txBody>
      </p:sp>
      <p:sp>
        <p:nvSpPr>
          <p:cNvPr id="3" name="Content Placeholder 2"/>
          <p:cNvSpPr>
            <a:spLocks noGrp="1"/>
          </p:cNvSpPr>
          <p:nvPr>
            <p:ph idx="1"/>
          </p:nvPr>
        </p:nvSpPr>
        <p:spPr/>
        <p:txBody>
          <a:bodyPr>
            <a:normAutofit fontScale="85000" lnSpcReduction="20000"/>
          </a:bodyPr>
          <a:lstStyle/>
          <a:p>
            <a:pPr indent="0">
              <a:buNone/>
            </a:pPr>
            <a:r>
              <a:rPr lang="en-US" b="1" dirty="0" smtClean="0"/>
              <a:t>Definition </a:t>
            </a:r>
            <a:r>
              <a:rPr lang="en-US" b="1" dirty="0" smtClean="0">
                <a:latin typeface="Cambria" pitchFamily="18" charset="0"/>
              </a:rPr>
              <a:t>1</a:t>
            </a:r>
            <a:r>
              <a:rPr lang="en-US" dirty="0"/>
              <a:t>.</a:t>
            </a:r>
            <a:r>
              <a:rPr lang="en-US" dirty="0" smtClean="0"/>
              <a:t> Two vertices </a:t>
            </a:r>
            <a:r>
              <a:rPr lang="en-US" i="1" dirty="0" smtClean="0"/>
              <a:t>u</a:t>
            </a:r>
            <a:r>
              <a:rPr lang="en-US" dirty="0" smtClean="0"/>
              <a:t>, </a:t>
            </a:r>
            <a:r>
              <a:rPr lang="en-US" i="1" dirty="0" smtClean="0"/>
              <a:t>v</a:t>
            </a:r>
            <a:r>
              <a:rPr lang="en-US" dirty="0" smtClean="0"/>
              <a:t> in  an undirected graph </a:t>
            </a:r>
            <a:r>
              <a:rPr lang="en-US" i="1" dirty="0" smtClean="0"/>
              <a:t>G</a:t>
            </a:r>
            <a:r>
              <a:rPr lang="en-US" dirty="0" smtClean="0"/>
              <a:t> are called </a:t>
            </a:r>
            <a:r>
              <a:rPr lang="en-US" i="1" dirty="0" smtClean="0"/>
              <a:t>adjacent</a:t>
            </a:r>
            <a:r>
              <a:rPr lang="en-US" dirty="0" smtClean="0"/>
              <a:t> (or </a:t>
            </a:r>
            <a:r>
              <a:rPr lang="en-US" i="1" dirty="0" smtClean="0"/>
              <a:t>neighbors</a:t>
            </a:r>
            <a:r>
              <a:rPr lang="en-US" dirty="0" smtClean="0"/>
              <a:t>)  in </a:t>
            </a:r>
            <a:r>
              <a:rPr lang="en-US" i="1" dirty="0" smtClean="0"/>
              <a:t>G</a:t>
            </a:r>
            <a:r>
              <a:rPr lang="en-US" dirty="0" smtClean="0"/>
              <a:t> if there is an edge </a:t>
            </a:r>
            <a:r>
              <a:rPr lang="en-US" i="1" dirty="0" smtClean="0"/>
              <a:t>e</a:t>
            </a:r>
            <a:r>
              <a:rPr lang="en-US" dirty="0" smtClean="0"/>
              <a:t> between </a:t>
            </a:r>
            <a:r>
              <a:rPr lang="en-US" i="1" dirty="0" smtClean="0"/>
              <a:t>u</a:t>
            </a:r>
            <a:r>
              <a:rPr lang="en-US" dirty="0" smtClean="0"/>
              <a:t> and </a:t>
            </a:r>
            <a:r>
              <a:rPr lang="en-US" i="1" dirty="0" smtClean="0"/>
              <a:t>v</a:t>
            </a:r>
            <a:r>
              <a:rPr lang="en-US" dirty="0" smtClean="0"/>
              <a:t>. Such an edge </a:t>
            </a:r>
            <a:r>
              <a:rPr lang="en-US" i="1" dirty="0" smtClean="0"/>
              <a:t>e</a:t>
            </a:r>
            <a:r>
              <a:rPr lang="en-US" dirty="0" smtClean="0"/>
              <a:t> is called </a:t>
            </a:r>
            <a:r>
              <a:rPr lang="en-US" i="1" dirty="0" smtClean="0"/>
              <a:t>incident with </a:t>
            </a:r>
            <a:r>
              <a:rPr lang="en-US" dirty="0" smtClean="0"/>
              <a:t>the vertices </a:t>
            </a:r>
            <a:r>
              <a:rPr lang="en-US" i="1" dirty="0" smtClean="0"/>
              <a:t>u</a:t>
            </a:r>
            <a:r>
              <a:rPr lang="en-US" dirty="0" smtClean="0"/>
              <a:t> and </a:t>
            </a:r>
            <a:r>
              <a:rPr lang="en-US" i="1" dirty="0" smtClean="0"/>
              <a:t>v</a:t>
            </a:r>
            <a:r>
              <a:rPr lang="en-US" dirty="0" smtClean="0"/>
              <a:t> and </a:t>
            </a:r>
            <a:r>
              <a:rPr lang="en-US" i="1" dirty="0" smtClean="0"/>
              <a:t>e</a:t>
            </a:r>
            <a:r>
              <a:rPr lang="en-US" dirty="0" smtClean="0"/>
              <a:t> is said to </a:t>
            </a:r>
            <a:r>
              <a:rPr lang="en-US" i="1" dirty="0" smtClean="0"/>
              <a:t>connect u</a:t>
            </a:r>
            <a:r>
              <a:rPr lang="en-US" dirty="0" smtClean="0"/>
              <a:t> and </a:t>
            </a:r>
            <a:r>
              <a:rPr lang="en-US" i="1" dirty="0" smtClean="0"/>
              <a:t>v</a:t>
            </a:r>
            <a:r>
              <a:rPr lang="en-US" dirty="0" smtClean="0"/>
              <a:t>. </a:t>
            </a:r>
          </a:p>
          <a:p>
            <a:pPr indent="0">
              <a:buNone/>
            </a:pPr>
            <a:endParaRPr lang="en-US" dirty="0" smtClean="0"/>
          </a:p>
          <a:p>
            <a:pPr indent="0">
              <a:buNone/>
            </a:pPr>
            <a:r>
              <a:rPr lang="en-US" b="1" dirty="0" smtClean="0"/>
              <a:t>Definition </a:t>
            </a:r>
            <a:r>
              <a:rPr lang="en-US" b="1" dirty="0" smtClean="0">
                <a:latin typeface="Cambria" pitchFamily="18" charset="0"/>
              </a:rPr>
              <a:t>2</a:t>
            </a:r>
            <a:r>
              <a:rPr lang="en-US" dirty="0"/>
              <a:t>.</a:t>
            </a:r>
            <a:r>
              <a:rPr lang="en-US" dirty="0" smtClean="0"/>
              <a:t> The set of all neighbors of a vertex </a:t>
            </a:r>
            <a:r>
              <a:rPr lang="en-US" i="1" dirty="0" smtClean="0"/>
              <a:t>v</a:t>
            </a:r>
            <a:r>
              <a:rPr lang="en-US" dirty="0" smtClean="0"/>
              <a:t> of </a:t>
            </a:r>
            <a:r>
              <a:rPr lang="en-US" i="1" dirty="0" smtClean="0"/>
              <a:t>G</a:t>
            </a:r>
            <a:r>
              <a:rPr lang="en-US" dirty="0" smtClean="0"/>
              <a:t> = (</a:t>
            </a:r>
            <a:r>
              <a:rPr lang="en-US" i="1" dirty="0" smtClean="0"/>
              <a:t>V</a:t>
            </a:r>
            <a:r>
              <a:rPr lang="en-US" dirty="0" smtClean="0"/>
              <a:t>, </a:t>
            </a:r>
            <a:r>
              <a:rPr lang="en-US" i="1" dirty="0" smtClean="0"/>
              <a:t>E</a:t>
            </a:r>
            <a:r>
              <a:rPr lang="en-US" dirty="0" smtClean="0"/>
              <a:t>), denoted by </a:t>
            </a:r>
            <a:r>
              <a:rPr lang="en-US" i="1" dirty="0" smtClean="0"/>
              <a:t>N</a:t>
            </a:r>
            <a:r>
              <a:rPr lang="en-US" dirty="0" smtClean="0"/>
              <a:t>(</a:t>
            </a:r>
            <a:r>
              <a:rPr lang="en-US" i="1" dirty="0" smtClean="0"/>
              <a:t>v</a:t>
            </a:r>
            <a:r>
              <a:rPr lang="en-US" dirty="0" smtClean="0"/>
              <a:t>), is called the </a:t>
            </a:r>
            <a:r>
              <a:rPr lang="en-US" i="1" dirty="0" smtClean="0"/>
              <a:t>neighborhood</a:t>
            </a:r>
            <a:r>
              <a:rPr lang="en-US" dirty="0" smtClean="0"/>
              <a:t> of </a:t>
            </a:r>
            <a:r>
              <a:rPr lang="en-US" i="1" dirty="0" smtClean="0"/>
              <a:t>v</a:t>
            </a:r>
            <a:r>
              <a:rPr lang="en-US" dirty="0" smtClean="0"/>
              <a:t>. If </a:t>
            </a:r>
            <a:r>
              <a:rPr lang="en-US" i="1" dirty="0" smtClean="0"/>
              <a:t>A</a:t>
            </a:r>
            <a:r>
              <a:rPr lang="en-US" dirty="0" smtClean="0"/>
              <a:t> is a subset of </a:t>
            </a:r>
            <a:r>
              <a:rPr lang="en-US" i="1" dirty="0" smtClean="0"/>
              <a:t>V</a:t>
            </a:r>
            <a:r>
              <a:rPr lang="en-US" dirty="0" smtClean="0"/>
              <a:t>, we denote by </a:t>
            </a:r>
            <a:r>
              <a:rPr lang="en-US" i="1" dirty="0" smtClean="0"/>
              <a:t>N</a:t>
            </a:r>
            <a:r>
              <a:rPr lang="en-US" dirty="0" smtClean="0"/>
              <a:t>(</a:t>
            </a:r>
            <a:r>
              <a:rPr lang="en-US" i="1" dirty="0" smtClean="0"/>
              <a:t>A</a:t>
            </a:r>
            <a:r>
              <a:rPr lang="en-US" dirty="0" smtClean="0"/>
              <a:t>) the set of all vertices in </a:t>
            </a:r>
            <a:r>
              <a:rPr lang="en-US" i="1" dirty="0" smtClean="0"/>
              <a:t>G</a:t>
            </a:r>
            <a:r>
              <a:rPr lang="en-US" dirty="0" smtClean="0"/>
              <a:t> that are adjacent to at least one vertex in </a:t>
            </a:r>
            <a:r>
              <a:rPr lang="en-US" i="1" dirty="0" smtClean="0"/>
              <a:t>A</a:t>
            </a:r>
            <a:r>
              <a:rPr lang="en-US" dirty="0" smtClean="0"/>
              <a:t>. So,</a:t>
            </a:r>
          </a:p>
          <a:p>
            <a:pPr indent="0">
              <a:buNone/>
            </a:pPr>
            <a:r>
              <a:rPr lang="en-US" dirty="0" smtClean="0"/>
              <a:t> </a:t>
            </a:r>
          </a:p>
          <a:p>
            <a:pPr indent="0">
              <a:buNone/>
            </a:pPr>
            <a:r>
              <a:rPr lang="en-US" b="1" dirty="0" smtClean="0"/>
              <a:t>Definition </a:t>
            </a:r>
            <a:r>
              <a:rPr lang="en-US" b="1" dirty="0" smtClean="0">
                <a:latin typeface="Cambria" pitchFamily="18" charset="0"/>
              </a:rPr>
              <a:t>3</a:t>
            </a:r>
            <a:r>
              <a:rPr lang="en-US" dirty="0"/>
              <a:t>.</a:t>
            </a:r>
            <a:r>
              <a:rPr lang="en-US" dirty="0" smtClean="0"/>
              <a:t> The </a:t>
            </a:r>
            <a:r>
              <a:rPr lang="en-US" i="1" dirty="0" smtClean="0"/>
              <a:t>degree of a vertex in a undirected graph </a:t>
            </a:r>
            <a:r>
              <a:rPr lang="en-US" dirty="0" smtClean="0"/>
              <a:t>is the number of edges incident with it, except that a loop at a vertex contributes two to the degree of that vertex. The degree of the vertex </a:t>
            </a:r>
            <a:r>
              <a:rPr lang="en-US" i="1" dirty="0" smtClean="0"/>
              <a:t>v</a:t>
            </a:r>
            <a:r>
              <a:rPr lang="en-US" dirty="0" smtClean="0"/>
              <a:t> is denoted by </a:t>
            </a:r>
            <a:r>
              <a:rPr lang="en-US" dirty="0" err="1" smtClean="0"/>
              <a:t>deg</a:t>
            </a:r>
            <a:r>
              <a:rPr lang="en-US" dirty="0" smtClean="0"/>
              <a:t>(</a:t>
            </a:r>
            <a:r>
              <a:rPr lang="en-US" i="1" dirty="0" smtClean="0"/>
              <a:t>v</a:t>
            </a:r>
            <a:r>
              <a:rPr lang="en-US" dirty="0" smtClean="0"/>
              <a:t>).</a:t>
            </a:r>
            <a:endParaRPr lang="en-US" dirty="0"/>
          </a:p>
        </p:txBody>
      </p:sp>
      <p:pic>
        <p:nvPicPr>
          <p:cNvPr id="5" name="Picture 4"/>
          <p:cNvPicPr>
            <a:picLocks noChangeAspect="1"/>
          </p:cNvPicPr>
          <p:nvPr>
            <p:custDataLst>
              <p:tags r:id="rId1"/>
            </p:custDataLst>
          </p:nvPr>
        </p:nvPicPr>
        <p:blipFill>
          <a:blip r:embed="rId3" cstate="print">
            <a:extLst>
              <a:ext uri="{28A0092B-C50C-407E-A947-70E740481C1C}">
                <a14:useLocalDpi xmlns:a14="http://schemas.microsoft.com/office/drawing/2010/main" val="0"/>
              </a:ext>
            </a:extLst>
          </a:blip>
          <a:stretch>
            <a:fillRect/>
          </a:stretch>
        </p:blipFill>
        <p:spPr>
          <a:xfrm>
            <a:off x="5486400" y="4285456"/>
            <a:ext cx="2217420" cy="283845"/>
          </a:xfrm>
          <a:prstGeom prst="rect">
            <a:avLst/>
          </a:prstGeom>
        </p:spPr>
      </p:pic>
    </p:spTree>
    <p:extLst>
      <p:ext uri="{BB962C8B-B14F-4D97-AF65-F5344CB8AC3E}">
        <p14:creationId xmlns:p14="http://schemas.microsoft.com/office/powerpoint/2010/main" val="42327173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smtClean="0"/>
              <a:t>Basic Counting Principles:  The Sum Rule</a:t>
            </a:r>
            <a:endParaRPr lang="en-US" sz="4000" dirty="0"/>
          </a:p>
        </p:txBody>
      </p:sp>
      <p:sp>
        <p:nvSpPr>
          <p:cNvPr id="3" name="Content Placeholder 2"/>
          <p:cNvSpPr>
            <a:spLocks noGrp="1"/>
          </p:cNvSpPr>
          <p:nvPr>
            <p:ph idx="1"/>
          </p:nvPr>
        </p:nvSpPr>
        <p:spPr/>
        <p:txBody>
          <a:bodyPr>
            <a:normAutofit/>
          </a:bodyPr>
          <a:lstStyle/>
          <a:p>
            <a:pPr>
              <a:buNone/>
            </a:pPr>
            <a:r>
              <a:rPr lang="en-US" b="1" dirty="0" smtClean="0"/>
              <a:t>Example</a:t>
            </a:r>
            <a:r>
              <a:rPr lang="en-US" dirty="0"/>
              <a:t>:  A student can choose a computer project from one of the three lists. The three lists contain 23, 15 and 19 possible projects, respectively. How many possible projects are there to choose from</a:t>
            </a:r>
            <a:r>
              <a:rPr lang="en-US" dirty="0" smtClean="0"/>
              <a:t>?</a:t>
            </a:r>
          </a:p>
          <a:p>
            <a:pPr>
              <a:buNone/>
            </a:pPr>
            <a:r>
              <a:rPr lang="en-US" b="1" dirty="0" smtClean="0"/>
              <a:t>Solution</a:t>
            </a:r>
            <a:r>
              <a:rPr lang="en-US" dirty="0"/>
              <a:t>: The student can choose a project from the first list in 23 ways, from the second list in 15 ways</a:t>
            </a:r>
            <a:r>
              <a:rPr lang="en-US" dirty="0" smtClean="0"/>
              <a:t>,  </a:t>
            </a:r>
            <a:r>
              <a:rPr lang="en-US" dirty="0"/>
              <a:t>and from the third list in 19 ways. Hence, there are</a:t>
            </a:r>
          </a:p>
          <a:p>
            <a:pPr>
              <a:buNone/>
            </a:pPr>
            <a:r>
              <a:rPr lang="en-US" dirty="0" smtClean="0"/>
              <a:t>    23 </a:t>
            </a:r>
            <a:r>
              <a:rPr lang="en-US" dirty="0"/>
              <a:t>+ 15 + 19 = 57 projects to choose from</a:t>
            </a:r>
            <a:r>
              <a:rPr lang="en-US" dirty="0" smtClean="0"/>
              <a:t>.</a:t>
            </a:r>
          </a:p>
          <a:p>
            <a:endParaRPr lang="en-US" dirty="0"/>
          </a:p>
        </p:txBody>
      </p:sp>
    </p:spTree>
    <p:extLst>
      <p:ext uri="{BB962C8B-B14F-4D97-AF65-F5344CB8AC3E}">
        <p14:creationId xmlns:p14="http://schemas.microsoft.com/office/powerpoint/2010/main" val="293086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7912"/>
          </a:xfrm>
        </p:spPr>
        <p:txBody>
          <a:bodyPr>
            <a:noAutofit/>
          </a:bodyPr>
          <a:lstStyle/>
          <a:p>
            <a:r>
              <a:rPr lang="en-US" sz="4000" dirty="0" smtClean="0"/>
              <a:t>Degrees and Neighborhoods of Vertices</a:t>
            </a:r>
            <a:endParaRPr lang="en-US" sz="4000" dirty="0"/>
          </a:p>
        </p:txBody>
      </p:sp>
      <p:sp>
        <p:nvSpPr>
          <p:cNvPr id="3" name="Content Placeholder 2"/>
          <p:cNvSpPr>
            <a:spLocks noGrp="1"/>
          </p:cNvSpPr>
          <p:nvPr>
            <p:ph idx="1"/>
          </p:nvPr>
        </p:nvSpPr>
        <p:spPr>
          <a:xfrm>
            <a:off x="152400" y="762000"/>
            <a:ext cx="8991600" cy="6019800"/>
          </a:xfrm>
        </p:spPr>
        <p:txBody>
          <a:bodyPr>
            <a:normAutofit/>
          </a:bodyPr>
          <a:lstStyle/>
          <a:p>
            <a:pPr indent="0">
              <a:buNone/>
            </a:pPr>
            <a:r>
              <a:rPr lang="en-US" sz="2400" b="1" dirty="0" smtClean="0"/>
              <a:t>Example</a:t>
            </a:r>
            <a:r>
              <a:rPr lang="en-US" sz="2400" dirty="0" smtClean="0"/>
              <a:t>:  What are the  degrees  and neighborhoods of the vertices in the graphs </a:t>
            </a:r>
            <a:r>
              <a:rPr lang="en-US" sz="2400" i="1" dirty="0" smtClean="0"/>
              <a:t>G</a:t>
            </a:r>
            <a:r>
              <a:rPr lang="en-US" sz="2400" dirty="0" smtClean="0"/>
              <a:t> and </a:t>
            </a:r>
            <a:r>
              <a:rPr lang="en-US" sz="2400" i="1" dirty="0" smtClean="0"/>
              <a:t>H</a:t>
            </a:r>
            <a:r>
              <a:rPr lang="en-US" sz="2400" dirty="0" smtClean="0"/>
              <a:t>?</a:t>
            </a:r>
          </a:p>
          <a:p>
            <a:pPr indent="0">
              <a:buNone/>
            </a:pPr>
            <a:endParaRPr lang="en-US" dirty="0" smtClean="0"/>
          </a:p>
          <a:p>
            <a:pPr indent="0">
              <a:buNone/>
            </a:pPr>
            <a:endParaRPr lang="en-US" dirty="0" smtClean="0"/>
          </a:p>
          <a:p>
            <a:pPr indent="0">
              <a:buNone/>
            </a:pPr>
            <a:endParaRPr lang="en-US" dirty="0" smtClean="0"/>
          </a:p>
          <a:p>
            <a:pPr indent="0">
              <a:buNone/>
            </a:pPr>
            <a:endParaRPr lang="en-US" sz="2000" b="1" dirty="0" smtClean="0"/>
          </a:p>
          <a:p>
            <a:pPr indent="0">
              <a:buNone/>
            </a:pPr>
            <a:endParaRPr lang="en-US" sz="2000" b="1" dirty="0"/>
          </a:p>
          <a:p>
            <a:pPr indent="0">
              <a:buNone/>
            </a:pPr>
            <a:endParaRPr lang="en-US" sz="2000" b="1" dirty="0" smtClean="0"/>
          </a:p>
          <a:p>
            <a:pPr indent="0">
              <a:buNone/>
            </a:pPr>
            <a:r>
              <a:rPr lang="en-US" sz="2000" b="1" dirty="0" smtClean="0"/>
              <a:t>Solution</a:t>
            </a:r>
            <a:r>
              <a:rPr lang="en-US" sz="2000" dirty="0" smtClean="0"/>
              <a:t>: </a:t>
            </a:r>
          </a:p>
          <a:p>
            <a:pPr indent="0">
              <a:buNone/>
            </a:pPr>
            <a:r>
              <a:rPr lang="en-US" sz="2000" i="1" dirty="0" smtClean="0"/>
              <a:t>G</a:t>
            </a:r>
            <a:r>
              <a:rPr lang="en-US" sz="2000" dirty="0" smtClean="0"/>
              <a:t>:   </a:t>
            </a:r>
            <a:r>
              <a:rPr lang="en-US" sz="2000" dirty="0" err="1" smtClean="0"/>
              <a:t>deg</a:t>
            </a:r>
            <a:r>
              <a:rPr lang="en-US" sz="2000" dirty="0" smtClean="0"/>
              <a:t>(</a:t>
            </a:r>
            <a:r>
              <a:rPr lang="en-US" sz="2000" i="1" dirty="0" smtClean="0"/>
              <a:t>a</a:t>
            </a:r>
            <a:r>
              <a:rPr lang="en-US" sz="2000" dirty="0" smtClean="0"/>
              <a:t>) = </a:t>
            </a:r>
            <a:r>
              <a:rPr lang="en-US" sz="2000" dirty="0" smtClean="0">
                <a:latin typeface="Cambria" pitchFamily="18" charset="0"/>
              </a:rPr>
              <a:t>2</a:t>
            </a:r>
            <a:r>
              <a:rPr lang="en-US" sz="2000" dirty="0" smtClean="0"/>
              <a:t>, </a:t>
            </a:r>
            <a:r>
              <a:rPr lang="en-US" sz="2000" dirty="0" err="1" smtClean="0"/>
              <a:t>deg</a:t>
            </a:r>
            <a:r>
              <a:rPr lang="en-US" sz="2000" dirty="0" smtClean="0"/>
              <a:t>(</a:t>
            </a:r>
            <a:r>
              <a:rPr lang="en-US" sz="2000" i="1" dirty="0" smtClean="0"/>
              <a:t>b</a:t>
            </a:r>
            <a:r>
              <a:rPr lang="en-US" sz="2000" dirty="0" smtClean="0"/>
              <a:t>) </a:t>
            </a:r>
            <a:r>
              <a:rPr lang="en-US" sz="2000" dirty="0"/>
              <a:t>= </a:t>
            </a:r>
            <a:r>
              <a:rPr lang="en-US" sz="2000" dirty="0" err="1" smtClean="0"/>
              <a:t>deg</a:t>
            </a:r>
            <a:r>
              <a:rPr lang="en-US" sz="2000" dirty="0" smtClean="0"/>
              <a:t>(</a:t>
            </a:r>
            <a:r>
              <a:rPr lang="en-US" sz="2000" i="1" dirty="0"/>
              <a:t>c</a:t>
            </a:r>
            <a:r>
              <a:rPr lang="en-US" sz="2000" dirty="0" smtClean="0"/>
              <a:t>)</a:t>
            </a:r>
            <a:r>
              <a:rPr lang="en-US" sz="2000" dirty="0"/>
              <a:t> = </a:t>
            </a:r>
            <a:r>
              <a:rPr lang="en-US" sz="2000" dirty="0" err="1" smtClean="0"/>
              <a:t>deg</a:t>
            </a:r>
            <a:r>
              <a:rPr lang="en-US" sz="2000" dirty="0" smtClean="0"/>
              <a:t>(</a:t>
            </a:r>
            <a:r>
              <a:rPr lang="en-US" sz="2000" i="1" dirty="0" smtClean="0"/>
              <a:t>f </a:t>
            </a:r>
            <a:r>
              <a:rPr lang="en-US" sz="2000" dirty="0" smtClean="0"/>
              <a:t>) </a:t>
            </a:r>
            <a:r>
              <a:rPr lang="en-US" sz="2000" dirty="0"/>
              <a:t>= </a:t>
            </a:r>
            <a:r>
              <a:rPr lang="en-US" sz="2000" dirty="0" smtClean="0">
                <a:latin typeface="Cambria" pitchFamily="18" charset="0"/>
              </a:rPr>
              <a:t>4</a:t>
            </a:r>
            <a:r>
              <a:rPr lang="en-US" sz="2000" dirty="0" smtClean="0"/>
              <a:t>, </a:t>
            </a:r>
            <a:r>
              <a:rPr lang="en-US" sz="2000" dirty="0" err="1" smtClean="0"/>
              <a:t>deg</a:t>
            </a:r>
            <a:r>
              <a:rPr lang="en-US" sz="2000" dirty="0" smtClean="0"/>
              <a:t>(</a:t>
            </a:r>
            <a:r>
              <a:rPr lang="en-US" sz="2000" i="1" dirty="0" smtClean="0"/>
              <a:t>d </a:t>
            </a:r>
            <a:r>
              <a:rPr lang="en-US" sz="2000" dirty="0"/>
              <a:t>) = </a:t>
            </a:r>
            <a:r>
              <a:rPr lang="en-US" sz="2000" dirty="0" smtClean="0">
                <a:latin typeface="Cambria" pitchFamily="18" charset="0"/>
              </a:rPr>
              <a:t>1,</a:t>
            </a:r>
            <a:r>
              <a:rPr lang="en-US" sz="2000" dirty="0" smtClean="0"/>
              <a:t> </a:t>
            </a:r>
            <a:r>
              <a:rPr lang="en-US" sz="2000" dirty="0" err="1" smtClean="0"/>
              <a:t>deg</a:t>
            </a:r>
            <a:r>
              <a:rPr lang="en-US" sz="2000" dirty="0" smtClean="0"/>
              <a:t>(</a:t>
            </a:r>
            <a:r>
              <a:rPr lang="en-US" sz="2000" i="1" dirty="0" smtClean="0"/>
              <a:t>e</a:t>
            </a:r>
            <a:r>
              <a:rPr lang="en-US" sz="2000" dirty="0" smtClean="0"/>
              <a:t>) </a:t>
            </a:r>
            <a:r>
              <a:rPr lang="en-US" sz="2000" dirty="0"/>
              <a:t>= </a:t>
            </a:r>
            <a:r>
              <a:rPr lang="en-US" sz="2000" dirty="0" smtClean="0">
                <a:latin typeface="Cambria" pitchFamily="18" charset="0"/>
              </a:rPr>
              <a:t>3,</a:t>
            </a:r>
            <a:r>
              <a:rPr lang="en-US" sz="2000" dirty="0" smtClean="0"/>
              <a:t> </a:t>
            </a:r>
            <a:r>
              <a:rPr lang="en-US" sz="2000" dirty="0" err="1" smtClean="0"/>
              <a:t>deg</a:t>
            </a:r>
            <a:r>
              <a:rPr lang="en-US" sz="2000" dirty="0" smtClean="0"/>
              <a:t>(</a:t>
            </a:r>
            <a:r>
              <a:rPr lang="en-US" sz="2000" i="1" dirty="0" smtClean="0"/>
              <a:t>g</a:t>
            </a:r>
            <a:r>
              <a:rPr lang="en-US" sz="2000" dirty="0" smtClean="0"/>
              <a:t>) </a:t>
            </a:r>
            <a:r>
              <a:rPr lang="en-US" sz="2000" dirty="0"/>
              <a:t>= </a:t>
            </a:r>
            <a:r>
              <a:rPr lang="en-US" sz="2000" dirty="0" smtClean="0">
                <a:latin typeface="Cambria" pitchFamily="18" charset="0"/>
              </a:rPr>
              <a:t>0. </a:t>
            </a:r>
          </a:p>
          <a:p>
            <a:pPr indent="0">
              <a:buNone/>
            </a:pPr>
            <a:r>
              <a:rPr lang="en-US" sz="2000" i="1" dirty="0">
                <a:latin typeface="Cambria" pitchFamily="18" charset="0"/>
              </a:rPr>
              <a:t> </a:t>
            </a:r>
            <a:r>
              <a:rPr lang="en-US" sz="2000" i="1" dirty="0" smtClean="0">
                <a:latin typeface="Cambria" pitchFamily="18" charset="0"/>
              </a:rPr>
              <a:t>        </a:t>
            </a:r>
            <a:r>
              <a:rPr lang="en-US" sz="2000" i="1" dirty="0" smtClean="0"/>
              <a:t>N</a:t>
            </a:r>
            <a:r>
              <a:rPr lang="en-US" sz="2000" dirty="0" smtClean="0"/>
              <a:t>(</a:t>
            </a:r>
            <a:r>
              <a:rPr lang="en-US" sz="2000" i="1" dirty="0" smtClean="0"/>
              <a:t>a</a:t>
            </a:r>
            <a:r>
              <a:rPr lang="en-US" sz="2000" dirty="0" smtClean="0"/>
              <a:t>) = {</a:t>
            </a:r>
            <a:r>
              <a:rPr lang="en-US" sz="2000" i="1" dirty="0" smtClean="0"/>
              <a:t>b, f </a:t>
            </a:r>
            <a:r>
              <a:rPr lang="en-US" sz="2000" dirty="0" smtClean="0"/>
              <a:t>}, </a:t>
            </a:r>
            <a:r>
              <a:rPr lang="en-US" sz="2000" i="1" dirty="0" smtClean="0"/>
              <a:t>N</a:t>
            </a:r>
            <a:r>
              <a:rPr lang="en-US" sz="2000" dirty="0" smtClean="0"/>
              <a:t>(</a:t>
            </a:r>
            <a:r>
              <a:rPr lang="en-US" sz="2000" i="1" dirty="0" smtClean="0"/>
              <a:t>b</a:t>
            </a:r>
            <a:r>
              <a:rPr lang="en-US" sz="2000" dirty="0" smtClean="0"/>
              <a:t>) = {</a:t>
            </a:r>
            <a:r>
              <a:rPr lang="en-US" sz="2000" i="1" dirty="0" smtClean="0"/>
              <a:t>a, c, e, f </a:t>
            </a:r>
            <a:r>
              <a:rPr lang="en-US" sz="2000" dirty="0" smtClean="0"/>
              <a:t>},</a:t>
            </a:r>
            <a:r>
              <a:rPr lang="en-US" sz="2000" i="1" dirty="0" smtClean="0"/>
              <a:t> N</a:t>
            </a:r>
            <a:r>
              <a:rPr lang="en-US" sz="2000" dirty="0" smtClean="0"/>
              <a:t>(</a:t>
            </a:r>
            <a:r>
              <a:rPr lang="en-US" sz="2000" i="1" dirty="0" smtClean="0"/>
              <a:t>c</a:t>
            </a:r>
            <a:r>
              <a:rPr lang="en-US" sz="2000" dirty="0" smtClean="0"/>
              <a:t>) </a:t>
            </a:r>
            <a:r>
              <a:rPr lang="en-US" sz="2000" dirty="0"/>
              <a:t>= </a:t>
            </a:r>
            <a:r>
              <a:rPr lang="en-US" sz="2000" dirty="0" smtClean="0"/>
              <a:t>{</a:t>
            </a:r>
            <a:r>
              <a:rPr lang="en-US" sz="2000" i="1" dirty="0" smtClean="0"/>
              <a:t>b, d, e, f </a:t>
            </a:r>
            <a:r>
              <a:rPr lang="en-US" sz="2000" dirty="0" smtClean="0"/>
              <a:t>},</a:t>
            </a:r>
            <a:r>
              <a:rPr lang="en-US" sz="2000" i="1" dirty="0" smtClean="0"/>
              <a:t> N</a:t>
            </a:r>
            <a:r>
              <a:rPr lang="en-US" sz="2000" dirty="0" smtClean="0"/>
              <a:t>(</a:t>
            </a:r>
            <a:r>
              <a:rPr lang="en-US" sz="2000" i="1" dirty="0" smtClean="0"/>
              <a:t>d</a:t>
            </a:r>
            <a:r>
              <a:rPr lang="en-US" sz="2000" dirty="0" smtClean="0"/>
              <a:t>) </a:t>
            </a:r>
            <a:r>
              <a:rPr lang="en-US" sz="2000" dirty="0"/>
              <a:t>= </a:t>
            </a:r>
            <a:r>
              <a:rPr lang="en-US" sz="2000" dirty="0" smtClean="0"/>
              <a:t>{</a:t>
            </a:r>
            <a:r>
              <a:rPr lang="en-US" sz="2000" i="1" dirty="0" smtClean="0"/>
              <a:t>c</a:t>
            </a:r>
            <a:r>
              <a:rPr lang="en-US" sz="2000" dirty="0" smtClean="0"/>
              <a:t>},  </a:t>
            </a:r>
          </a:p>
          <a:p>
            <a:pPr indent="0">
              <a:buNone/>
            </a:pPr>
            <a:r>
              <a:rPr lang="en-US" sz="2000" i="1" dirty="0"/>
              <a:t> </a:t>
            </a:r>
            <a:r>
              <a:rPr lang="en-US" sz="2000" i="1" dirty="0" smtClean="0"/>
              <a:t>        N</a:t>
            </a:r>
            <a:r>
              <a:rPr lang="en-US" sz="2000" dirty="0" smtClean="0"/>
              <a:t>(</a:t>
            </a:r>
            <a:r>
              <a:rPr lang="en-US" sz="2000" i="1" dirty="0" smtClean="0"/>
              <a:t>e</a:t>
            </a:r>
            <a:r>
              <a:rPr lang="en-US" sz="2000" dirty="0" smtClean="0"/>
              <a:t>) </a:t>
            </a:r>
            <a:r>
              <a:rPr lang="en-US" sz="2000" dirty="0"/>
              <a:t>= {</a:t>
            </a:r>
            <a:r>
              <a:rPr lang="en-US" sz="2000" i="1" dirty="0" smtClean="0"/>
              <a:t>b, c , f </a:t>
            </a:r>
            <a:r>
              <a:rPr lang="en-US" sz="2000" dirty="0" smtClean="0"/>
              <a:t>}, </a:t>
            </a:r>
            <a:r>
              <a:rPr lang="en-US" sz="2000" i="1" dirty="0" smtClean="0"/>
              <a:t>N</a:t>
            </a:r>
            <a:r>
              <a:rPr lang="en-US" sz="2000" dirty="0" smtClean="0"/>
              <a:t>(</a:t>
            </a:r>
            <a:r>
              <a:rPr lang="en-US" sz="2000" i="1" dirty="0" smtClean="0"/>
              <a:t>f</a:t>
            </a:r>
            <a:r>
              <a:rPr lang="en-US" sz="2000" dirty="0" smtClean="0"/>
              <a:t>) </a:t>
            </a:r>
            <a:r>
              <a:rPr lang="en-US" sz="2000" dirty="0"/>
              <a:t>= </a:t>
            </a:r>
            <a:r>
              <a:rPr lang="en-US" sz="2000" dirty="0" smtClean="0"/>
              <a:t>{</a:t>
            </a:r>
            <a:r>
              <a:rPr lang="en-US" sz="2000" i="1" dirty="0" smtClean="0"/>
              <a:t>a</a:t>
            </a:r>
            <a:r>
              <a:rPr lang="en-US" sz="2000" dirty="0" smtClean="0"/>
              <a:t>, </a:t>
            </a:r>
            <a:r>
              <a:rPr lang="en-US" sz="2000" i="1" dirty="0" smtClean="0"/>
              <a:t>b, c, e</a:t>
            </a:r>
            <a:r>
              <a:rPr lang="en-US" sz="2000" dirty="0" smtClean="0"/>
              <a:t>},</a:t>
            </a:r>
            <a:r>
              <a:rPr lang="en-US" sz="2000" i="1" dirty="0"/>
              <a:t> </a:t>
            </a:r>
            <a:r>
              <a:rPr lang="en-US" sz="2000" i="1" dirty="0" smtClean="0"/>
              <a:t>N</a:t>
            </a:r>
            <a:r>
              <a:rPr lang="en-US" sz="2000" dirty="0" smtClean="0"/>
              <a:t>(</a:t>
            </a:r>
            <a:r>
              <a:rPr lang="en-US" sz="2000" i="1" dirty="0" smtClean="0"/>
              <a:t>g</a:t>
            </a:r>
            <a:r>
              <a:rPr lang="en-US" sz="2000" dirty="0" smtClean="0"/>
              <a:t>) = </a:t>
            </a:r>
            <a:r>
              <a:rPr lang="en-US" sz="2000" dirty="0" smtClean="0">
                <a:sym typeface="Symbol"/>
              </a:rPr>
              <a:t></a:t>
            </a:r>
            <a:r>
              <a:rPr lang="en-US" sz="2000" dirty="0" smtClean="0"/>
              <a:t> . </a:t>
            </a:r>
          </a:p>
          <a:p>
            <a:pPr indent="0">
              <a:buNone/>
            </a:pPr>
            <a:r>
              <a:rPr lang="en-US" sz="2000" i="1" dirty="0" smtClean="0"/>
              <a:t>H</a:t>
            </a:r>
            <a:r>
              <a:rPr lang="en-US" sz="2000" dirty="0" smtClean="0"/>
              <a:t>:    </a:t>
            </a:r>
            <a:r>
              <a:rPr lang="en-US" sz="2000" dirty="0" err="1" smtClean="0"/>
              <a:t>deg</a:t>
            </a:r>
            <a:r>
              <a:rPr lang="en-US" sz="2000" dirty="0" smtClean="0"/>
              <a:t>(</a:t>
            </a:r>
            <a:r>
              <a:rPr lang="en-US" sz="2000" i="1" dirty="0" smtClean="0"/>
              <a:t>a</a:t>
            </a:r>
            <a:r>
              <a:rPr lang="en-US" sz="2000" dirty="0"/>
              <a:t>) = </a:t>
            </a:r>
            <a:r>
              <a:rPr lang="en-US" sz="2000" dirty="0" smtClean="0">
                <a:latin typeface="Cambria" pitchFamily="18" charset="0"/>
              </a:rPr>
              <a:t>4</a:t>
            </a:r>
            <a:r>
              <a:rPr lang="en-US" sz="2000" dirty="0" smtClean="0"/>
              <a:t>, </a:t>
            </a:r>
            <a:r>
              <a:rPr lang="en-US" sz="2000" dirty="0" err="1"/>
              <a:t>deg</a:t>
            </a:r>
            <a:r>
              <a:rPr lang="en-US" sz="2000" dirty="0"/>
              <a:t>(</a:t>
            </a:r>
            <a:r>
              <a:rPr lang="en-US" sz="2000" i="1" dirty="0"/>
              <a:t>b</a:t>
            </a:r>
            <a:r>
              <a:rPr lang="en-US" sz="2000" dirty="0"/>
              <a:t>) = </a:t>
            </a:r>
            <a:r>
              <a:rPr lang="en-US" sz="2000" dirty="0" err="1" smtClean="0"/>
              <a:t>deg</a:t>
            </a:r>
            <a:r>
              <a:rPr lang="en-US" sz="2000" dirty="0" smtClean="0"/>
              <a:t>(</a:t>
            </a:r>
            <a:r>
              <a:rPr lang="en-US" sz="2000" i="1" dirty="0" smtClean="0"/>
              <a:t>e</a:t>
            </a:r>
            <a:r>
              <a:rPr lang="en-US" sz="2000" dirty="0" smtClean="0"/>
              <a:t>) = </a:t>
            </a:r>
            <a:r>
              <a:rPr lang="en-US" sz="2000" dirty="0" smtClean="0">
                <a:latin typeface="Cambria" pitchFamily="18" charset="0"/>
              </a:rPr>
              <a:t>6</a:t>
            </a:r>
            <a:r>
              <a:rPr lang="en-US" sz="2000" dirty="0" smtClean="0"/>
              <a:t>,  </a:t>
            </a:r>
            <a:r>
              <a:rPr lang="en-US" sz="2000" dirty="0" err="1" smtClean="0"/>
              <a:t>deg</a:t>
            </a:r>
            <a:r>
              <a:rPr lang="en-US" sz="2000" dirty="0" smtClean="0"/>
              <a:t>(</a:t>
            </a:r>
            <a:r>
              <a:rPr lang="en-US" sz="2000" i="1" dirty="0" smtClean="0"/>
              <a:t>c</a:t>
            </a:r>
            <a:r>
              <a:rPr lang="en-US" sz="2000" dirty="0" smtClean="0"/>
              <a:t>) </a:t>
            </a:r>
            <a:r>
              <a:rPr lang="en-US" sz="2000" dirty="0"/>
              <a:t>= </a:t>
            </a:r>
            <a:r>
              <a:rPr lang="en-US" sz="2000" dirty="0">
                <a:latin typeface="Cambria" pitchFamily="18" charset="0"/>
              </a:rPr>
              <a:t>1,</a:t>
            </a:r>
            <a:r>
              <a:rPr lang="en-US" sz="2000" dirty="0"/>
              <a:t> </a:t>
            </a:r>
            <a:r>
              <a:rPr lang="en-US" sz="2000" dirty="0" err="1" smtClean="0"/>
              <a:t>deg</a:t>
            </a:r>
            <a:r>
              <a:rPr lang="en-US" sz="2000" dirty="0" smtClean="0"/>
              <a:t>(</a:t>
            </a:r>
            <a:r>
              <a:rPr lang="en-US" sz="2000" i="1" dirty="0" smtClean="0"/>
              <a:t>d</a:t>
            </a:r>
            <a:r>
              <a:rPr lang="en-US" sz="2000" dirty="0" smtClean="0"/>
              <a:t>) </a:t>
            </a:r>
            <a:r>
              <a:rPr lang="en-US" sz="2000" dirty="0"/>
              <a:t>= </a:t>
            </a:r>
            <a:r>
              <a:rPr lang="en-US" sz="2000" dirty="0" smtClean="0">
                <a:latin typeface="Cambria" pitchFamily="18" charset="0"/>
              </a:rPr>
              <a:t>5.  </a:t>
            </a:r>
          </a:p>
          <a:p>
            <a:pPr indent="0">
              <a:buNone/>
            </a:pPr>
            <a:r>
              <a:rPr lang="en-US" sz="2000" i="1" dirty="0">
                <a:latin typeface="Cambria" pitchFamily="18" charset="0"/>
              </a:rPr>
              <a:t> </a:t>
            </a:r>
            <a:r>
              <a:rPr lang="en-US" sz="2000" i="1" dirty="0" smtClean="0">
                <a:latin typeface="Cambria" pitchFamily="18" charset="0"/>
              </a:rPr>
              <a:t>         </a:t>
            </a:r>
            <a:r>
              <a:rPr lang="en-US" sz="2000" i="1" dirty="0" smtClean="0"/>
              <a:t>N</a:t>
            </a:r>
            <a:r>
              <a:rPr lang="en-US" sz="2000" dirty="0" smtClean="0"/>
              <a:t>(</a:t>
            </a:r>
            <a:r>
              <a:rPr lang="en-US" sz="2000" i="1" dirty="0" smtClean="0"/>
              <a:t>a</a:t>
            </a:r>
            <a:r>
              <a:rPr lang="en-US" sz="2000" dirty="0"/>
              <a:t>) = {</a:t>
            </a:r>
            <a:r>
              <a:rPr lang="en-US" sz="2000" i="1" dirty="0"/>
              <a:t>b, </a:t>
            </a:r>
            <a:r>
              <a:rPr lang="en-US" sz="2000" i="1" dirty="0" smtClean="0"/>
              <a:t>d, e</a:t>
            </a:r>
            <a:r>
              <a:rPr lang="en-US" sz="2000" dirty="0" smtClean="0"/>
              <a:t>},  </a:t>
            </a:r>
            <a:r>
              <a:rPr lang="en-US" sz="2000" i="1" dirty="0" smtClean="0"/>
              <a:t>N</a:t>
            </a:r>
            <a:r>
              <a:rPr lang="en-US" sz="2000" dirty="0" smtClean="0"/>
              <a:t>(</a:t>
            </a:r>
            <a:r>
              <a:rPr lang="en-US" sz="2000" i="1" dirty="0" smtClean="0"/>
              <a:t>b</a:t>
            </a:r>
            <a:r>
              <a:rPr lang="en-US" sz="2000" dirty="0"/>
              <a:t>) = {</a:t>
            </a:r>
            <a:r>
              <a:rPr lang="en-US" sz="2000" i="1" dirty="0"/>
              <a:t>a, </a:t>
            </a:r>
            <a:r>
              <a:rPr lang="en-US" sz="2000" i="1" dirty="0" smtClean="0"/>
              <a:t>b, c</a:t>
            </a:r>
            <a:r>
              <a:rPr lang="en-US" sz="2000" i="1" dirty="0"/>
              <a:t>, </a:t>
            </a:r>
            <a:r>
              <a:rPr lang="en-US" sz="2000" i="1" dirty="0" smtClean="0"/>
              <a:t>d, e</a:t>
            </a:r>
            <a:r>
              <a:rPr lang="en-US" sz="2000" dirty="0" smtClean="0"/>
              <a:t>},</a:t>
            </a:r>
            <a:r>
              <a:rPr lang="en-US" sz="2000" i="1" dirty="0" smtClean="0"/>
              <a:t> </a:t>
            </a:r>
            <a:r>
              <a:rPr lang="en-US" sz="2000" i="1" dirty="0"/>
              <a:t>N</a:t>
            </a:r>
            <a:r>
              <a:rPr lang="en-US" sz="2000" dirty="0"/>
              <a:t>(</a:t>
            </a:r>
            <a:r>
              <a:rPr lang="en-US" sz="2000" i="1" dirty="0"/>
              <a:t>c</a:t>
            </a:r>
            <a:r>
              <a:rPr lang="en-US" sz="2000" dirty="0"/>
              <a:t>) = {</a:t>
            </a:r>
            <a:r>
              <a:rPr lang="en-US" sz="2000" i="1" dirty="0" smtClean="0"/>
              <a:t>b</a:t>
            </a:r>
            <a:r>
              <a:rPr lang="en-US" sz="2000" dirty="0" smtClean="0"/>
              <a:t>},</a:t>
            </a:r>
            <a:r>
              <a:rPr lang="en-US" sz="2000" i="1" dirty="0" smtClean="0"/>
              <a:t>  N</a:t>
            </a:r>
            <a:r>
              <a:rPr lang="en-US" sz="2000" dirty="0" smtClean="0"/>
              <a:t>(</a:t>
            </a:r>
            <a:r>
              <a:rPr lang="en-US" sz="2000" i="1" dirty="0" smtClean="0"/>
              <a:t>d</a:t>
            </a:r>
            <a:r>
              <a:rPr lang="en-US" sz="2000" dirty="0"/>
              <a:t>) = </a:t>
            </a:r>
            <a:r>
              <a:rPr lang="en-US" sz="2000" dirty="0" smtClean="0"/>
              <a:t>{</a:t>
            </a:r>
            <a:r>
              <a:rPr lang="en-US" sz="2000" i="1" dirty="0" smtClean="0"/>
              <a:t>a, b, </a:t>
            </a:r>
            <a:r>
              <a:rPr lang="en-US" sz="2000" i="1" dirty="0"/>
              <a:t>e</a:t>
            </a:r>
            <a:r>
              <a:rPr lang="en-US" sz="2000" dirty="0" smtClean="0"/>
              <a:t>}, </a:t>
            </a:r>
          </a:p>
          <a:p>
            <a:pPr indent="0">
              <a:buNone/>
            </a:pPr>
            <a:r>
              <a:rPr lang="en-US" sz="2000" dirty="0"/>
              <a:t> </a:t>
            </a:r>
            <a:r>
              <a:rPr lang="en-US" sz="2000" dirty="0" smtClean="0"/>
              <a:t>       </a:t>
            </a:r>
            <a:r>
              <a:rPr lang="en-US" sz="2000" i="1" dirty="0" smtClean="0"/>
              <a:t>N</a:t>
            </a:r>
            <a:r>
              <a:rPr lang="en-US" sz="2000" dirty="0" smtClean="0"/>
              <a:t>(</a:t>
            </a:r>
            <a:r>
              <a:rPr lang="en-US" sz="2000" i="1" dirty="0" smtClean="0"/>
              <a:t>e</a:t>
            </a:r>
            <a:r>
              <a:rPr lang="en-US" sz="2000" dirty="0"/>
              <a:t>) = </a:t>
            </a:r>
            <a:r>
              <a:rPr lang="en-US" sz="2000" dirty="0" smtClean="0"/>
              <a:t>{</a:t>
            </a:r>
            <a:r>
              <a:rPr lang="en-US" sz="2000" i="1" dirty="0" smtClean="0"/>
              <a:t>a, b ,d</a:t>
            </a:r>
            <a:r>
              <a:rPr lang="en-US" sz="2000" dirty="0" smtClean="0"/>
              <a:t>}. </a:t>
            </a:r>
            <a:endParaRPr lang="en-US" sz="2000" dirty="0"/>
          </a:p>
          <a:p>
            <a:pPr marL="731520" indent="-457200"/>
            <a:endParaRPr lang="en-US" dirty="0"/>
          </a:p>
        </p:txBody>
      </p:sp>
      <p:pic>
        <p:nvPicPr>
          <p:cNvPr id="5" name="Content Placeholder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4260" y="1676400"/>
            <a:ext cx="8001000" cy="2286000"/>
          </a:xfrm>
          <a:prstGeom prst="rect">
            <a:avLst/>
          </a:prstGeom>
        </p:spPr>
      </p:pic>
    </p:spTree>
    <p:extLst>
      <p:ext uri="{BB962C8B-B14F-4D97-AF65-F5344CB8AC3E}">
        <p14:creationId xmlns:p14="http://schemas.microsoft.com/office/powerpoint/2010/main" val="3611542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685800"/>
            <a:ext cx="8229600" cy="152400"/>
          </a:xfrm>
        </p:spPr>
        <p:txBody>
          <a:bodyPr>
            <a:normAutofit fontScale="90000"/>
          </a:bodyPr>
          <a:lstStyle/>
          <a:p>
            <a:r>
              <a:rPr lang="en-US" dirty="0" smtClean="0"/>
              <a:t>Handshaking Theorem</a:t>
            </a:r>
            <a:endParaRPr lang="en-US" dirty="0"/>
          </a:p>
        </p:txBody>
      </p:sp>
      <p:sp>
        <p:nvSpPr>
          <p:cNvPr id="3" name="Content Placeholder 2"/>
          <p:cNvSpPr>
            <a:spLocks noGrp="1"/>
          </p:cNvSpPr>
          <p:nvPr>
            <p:ph idx="1"/>
          </p:nvPr>
        </p:nvSpPr>
        <p:spPr>
          <a:xfrm>
            <a:off x="0" y="838200"/>
            <a:ext cx="9144000" cy="6019800"/>
          </a:xfrm>
        </p:spPr>
        <p:txBody>
          <a:bodyPr>
            <a:normAutofit/>
          </a:bodyPr>
          <a:lstStyle/>
          <a:p>
            <a:pPr marL="0" indent="0">
              <a:buNone/>
            </a:pPr>
            <a:r>
              <a:rPr lang="en-US" sz="2400" b="1" dirty="0" smtClean="0"/>
              <a:t>Theorem</a:t>
            </a:r>
            <a:r>
              <a:rPr lang="en-US" sz="2400" dirty="0" smtClean="0"/>
              <a:t>: </a:t>
            </a:r>
            <a:r>
              <a:rPr lang="en-US" sz="2400" dirty="0"/>
              <a:t>If G is any graph, then the sum of the degrees of all the vertices of G equals twice </a:t>
            </a:r>
            <a:r>
              <a:rPr lang="en-US" sz="2400" dirty="0" smtClean="0"/>
              <a:t>the number </a:t>
            </a:r>
            <a:r>
              <a:rPr lang="en-US" sz="2400" dirty="0"/>
              <a:t>of edges of G.</a:t>
            </a:r>
          </a:p>
          <a:p>
            <a:pPr marL="0" indent="0">
              <a:buNone/>
            </a:pPr>
            <a:r>
              <a:rPr lang="en-US" sz="2400" dirty="0" smtClean="0"/>
              <a:t>Specifically</a:t>
            </a:r>
            <a:r>
              <a:rPr lang="en-US" sz="2400" dirty="0"/>
              <a:t>, if the vertices of G are v</a:t>
            </a:r>
            <a:r>
              <a:rPr lang="en-US" sz="2400" b="1" dirty="0"/>
              <a:t>1</a:t>
            </a:r>
            <a:r>
              <a:rPr lang="en-US" sz="2400" dirty="0"/>
              <a:t>, v</a:t>
            </a:r>
            <a:r>
              <a:rPr lang="en-US" sz="2400" b="1" dirty="0"/>
              <a:t>2</a:t>
            </a:r>
            <a:r>
              <a:rPr lang="en-US" sz="2400" dirty="0"/>
              <a:t>, …, </a:t>
            </a:r>
            <a:r>
              <a:rPr lang="en-US" sz="2400" dirty="0" err="1"/>
              <a:t>v</a:t>
            </a:r>
            <a:r>
              <a:rPr lang="en-US" sz="2400" b="1" dirty="0" err="1"/>
              <a:t>n</a:t>
            </a:r>
            <a:r>
              <a:rPr lang="en-US" sz="2400" dirty="0"/>
              <a:t>, where n is a </a:t>
            </a:r>
            <a:r>
              <a:rPr lang="en-US" sz="2400" dirty="0" smtClean="0"/>
              <a:t> positive </a:t>
            </a:r>
            <a:r>
              <a:rPr lang="en-US" sz="2400" dirty="0"/>
              <a:t>integer, </a:t>
            </a:r>
            <a:r>
              <a:rPr lang="en-US" sz="2400" dirty="0" smtClean="0"/>
              <a:t>then </a:t>
            </a:r>
          </a:p>
          <a:p>
            <a:pPr marL="0" indent="0">
              <a:buNone/>
            </a:pPr>
            <a:r>
              <a:rPr lang="en-US" sz="2400" dirty="0"/>
              <a:t>	</a:t>
            </a:r>
            <a:r>
              <a:rPr lang="en-US" sz="2400" dirty="0" smtClean="0"/>
              <a:t>the </a:t>
            </a:r>
            <a:r>
              <a:rPr lang="en-US" sz="2400" dirty="0"/>
              <a:t>total degree of G = </a:t>
            </a:r>
            <a:r>
              <a:rPr lang="en-US" sz="2400" dirty="0" err="1"/>
              <a:t>deg</a:t>
            </a:r>
            <a:r>
              <a:rPr lang="en-US" sz="2400" dirty="0"/>
              <a:t>(v1) + </a:t>
            </a:r>
            <a:r>
              <a:rPr lang="en-US" sz="2400" dirty="0" err="1"/>
              <a:t>deg</a:t>
            </a:r>
            <a:r>
              <a:rPr lang="en-US" sz="2400" dirty="0"/>
              <a:t>(v2) + … + </a:t>
            </a:r>
            <a:r>
              <a:rPr lang="en-US" sz="2400" dirty="0" err="1"/>
              <a:t>deg</a:t>
            </a:r>
            <a:r>
              <a:rPr lang="en-US" sz="2400" dirty="0"/>
              <a:t>(</a:t>
            </a:r>
            <a:r>
              <a:rPr lang="en-US" sz="2400" dirty="0" err="1"/>
              <a:t>vn</a:t>
            </a:r>
            <a:r>
              <a:rPr lang="en-US" sz="2400" dirty="0" smtClean="0"/>
              <a:t>) 				   = </a:t>
            </a:r>
            <a:r>
              <a:rPr lang="en-US" sz="2400" dirty="0"/>
              <a:t>2 . (the number of edges of G)</a:t>
            </a:r>
            <a:endParaRPr lang="en-US" sz="2400" dirty="0" smtClean="0"/>
          </a:p>
          <a:p>
            <a:pPr marL="0" indent="0">
              <a:buNone/>
            </a:pPr>
            <a:r>
              <a:rPr lang="en-US" sz="2400" b="1" dirty="0"/>
              <a:t>PROOF:</a:t>
            </a:r>
          </a:p>
          <a:p>
            <a:r>
              <a:rPr lang="en-US" sz="2400" dirty="0"/>
              <a:t>Each edge “e” of G connects its end points vi and </a:t>
            </a:r>
            <a:r>
              <a:rPr lang="en-US" sz="2400" dirty="0" err="1"/>
              <a:t>vj</a:t>
            </a:r>
            <a:r>
              <a:rPr lang="en-US" sz="2400" dirty="0"/>
              <a:t>. This edge, </a:t>
            </a:r>
            <a:r>
              <a:rPr lang="en-US" sz="2400" dirty="0" smtClean="0"/>
              <a:t>therefore contributes </a:t>
            </a:r>
            <a:r>
              <a:rPr lang="en-US" sz="2400" dirty="0"/>
              <a:t>1 to the degree of vi and 1 to the degree of </a:t>
            </a:r>
            <a:r>
              <a:rPr lang="en-US" sz="2400" dirty="0" err="1"/>
              <a:t>vj</a:t>
            </a:r>
            <a:r>
              <a:rPr lang="en-US" sz="2400" dirty="0"/>
              <a:t>.</a:t>
            </a:r>
          </a:p>
          <a:p>
            <a:r>
              <a:rPr lang="en-US" sz="2400" dirty="0"/>
              <a:t>If “e” is a loop, then it is counted twice in computing the degree of the vertex on which </a:t>
            </a:r>
            <a:r>
              <a:rPr lang="en-US" sz="2400" dirty="0" smtClean="0"/>
              <a:t>it is </a:t>
            </a:r>
            <a:r>
              <a:rPr lang="en-US" sz="2400" dirty="0"/>
              <a:t>incident.</a:t>
            </a:r>
          </a:p>
          <a:p>
            <a:r>
              <a:rPr lang="en-US" sz="2400" dirty="0"/>
              <a:t>Accordingly, each edge of G contributes 2 to the total degree of G.</a:t>
            </a:r>
          </a:p>
          <a:p>
            <a:pPr marL="0" indent="0">
              <a:buNone/>
            </a:pPr>
            <a:r>
              <a:rPr lang="en-US" sz="2400" dirty="0" smtClean="0"/>
              <a:t>   Thus, the </a:t>
            </a:r>
            <a:r>
              <a:rPr lang="en-US" sz="2400" dirty="0"/>
              <a:t>total degree of G = 2. (the </a:t>
            </a:r>
            <a:r>
              <a:rPr lang="en-US" sz="2400" dirty="0" smtClean="0"/>
              <a:t>number </a:t>
            </a:r>
            <a:r>
              <a:rPr lang="en-US" sz="2400" dirty="0"/>
              <a:t>of edges of G</a:t>
            </a:r>
            <a:r>
              <a:rPr lang="en-US" sz="2400" dirty="0" smtClean="0"/>
              <a:t>)</a:t>
            </a:r>
          </a:p>
          <a:p>
            <a:pPr marL="0" indent="0">
              <a:buNone/>
            </a:pPr>
            <a:r>
              <a:rPr lang="en-US" sz="2400" b="1" dirty="0" smtClean="0"/>
              <a:t>	</a:t>
            </a:r>
            <a:r>
              <a:rPr lang="en-US" sz="2400" b="1" u="sng" dirty="0" smtClean="0"/>
              <a:t>COROLLARY: </a:t>
            </a:r>
            <a:r>
              <a:rPr lang="en-US" sz="2400" u="sng" dirty="0" smtClean="0"/>
              <a:t>The </a:t>
            </a:r>
            <a:r>
              <a:rPr lang="en-US" sz="2400" u="sng" dirty="0"/>
              <a:t>total degree of G is an even number</a:t>
            </a:r>
            <a:endParaRPr lang="en-US" sz="2400" u="sng" dirty="0" smtClean="0"/>
          </a:p>
        </p:txBody>
      </p:sp>
    </p:spTree>
    <p:extLst>
      <p:ext uri="{BB962C8B-B14F-4D97-AF65-F5344CB8AC3E}">
        <p14:creationId xmlns:p14="http://schemas.microsoft.com/office/powerpoint/2010/main" val="1103162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91312"/>
          </a:xfrm>
        </p:spPr>
        <p:txBody>
          <a:bodyPr>
            <a:normAutofit fontScale="90000"/>
          </a:bodyPr>
          <a:lstStyle/>
          <a:p>
            <a:r>
              <a:rPr lang="en-US" dirty="0" smtClean="0"/>
              <a:t>Degree of </a:t>
            </a:r>
            <a:r>
              <a:rPr lang="en-US" dirty="0" smtClean="0"/>
              <a:t>Vertices</a:t>
            </a:r>
            <a:endParaRPr lang="en-US" dirty="0"/>
          </a:p>
        </p:txBody>
      </p:sp>
      <p:sp>
        <p:nvSpPr>
          <p:cNvPr id="3" name="Content Placeholder 2"/>
          <p:cNvSpPr>
            <a:spLocks noGrp="1"/>
          </p:cNvSpPr>
          <p:nvPr>
            <p:ph idx="1"/>
          </p:nvPr>
        </p:nvSpPr>
        <p:spPr>
          <a:xfrm>
            <a:off x="457200" y="1477327"/>
            <a:ext cx="8229600" cy="4800600"/>
          </a:xfrm>
        </p:spPr>
        <p:txBody>
          <a:bodyPr>
            <a:normAutofit lnSpcReduction="10000"/>
          </a:bodyPr>
          <a:lstStyle/>
          <a:p>
            <a:pPr indent="0">
              <a:buNone/>
            </a:pPr>
            <a:r>
              <a:rPr lang="en-US" sz="2400" b="1" dirty="0" smtClean="0"/>
              <a:t>Theorem:</a:t>
            </a:r>
            <a:r>
              <a:rPr lang="en-US" sz="2400" dirty="0" smtClean="0"/>
              <a:t> </a:t>
            </a:r>
            <a:r>
              <a:rPr lang="en-US" sz="2400" dirty="0" smtClean="0"/>
              <a:t>An undirected graph has an even number of vertices of odd degree.</a:t>
            </a:r>
          </a:p>
          <a:p>
            <a:pPr indent="0">
              <a:buNone/>
            </a:pPr>
            <a:r>
              <a:rPr lang="en-US" sz="2400" b="1" i="1" dirty="0" smtClean="0"/>
              <a:t>Proof</a:t>
            </a:r>
            <a:r>
              <a:rPr lang="en-US" sz="2400" b="1" dirty="0" smtClean="0"/>
              <a:t>: </a:t>
            </a:r>
            <a:r>
              <a:rPr lang="en-US" sz="2400" dirty="0" smtClean="0"/>
              <a:t>Let </a:t>
            </a:r>
            <a:r>
              <a:rPr lang="en-US" sz="2400" i="1" dirty="0" smtClean="0"/>
              <a:t>V</a:t>
            </a:r>
            <a:r>
              <a:rPr lang="en-US" sz="2400" baseline="-25000" dirty="0" smtClean="0">
                <a:latin typeface="Cambria" pitchFamily="18" charset="0"/>
              </a:rPr>
              <a:t>1</a:t>
            </a:r>
            <a:r>
              <a:rPr lang="en-US" sz="2400" dirty="0" smtClean="0"/>
              <a:t> be the vertices of even degree and </a:t>
            </a:r>
            <a:r>
              <a:rPr lang="en-US" sz="2400" i="1" dirty="0" smtClean="0"/>
              <a:t>V</a:t>
            </a:r>
            <a:r>
              <a:rPr lang="en-US" sz="2400" baseline="-25000" dirty="0" smtClean="0">
                <a:latin typeface="Cambria" pitchFamily="18" charset="0"/>
              </a:rPr>
              <a:t>2</a:t>
            </a:r>
            <a:r>
              <a:rPr lang="en-US" sz="2400" dirty="0" smtClean="0"/>
              <a:t> be the vertices of odd degree in an undirected graph </a:t>
            </a:r>
            <a:r>
              <a:rPr lang="en-US" sz="2400" i="1" dirty="0" smtClean="0"/>
              <a:t>G</a:t>
            </a:r>
            <a:r>
              <a:rPr lang="en-US" sz="2400" dirty="0" smtClean="0"/>
              <a:t> = (</a:t>
            </a:r>
            <a:r>
              <a:rPr lang="en-US" sz="2400" i="1" dirty="0" smtClean="0"/>
              <a:t>V</a:t>
            </a:r>
            <a:r>
              <a:rPr lang="en-US" sz="2400" dirty="0" smtClean="0"/>
              <a:t>, </a:t>
            </a:r>
            <a:r>
              <a:rPr lang="en-US" sz="2400" i="1" dirty="0" smtClean="0"/>
              <a:t>E</a:t>
            </a:r>
            <a:r>
              <a:rPr lang="en-US" sz="2400" dirty="0" smtClean="0"/>
              <a:t>) with </a:t>
            </a:r>
            <a:r>
              <a:rPr lang="en-US" sz="2400" i="1" dirty="0" smtClean="0"/>
              <a:t>m</a:t>
            </a:r>
            <a:r>
              <a:rPr lang="en-US" sz="2400" dirty="0" smtClean="0"/>
              <a:t> edges. Then </a:t>
            </a:r>
          </a:p>
          <a:p>
            <a:pPr indent="0">
              <a:buNone/>
            </a:pPr>
            <a:r>
              <a:rPr lang="en-US" b="1" dirty="0" smtClean="0"/>
              <a:t>       </a:t>
            </a:r>
          </a:p>
          <a:p>
            <a:pPr indent="0">
              <a:buNone/>
            </a:pPr>
            <a:endParaRPr lang="en-US" dirty="0" smtClean="0"/>
          </a:p>
          <a:p>
            <a:pPr indent="0">
              <a:buNone/>
            </a:pPr>
            <a:endParaRPr lang="en-US" dirty="0" smtClean="0"/>
          </a:p>
          <a:p>
            <a:pPr indent="0">
              <a:buNone/>
            </a:pPr>
            <a:endParaRPr lang="en-US" dirty="0" smtClean="0"/>
          </a:p>
          <a:p>
            <a:pPr>
              <a:buNone/>
            </a:pPr>
            <a:r>
              <a:rPr lang="en-US" dirty="0" smtClean="0"/>
              <a:t>    </a:t>
            </a:r>
            <a:r>
              <a:rPr lang="en-US" b="1" dirty="0" smtClean="0"/>
              <a:t>  </a:t>
            </a:r>
          </a:p>
          <a:p>
            <a:pPr>
              <a:buNone/>
            </a:pPr>
            <a:r>
              <a:rPr lang="en-US" b="1" dirty="0" smtClean="0"/>
              <a:t>   </a:t>
            </a:r>
            <a:endParaRPr lang="en-US" b="1" dirty="0"/>
          </a:p>
        </p:txBody>
      </p:sp>
      <p:pic>
        <p:nvPicPr>
          <p:cNvPr id="5" name="Picture 4"/>
          <p:cNvPicPr>
            <a:picLocks noChangeAspect="1"/>
          </p:cNvPicPr>
          <p:nvPr>
            <p:custDataLst>
              <p:tags r:id="rId1"/>
            </p:custDataLst>
          </p:nvPr>
        </p:nvPicPr>
        <p:blipFill>
          <a:blip r:embed="rId3" cstate="print">
            <a:extLst>
              <a:ext uri="{28A0092B-C50C-407E-A947-70E740481C1C}">
                <a14:useLocalDpi xmlns:a14="http://schemas.microsoft.com/office/drawing/2010/main" val="0"/>
              </a:ext>
            </a:extLst>
          </a:blip>
          <a:stretch>
            <a:fillRect/>
          </a:stretch>
        </p:blipFill>
        <p:spPr>
          <a:xfrm>
            <a:off x="1066799" y="3409770"/>
            <a:ext cx="7239001" cy="857430"/>
          </a:xfrm>
          <a:prstGeom prst="rect">
            <a:avLst/>
          </a:prstGeom>
        </p:spPr>
      </p:pic>
      <p:sp>
        <p:nvSpPr>
          <p:cNvPr id="8" name="TextBox 7"/>
          <p:cNvSpPr txBox="1"/>
          <p:nvPr/>
        </p:nvSpPr>
        <p:spPr>
          <a:xfrm>
            <a:off x="458622" y="4549676"/>
            <a:ext cx="3198978" cy="646331"/>
          </a:xfrm>
          <a:prstGeom prst="rect">
            <a:avLst/>
          </a:prstGeom>
          <a:noFill/>
          <a:ln>
            <a:solidFill>
              <a:schemeClr val="accent1"/>
            </a:solidFill>
          </a:ln>
        </p:spPr>
        <p:txBody>
          <a:bodyPr wrap="square" rtlCol="0">
            <a:spAutoFit/>
          </a:bodyPr>
          <a:lstStyle/>
          <a:p>
            <a:r>
              <a:rPr lang="en-US" dirty="0"/>
              <a:t>m</a:t>
            </a:r>
            <a:r>
              <a:rPr lang="en-US" dirty="0" smtClean="0"/>
              <a:t>ust be even since </a:t>
            </a:r>
            <a:r>
              <a:rPr lang="en-US" dirty="0" err="1" smtClean="0"/>
              <a:t>deg</a:t>
            </a:r>
            <a:r>
              <a:rPr lang="en-US" dirty="0" smtClean="0"/>
              <a:t>(</a:t>
            </a:r>
            <a:r>
              <a:rPr lang="en-US" i="1" dirty="0" smtClean="0"/>
              <a:t>v</a:t>
            </a:r>
            <a:r>
              <a:rPr lang="en-US" dirty="0" smtClean="0"/>
              <a:t>) is even for each </a:t>
            </a:r>
            <a:r>
              <a:rPr lang="en-US" i="1" dirty="0" smtClean="0"/>
              <a:t>v</a:t>
            </a:r>
            <a:r>
              <a:rPr lang="en-US" dirty="0" smtClean="0"/>
              <a:t> </a:t>
            </a:r>
            <a:r>
              <a:rPr lang="en-US" dirty="0" smtClean="0">
                <a:latin typeface="Cambria Math"/>
                <a:ea typeface="Cambria Math"/>
              </a:rPr>
              <a:t>∈ </a:t>
            </a:r>
            <a:r>
              <a:rPr lang="en-US" i="1" dirty="0" smtClean="0">
                <a:latin typeface="Cambria" pitchFamily="18" charset="0"/>
                <a:ea typeface="Cambria Math"/>
              </a:rPr>
              <a:t>V</a:t>
            </a:r>
            <a:r>
              <a:rPr lang="en-US" baseline="-25000" dirty="0" smtClean="0">
                <a:latin typeface="Cambria Math"/>
                <a:ea typeface="Cambria Math"/>
              </a:rPr>
              <a:t>1</a:t>
            </a:r>
            <a:endParaRPr lang="en-US" baseline="-25000" dirty="0"/>
          </a:p>
        </p:txBody>
      </p:sp>
      <p:cxnSp>
        <p:nvCxnSpPr>
          <p:cNvPr id="11" name="Straight Arrow Connector 10"/>
          <p:cNvCxnSpPr/>
          <p:nvPr/>
        </p:nvCxnSpPr>
        <p:spPr>
          <a:xfrm flipV="1">
            <a:off x="3505200" y="4282977"/>
            <a:ext cx="685800" cy="26669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0" y="3505200"/>
            <a:ext cx="1066800" cy="369332"/>
          </a:xfrm>
          <a:prstGeom prst="rect">
            <a:avLst/>
          </a:prstGeom>
          <a:noFill/>
        </p:spPr>
        <p:txBody>
          <a:bodyPr wrap="square" rtlCol="0">
            <a:spAutoFit/>
          </a:bodyPr>
          <a:lstStyle/>
          <a:p>
            <a:r>
              <a:rPr lang="en-US" dirty="0" smtClean="0"/>
              <a:t>even</a:t>
            </a:r>
            <a:endParaRPr lang="en-US" dirty="0"/>
          </a:p>
        </p:txBody>
      </p:sp>
      <p:cxnSp>
        <p:nvCxnSpPr>
          <p:cNvPr id="14" name="Straight Arrow Connector 13"/>
          <p:cNvCxnSpPr/>
          <p:nvPr/>
        </p:nvCxnSpPr>
        <p:spPr>
          <a:xfrm>
            <a:off x="609600" y="3657600"/>
            <a:ext cx="34877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3962400" y="4549676"/>
            <a:ext cx="5029200" cy="1754326"/>
          </a:xfrm>
          <a:prstGeom prst="rect">
            <a:avLst/>
          </a:prstGeom>
          <a:noFill/>
          <a:ln>
            <a:solidFill>
              <a:schemeClr val="accent1"/>
            </a:solidFill>
          </a:ln>
        </p:spPr>
        <p:txBody>
          <a:bodyPr wrap="square" rtlCol="0">
            <a:spAutoFit/>
          </a:bodyPr>
          <a:lstStyle/>
          <a:p>
            <a:r>
              <a:rPr lang="en-US" dirty="0"/>
              <a:t>T</a:t>
            </a:r>
            <a:r>
              <a:rPr lang="en-US" dirty="0" smtClean="0"/>
              <a:t>his sum must be even because </a:t>
            </a:r>
            <a:r>
              <a:rPr lang="en-US" dirty="0" smtClean="0">
                <a:latin typeface="Cambria Math" pitchFamily="18" charset="0"/>
                <a:ea typeface="Cambria Math" pitchFamily="18" charset="0"/>
              </a:rPr>
              <a:t>2</a:t>
            </a:r>
            <a:r>
              <a:rPr lang="en-US" i="1" dirty="0" smtClean="0"/>
              <a:t>m</a:t>
            </a:r>
            <a:r>
              <a:rPr lang="en-US" dirty="0" smtClean="0"/>
              <a:t> is even and the sum of the degrees of the vertices of even degrees is also even. </a:t>
            </a:r>
            <a:r>
              <a:rPr lang="en-US" dirty="0"/>
              <a:t>Because this is the sum of the degrees of all vertices of odd degree in the </a:t>
            </a:r>
            <a:r>
              <a:rPr lang="en-US" dirty="0" smtClean="0"/>
              <a:t>graph, there must be an even number of such vertices.</a:t>
            </a:r>
            <a:endParaRPr lang="en-US" dirty="0"/>
          </a:p>
        </p:txBody>
      </p:sp>
      <p:cxnSp>
        <p:nvCxnSpPr>
          <p:cNvPr id="17" name="Straight Arrow Connector 16"/>
          <p:cNvCxnSpPr/>
          <p:nvPr/>
        </p:nvCxnSpPr>
        <p:spPr>
          <a:xfrm flipV="1">
            <a:off x="6658401" y="4267200"/>
            <a:ext cx="199599" cy="22233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3810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p:bldP spid="15" grpId="0" animBg="1"/>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rmAutofit fontScale="90000"/>
          </a:bodyPr>
          <a:lstStyle/>
          <a:p>
            <a:r>
              <a:rPr lang="en-US" dirty="0" smtClean="0"/>
              <a:t>Handshaking Theorem</a:t>
            </a:r>
            <a:endParaRPr lang="en-US" dirty="0"/>
          </a:p>
        </p:txBody>
      </p:sp>
      <p:sp>
        <p:nvSpPr>
          <p:cNvPr id="3" name="Content Placeholder 2"/>
          <p:cNvSpPr>
            <a:spLocks noGrp="1"/>
          </p:cNvSpPr>
          <p:nvPr>
            <p:ph idx="1"/>
          </p:nvPr>
        </p:nvSpPr>
        <p:spPr>
          <a:xfrm>
            <a:off x="228600" y="1219200"/>
            <a:ext cx="8686800" cy="5105400"/>
          </a:xfrm>
        </p:spPr>
        <p:txBody>
          <a:bodyPr>
            <a:normAutofit fontScale="92500"/>
          </a:bodyPr>
          <a:lstStyle/>
          <a:p>
            <a:pPr indent="0">
              <a:buNone/>
            </a:pPr>
            <a:r>
              <a:rPr lang="en-US" dirty="0"/>
              <a:t>We now give two examples illustrating the usefulness of the handshaking theorem</a:t>
            </a:r>
            <a:r>
              <a:rPr lang="en-US" dirty="0" smtClean="0"/>
              <a:t>.</a:t>
            </a:r>
            <a:endParaRPr lang="en-US" b="1" dirty="0"/>
          </a:p>
          <a:p>
            <a:pPr indent="0">
              <a:buNone/>
            </a:pPr>
            <a:r>
              <a:rPr lang="en-US" b="1" dirty="0" smtClean="0"/>
              <a:t>Example</a:t>
            </a:r>
            <a:r>
              <a:rPr lang="en-US" dirty="0" smtClean="0"/>
              <a:t>: How many edges are there in a graph with </a:t>
            </a:r>
            <a:r>
              <a:rPr lang="en-US" dirty="0" smtClean="0">
                <a:latin typeface="Cambria" pitchFamily="18" charset="0"/>
              </a:rPr>
              <a:t>10</a:t>
            </a:r>
            <a:r>
              <a:rPr lang="en-US" dirty="0" smtClean="0"/>
              <a:t> vertices of degree six?</a:t>
            </a:r>
          </a:p>
          <a:p>
            <a:pPr indent="0">
              <a:buNone/>
            </a:pPr>
            <a:r>
              <a:rPr lang="en-US" b="1" dirty="0" smtClean="0"/>
              <a:t>Solution</a:t>
            </a:r>
            <a:r>
              <a:rPr lang="en-US" dirty="0" smtClean="0"/>
              <a:t>: Because the sum of the degrees of the vertices is                </a:t>
            </a:r>
            <a:r>
              <a:rPr lang="en-US" dirty="0" smtClean="0">
                <a:latin typeface="Cambria" pitchFamily="18" charset="0"/>
              </a:rPr>
              <a:t>6 </a:t>
            </a:r>
            <a:r>
              <a:rPr lang="en-US" dirty="0" smtClean="0">
                <a:latin typeface="Cambria" pitchFamily="18" charset="0"/>
                <a:ea typeface="Cambria Math"/>
                <a:sym typeface="Symbol"/>
              </a:rPr>
              <a:t> </a:t>
            </a:r>
            <a:r>
              <a:rPr lang="en-US" dirty="0" smtClean="0">
                <a:latin typeface="Cambria" pitchFamily="18" charset="0"/>
              </a:rPr>
              <a:t>10 </a:t>
            </a:r>
            <a:r>
              <a:rPr lang="en-US" dirty="0" smtClean="0"/>
              <a:t>= </a:t>
            </a:r>
            <a:r>
              <a:rPr lang="en-US" dirty="0" smtClean="0">
                <a:latin typeface="Cambria" pitchFamily="18" charset="0"/>
              </a:rPr>
              <a:t>60</a:t>
            </a:r>
            <a:r>
              <a:rPr lang="en-US" dirty="0" smtClean="0"/>
              <a:t>, the handshaking theorem tells us that </a:t>
            </a:r>
            <a:r>
              <a:rPr lang="en-US" dirty="0" smtClean="0">
                <a:latin typeface="Cambria" pitchFamily="18" charset="0"/>
              </a:rPr>
              <a:t>2</a:t>
            </a:r>
            <a:r>
              <a:rPr lang="en-US" i="1" dirty="0" smtClean="0"/>
              <a:t>m</a:t>
            </a:r>
            <a:r>
              <a:rPr lang="en-US" dirty="0" smtClean="0"/>
              <a:t> = </a:t>
            </a:r>
            <a:r>
              <a:rPr lang="en-US" dirty="0" smtClean="0">
                <a:latin typeface="Cambria" pitchFamily="18" charset="0"/>
              </a:rPr>
              <a:t>60.             So the number of edges </a:t>
            </a:r>
            <a:r>
              <a:rPr lang="en-US" i="1" dirty="0" smtClean="0"/>
              <a:t>m</a:t>
            </a:r>
            <a:r>
              <a:rPr lang="en-US" dirty="0" smtClean="0">
                <a:latin typeface="Cambria" pitchFamily="18" charset="0"/>
              </a:rPr>
              <a:t> = 30.</a:t>
            </a:r>
          </a:p>
          <a:p>
            <a:pPr indent="0">
              <a:buNone/>
            </a:pPr>
            <a:endParaRPr lang="en-US" dirty="0" smtClean="0"/>
          </a:p>
          <a:p>
            <a:pPr indent="0">
              <a:buNone/>
            </a:pPr>
            <a:r>
              <a:rPr lang="en-US" b="1" dirty="0" smtClean="0"/>
              <a:t>Example</a:t>
            </a:r>
            <a:r>
              <a:rPr lang="en-US" dirty="0" smtClean="0"/>
              <a:t>: If a graph has </a:t>
            </a:r>
            <a:r>
              <a:rPr lang="en-US" dirty="0" smtClean="0">
                <a:latin typeface="Cambria" pitchFamily="18" charset="0"/>
              </a:rPr>
              <a:t>5</a:t>
            </a:r>
            <a:r>
              <a:rPr lang="en-US" dirty="0" smtClean="0"/>
              <a:t> vertices, can each vertex have degree </a:t>
            </a:r>
            <a:r>
              <a:rPr lang="en-US" dirty="0" smtClean="0">
                <a:latin typeface="Cambria" pitchFamily="18" charset="0"/>
              </a:rPr>
              <a:t>3</a:t>
            </a:r>
            <a:r>
              <a:rPr lang="en-US" dirty="0" smtClean="0"/>
              <a:t>?</a:t>
            </a:r>
          </a:p>
          <a:p>
            <a:pPr indent="0">
              <a:buNone/>
            </a:pPr>
            <a:r>
              <a:rPr lang="en-US" b="1" dirty="0" smtClean="0"/>
              <a:t>Solution</a:t>
            </a:r>
            <a:r>
              <a:rPr lang="en-US" dirty="0" smtClean="0"/>
              <a:t>: This is not possible by the handshaking </a:t>
            </a:r>
            <a:r>
              <a:rPr lang="en-US" dirty="0" err="1" smtClean="0"/>
              <a:t>thoerem</a:t>
            </a:r>
            <a:r>
              <a:rPr lang="en-US" dirty="0" smtClean="0"/>
              <a:t>, because the sum of the degrees of the vertices </a:t>
            </a:r>
            <a:r>
              <a:rPr lang="en-US" dirty="0" smtClean="0">
                <a:latin typeface="Cambria" pitchFamily="18" charset="0"/>
              </a:rPr>
              <a:t>3</a:t>
            </a:r>
            <a:r>
              <a:rPr lang="en-US" dirty="0" smtClean="0">
                <a:latin typeface="Cambria" pitchFamily="18" charset="0"/>
                <a:ea typeface="Cambria Math"/>
                <a:sym typeface="Symbol"/>
              </a:rPr>
              <a:t> </a:t>
            </a:r>
            <a:r>
              <a:rPr lang="en-US" dirty="0">
                <a:latin typeface="Cambria" pitchFamily="18" charset="0"/>
                <a:ea typeface="Cambria Math"/>
                <a:sym typeface="Symbol"/>
              </a:rPr>
              <a:t></a:t>
            </a:r>
            <a:r>
              <a:rPr lang="en-US" dirty="0" smtClean="0">
                <a:latin typeface="Cambria" pitchFamily="18" charset="0"/>
              </a:rPr>
              <a:t>  5 = 15 </a:t>
            </a:r>
            <a:r>
              <a:rPr lang="en-US" dirty="0" smtClean="0"/>
              <a:t>is odd.</a:t>
            </a:r>
          </a:p>
          <a:p>
            <a:endParaRPr lang="en-US" dirty="0" smtClean="0"/>
          </a:p>
        </p:txBody>
      </p:sp>
    </p:spTree>
    <p:extLst>
      <p:ext uri="{BB962C8B-B14F-4D97-AF65-F5344CB8AC3E}">
        <p14:creationId xmlns:p14="http://schemas.microsoft.com/office/powerpoint/2010/main" val="2815978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Directed Graphs</a:t>
            </a:r>
            <a:endParaRPr lang="en-US" dirty="0"/>
          </a:p>
        </p:txBody>
      </p:sp>
      <p:sp>
        <p:nvSpPr>
          <p:cNvPr id="3" name="Content Placeholder 2"/>
          <p:cNvSpPr>
            <a:spLocks noGrp="1"/>
          </p:cNvSpPr>
          <p:nvPr>
            <p:ph idx="1"/>
          </p:nvPr>
        </p:nvSpPr>
        <p:spPr>
          <a:xfrm>
            <a:off x="381000" y="2209800"/>
            <a:ext cx="8229600" cy="4389120"/>
          </a:xfrm>
        </p:spPr>
        <p:txBody>
          <a:bodyPr>
            <a:normAutofit lnSpcReduction="10000"/>
          </a:bodyPr>
          <a:lstStyle/>
          <a:p>
            <a:pPr indent="0">
              <a:buNone/>
            </a:pPr>
            <a:endParaRPr lang="en-US" b="1" dirty="0" smtClean="0"/>
          </a:p>
          <a:p>
            <a:pPr indent="0">
              <a:buNone/>
            </a:pPr>
            <a:r>
              <a:rPr lang="en-US" b="1" dirty="0" smtClean="0"/>
              <a:t>Definition:</a:t>
            </a:r>
            <a:r>
              <a:rPr lang="en-US" dirty="0" smtClean="0"/>
              <a:t> An </a:t>
            </a:r>
            <a:r>
              <a:rPr lang="en-US" i="1" dirty="0" smtClean="0"/>
              <a:t>directed graph G = </a:t>
            </a:r>
            <a:r>
              <a:rPr lang="en-US" dirty="0" smtClean="0"/>
              <a:t>(</a:t>
            </a:r>
            <a:r>
              <a:rPr lang="en-US" i="1" dirty="0" smtClean="0"/>
              <a:t>V, E) </a:t>
            </a:r>
            <a:r>
              <a:rPr lang="en-US" dirty="0" smtClean="0"/>
              <a:t>consists of </a:t>
            </a:r>
            <a:r>
              <a:rPr lang="en-US" i="1" dirty="0" smtClean="0"/>
              <a:t>V, </a:t>
            </a:r>
            <a:r>
              <a:rPr lang="en-US" dirty="0" smtClean="0"/>
              <a:t>a nonempty set of </a:t>
            </a:r>
            <a:r>
              <a:rPr lang="en-US" i="1" dirty="0" smtClean="0"/>
              <a:t>vertices </a:t>
            </a:r>
            <a:r>
              <a:rPr lang="en-US" dirty="0" smtClean="0"/>
              <a:t>(or </a:t>
            </a:r>
            <a:r>
              <a:rPr lang="en-US" i="1" dirty="0" smtClean="0"/>
              <a:t>nodes</a:t>
            </a:r>
            <a:r>
              <a:rPr lang="en-US" dirty="0" smtClean="0"/>
              <a:t>), and </a:t>
            </a:r>
            <a:r>
              <a:rPr lang="en-US" i="1" dirty="0" smtClean="0"/>
              <a:t>E, </a:t>
            </a:r>
            <a:r>
              <a:rPr lang="en-US" dirty="0" smtClean="0"/>
              <a:t>a set of </a:t>
            </a:r>
            <a:r>
              <a:rPr lang="en-US" i="1" dirty="0" smtClean="0"/>
              <a:t>directed edges </a:t>
            </a:r>
            <a:r>
              <a:rPr lang="en-US" dirty="0" smtClean="0"/>
              <a:t>or </a:t>
            </a:r>
            <a:r>
              <a:rPr lang="en-US" i="1" dirty="0" smtClean="0"/>
              <a:t>arcs. </a:t>
            </a:r>
            <a:r>
              <a:rPr lang="en-US" dirty="0" smtClean="0"/>
              <a:t>Each edge is an ordered pair of vertices.  The directed </a:t>
            </a:r>
            <a:r>
              <a:rPr lang="en-US" dirty="0"/>
              <a:t> </a:t>
            </a:r>
            <a:r>
              <a:rPr lang="en-US" dirty="0" smtClean="0"/>
              <a:t>edge (</a:t>
            </a:r>
            <a:r>
              <a:rPr lang="en-US" i="1" dirty="0" err="1" smtClean="0"/>
              <a:t>u</a:t>
            </a:r>
            <a:r>
              <a:rPr lang="en-US" dirty="0" err="1" smtClean="0"/>
              <a:t>,</a:t>
            </a:r>
            <a:r>
              <a:rPr lang="en-US" i="1" dirty="0" err="1" smtClean="0"/>
              <a:t>v</a:t>
            </a:r>
            <a:r>
              <a:rPr lang="en-US" dirty="0" smtClean="0"/>
              <a:t>) is said to start at </a:t>
            </a:r>
            <a:r>
              <a:rPr lang="en-US" i="1" dirty="0" smtClean="0"/>
              <a:t>u</a:t>
            </a:r>
            <a:r>
              <a:rPr lang="en-US" dirty="0" smtClean="0"/>
              <a:t> and end at </a:t>
            </a:r>
            <a:r>
              <a:rPr lang="en-US" i="1" dirty="0" smtClean="0"/>
              <a:t>v</a:t>
            </a:r>
            <a:r>
              <a:rPr lang="en-US" dirty="0" smtClean="0"/>
              <a:t>.</a:t>
            </a:r>
          </a:p>
          <a:p>
            <a:pPr indent="0">
              <a:buNone/>
            </a:pPr>
            <a:r>
              <a:rPr lang="en-US" b="1" dirty="0" smtClean="0"/>
              <a:t>Definition</a:t>
            </a:r>
            <a:r>
              <a:rPr lang="en-US" dirty="0" smtClean="0"/>
              <a:t>:  </a:t>
            </a:r>
            <a:r>
              <a:rPr lang="en-US" dirty="0"/>
              <a:t>Let (</a:t>
            </a:r>
            <a:r>
              <a:rPr lang="en-US" i="1" dirty="0" err="1"/>
              <a:t>u,v</a:t>
            </a:r>
            <a:r>
              <a:rPr lang="en-US" dirty="0"/>
              <a:t>)</a:t>
            </a:r>
            <a:r>
              <a:rPr lang="en-US" i="1" dirty="0"/>
              <a:t> </a:t>
            </a:r>
            <a:r>
              <a:rPr lang="en-US" dirty="0"/>
              <a:t>be an edge in </a:t>
            </a:r>
            <a:r>
              <a:rPr lang="en-US" i="1" dirty="0"/>
              <a:t>G</a:t>
            </a:r>
            <a:r>
              <a:rPr lang="en-US" dirty="0"/>
              <a:t>. Then </a:t>
            </a:r>
            <a:r>
              <a:rPr lang="en-US" i="1" dirty="0"/>
              <a:t>u</a:t>
            </a:r>
            <a:r>
              <a:rPr lang="en-US" dirty="0"/>
              <a:t> is </a:t>
            </a:r>
            <a:r>
              <a:rPr lang="en-US" dirty="0" smtClean="0"/>
              <a:t>the </a:t>
            </a:r>
            <a:r>
              <a:rPr lang="en-US" i="1" dirty="0"/>
              <a:t>initial vertex </a:t>
            </a:r>
            <a:r>
              <a:rPr lang="en-US" dirty="0" smtClean="0"/>
              <a:t>of this edge and </a:t>
            </a:r>
            <a:r>
              <a:rPr lang="en-US" dirty="0"/>
              <a:t>is </a:t>
            </a:r>
            <a:r>
              <a:rPr lang="en-US" i="1" dirty="0"/>
              <a:t>adjacent to v </a:t>
            </a:r>
            <a:r>
              <a:rPr lang="en-US" dirty="0"/>
              <a:t>and </a:t>
            </a:r>
            <a:r>
              <a:rPr lang="en-US" i="1" dirty="0"/>
              <a:t>v </a:t>
            </a:r>
            <a:r>
              <a:rPr lang="en-US" dirty="0"/>
              <a:t>is </a:t>
            </a:r>
            <a:r>
              <a:rPr lang="en-US" dirty="0" smtClean="0"/>
              <a:t>the </a:t>
            </a:r>
            <a:r>
              <a:rPr lang="en-US" i="1" dirty="0" smtClean="0"/>
              <a:t>terminal </a:t>
            </a:r>
            <a:r>
              <a:rPr lang="en-US" dirty="0" smtClean="0"/>
              <a:t>(or </a:t>
            </a:r>
            <a:r>
              <a:rPr lang="en-US" i="1" dirty="0" smtClean="0"/>
              <a:t>end</a:t>
            </a:r>
            <a:r>
              <a:rPr lang="en-US" dirty="0" smtClean="0"/>
              <a:t>)</a:t>
            </a:r>
            <a:r>
              <a:rPr lang="en-US" i="1" dirty="0" smtClean="0"/>
              <a:t> </a:t>
            </a:r>
            <a:r>
              <a:rPr lang="en-US" i="1" dirty="0"/>
              <a:t>vertex </a:t>
            </a:r>
            <a:r>
              <a:rPr lang="en-US" dirty="0" smtClean="0"/>
              <a:t>of this edge and </a:t>
            </a:r>
            <a:r>
              <a:rPr lang="en-US" dirty="0"/>
              <a:t>is </a:t>
            </a:r>
            <a:r>
              <a:rPr lang="en-US" i="1" dirty="0"/>
              <a:t>adjacent from </a:t>
            </a:r>
            <a:r>
              <a:rPr lang="en-US" i="1" dirty="0" smtClean="0"/>
              <a:t>u</a:t>
            </a:r>
            <a:r>
              <a:rPr lang="en-US" dirty="0" smtClean="0"/>
              <a:t>. The </a:t>
            </a:r>
            <a:r>
              <a:rPr lang="en-US" dirty="0"/>
              <a:t>initial and terminal vertices of a loop are the same.</a:t>
            </a:r>
          </a:p>
          <a:p>
            <a:pPr indent="0">
              <a:buNone/>
            </a:pPr>
            <a:endParaRPr lang="en-US" i="1" dirty="0"/>
          </a:p>
        </p:txBody>
      </p:sp>
      <p:sp>
        <p:nvSpPr>
          <p:cNvPr id="4" name="TextBox 3"/>
          <p:cNvSpPr txBox="1"/>
          <p:nvPr/>
        </p:nvSpPr>
        <p:spPr>
          <a:xfrm>
            <a:off x="685800" y="1905000"/>
            <a:ext cx="8295861" cy="461665"/>
          </a:xfrm>
          <a:prstGeom prst="rect">
            <a:avLst/>
          </a:prstGeom>
          <a:noFill/>
        </p:spPr>
        <p:txBody>
          <a:bodyPr wrap="square" rtlCol="0">
            <a:spAutoFit/>
          </a:bodyPr>
          <a:lstStyle/>
          <a:p>
            <a:r>
              <a:rPr lang="en-US" sz="2400" dirty="0" smtClean="0"/>
              <a:t>Recall the definition of a directed graph.</a:t>
            </a:r>
            <a:endParaRPr lang="en-US" sz="2400" dirty="0"/>
          </a:p>
        </p:txBody>
      </p:sp>
    </p:spTree>
    <p:extLst>
      <p:ext uri="{BB962C8B-B14F-4D97-AF65-F5344CB8AC3E}">
        <p14:creationId xmlns:p14="http://schemas.microsoft.com/office/powerpoint/2010/main" val="2610001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2"/>
          </a:xfrm>
        </p:spPr>
        <p:txBody>
          <a:bodyPr>
            <a:normAutofit fontScale="90000"/>
          </a:bodyPr>
          <a:lstStyle/>
          <a:p>
            <a:r>
              <a:rPr lang="en-US" dirty="0" smtClean="0"/>
              <a:t>Directed Graphs (</a:t>
            </a:r>
            <a:r>
              <a:rPr lang="en-US" i="1" dirty="0" smtClean="0"/>
              <a:t>continued</a:t>
            </a:r>
            <a:r>
              <a:rPr lang="en-US" dirty="0" smtClean="0"/>
              <a:t>)</a:t>
            </a:r>
            <a:endParaRPr lang="en-US" dirty="0"/>
          </a:p>
        </p:txBody>
      </p:sp>
      <p:sp>
        <p:nvSpPr>
          <p:cNvPr id="3" name="Content Placeholder 2"/>
          <p:cNvSpPr>
            <a:spLocks noGrp="1"/>
          </p:cNvSpPr>
          <p:nvPr>
            <p:ph idx="1"/>
          </p:nvPr>
        </p:nvSpPr>
        <p:spPr>
          <a:xfrm>
            <a:off x="76200" y="1143000"/>
            <a:ext cx="8610600" cy="5181600"/>
          </a:xfrm>
        </p:spPr>
        <p:txBody>
          <a:bodyPr>
            <a:normAutofit/>
          </a:bodyPr>
          <a:lstStyle/>
          <a:p>
            <a:pPr indent="0">
              <a:buNone/>
            </a:pPr>
            <a:r>
              <a:rPr lang="en-US" sz="2000" b="1" dirty="0" smtClean="0"/>
              <a:t>Definition</a:t>
            </a:r>
            <a:r>
              <a:rPr lang="en-US" sz="2400" b="1" dirty="0" smtClean="0"/>
              <a:t>:</a:t>
            </a:r>
            <a:r>
              <a:rPr lang="en-US" sz="2400" dirty="0" smtClean="0"/>
              <a:t>  The </a:t>
            </a:r>
            <a:r>
              <a:rPr lang="en-US" sz="2400" i="1" dirty="0" smtClean="0"/>
              <a:t>in-degree of a vertex v</a:t>
            </a:r>
            <a:r>
              <a:rPr lang="en-US" sz="2400" dirty="0" smtClean="0"/>
              <a:t>, denoted   </a:t>
            </a:r>
            <a:r>
              <a:rPr lang="en-US" sz="2400" i="1" dirty="0" err="1" smtClean="0"/>
              <a:t>deg</a:t>
            </a:r>
            <a:r>
              <a:rPr lang="en-US" sz="2400" i="1" baseline="30000" dirty="0" smtClean="0">
                <a:latin typeface="Cambria Math"/>
                <a:ea typeface="Cambria Math"/>
              </a:rPr>
              <a:t>−</a:t>
            </a:r>
            <a:r>
              <a:rPr lang="en-US" sz="2400" dirty="0" smtClean="0"/>
              <a:t>(</a:t>
            </a:r>
            <a:r>
              <a:rPr lang="en-US" sz="2400" i="1" dirty="0" smtClean="0"/>
              <a:t>v</a:t>
            </a:r>
            <a:r>
              <a:rPr lang="en-US" sz="2400" dirty="0" smtClean="0"/>
              <a:t>), is the number of edges which terminate at </a:t>
            </a:r>
            <a:r>
              <a:rPr lang="en-US" sz="2400" i="1" dirty="0" smtClean="0"/>
              <a:t>v</a:t>
            </a:r>
            <a:r>
              <a:rPr lang="en-US" sz="2400" dirty="0" smtClean="0"/>
              <a:t>. The </a:t>
            </a:r>
            <a:r>
              <a:rPr lang="en-US" sz="2400" i="1" dirty="0" smtClean="0"/>
              <a:t>out-degree of v</a:t>
            </a:r>
            <a:r>
              <a:rPr lang="en-US" sz="2400" dirty="0" smtClean="0"/>
              <a:t>, denoted </a:t>
            </a:r>
            <a:r>
              <a:rPr lang="en-US" sz="2400" i="1" dirty="0" err="1" smtClean="0"/>
              <a:t>deg</a:t>
            </a:r>
            <a:r>
              <a:rPr lang="en-US" sz="2400" i="1" baseline="30000" dirty="0" smtClean="0"/>
              <a:t>+</a:t>
            </a:r>
            <a:r>
              <a:rPr lang="en-US" sz="2400" dirty="0" smtClean="0"/>
              <a:t>(</a:t>
            </a:r>
            <a:r>
              <a:rPr lang="en-US" sz="2400" i="1" dirty="0" smtClean="0"/>
              <a:t>v</a:t>
            </a:r>
            <a:r>
              <a:rPr lang="en-US" sz="2400" dirty="0" smtClean="0"/>
              <a:t>)</a:t>
            </a:r>
            <a:r>
              <a:rPr lang="en-US" sz="2400" i="1" dirty="0" smtClean="0"/>
              <a:t>, </a:t>
            </a:r>
            <a:r>
              <a:rPr lang="en-US" sz="2400" dirty="0" smtClean="0"/>
              <a:t>is the number of edges with </a:t>
            </a:r>
            <a:r>
              <a:rPr lang="en-US" sz="2400" i="1" dirty="0" smtClean="0"/>
              <a:t>v</a:t>
            </a:r>
            <a:r>
              <a:rPr lang="en-US" sz="2400" dirty="0" smtClean="0"/>
              <a:t> as their initial vertex. Note that a loop at a vertex contributes </a:t>
            </a:r>
            <a:r>
              <a:rPr lang="en-US" sz="2400" dirty="0" smtClean="0">
                <a:latin typeface="Cambria" pitchFamily="18" charset="0"/>
              </a:rPr>
              <a:t>1 </a:t>
            </a:r>
            <a:r>
              <a:rPr lang="en-US" sz="2400" dirty="0" smtClean="0"/>
              <a:t>to both the in-degree and the out-degree of the vertex.</a:t>
            </a:r>
          </a:p>
          <a:p>
            <a:pPr indent="0">
              <a:buNone/>
            </a:pPr>
            <a:r>
              <a:rPr lang="en-US" sz="2000" b="1" dirty="0" smtClean="0"/>
              <a:t>Example:  </a:t>
            </a:r>
            <a:r>
              <a:rPr lang="en-US" sz="2000" dirty="0" smtClean="0"/>
              <a:t>In the graph </a:t>
            </a:r>
            <a:r>
              <a:rPr lang="en-US" sz="2000" i="1" dirty="0" smtClean="0"/>
              <a:t>G</a:t>
            </a:r>
            <a:r>
              <a:rPr lang="en-US" sz="2000" dirty="0" smtClean="0"/>
              <a:t> we have</a:t>
            </a:r>
            <a:endParaRPr lang="en-US" sz="2000" b="1"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0600" y="3440343"/>
            <a:ext cx="5867400" cy="2084571"/>
          </a:xfrm>
          <a:prstGeom prst="rect">
            <a:avLst/>
          </a:prstGeom>
        </p:spPr>
      </p:pic>
      <p:sp>
        <p:nvSpPr>
          <p:cNvPr id="5" name="TextBox 4"/>
          <p:cNvSpPr txBox="1"/>
          <p:nvPr/>
        </p:nvSpPr>
        <p:spPr>
          <a:xfrm>
            <a:off x="76200" y="5632102"/>
            <a:ext cx="8434885" cy="707886"/>
          </a:xfrm>
          <a:prstGeom prst="rect">
            <a:avLst/>
          </a:prstGeom>
          <a:noFill/>
        </p:spPr>
        <p:txBody>
          <a:bodyPr wrap="square" rtlCol="0">
            <a:spAutoFit/>
          </a:bodyPr>
          <a:lstStyle/>
          <a:p>
            <a:r>
              <a:rPr lang="en-US" sz="2000" dirty="0" smtClean="0"/>
              <a:t>  </a:t>
            </a:r>
            <a:r>
              <a:rPr lang="en-US" sz="2000" dirty="0" err="1" smtClean="0"/>
              <a:t>deg</a:t>
            </a:r>
            <a:r>
              <a:rPr lang="en-US" sz="2000" i="1" baseline="30000" dirty="0" smtClean="0">
                <a:latin typeface="Cambria Math"/>
                <a:ea typeface="Cambria Math"/>
              </a:rPr>
              <a:t>−</a:t>
            </a:r>
            <a:r>
              <a:rPr lang="en-US" sz="2000" dirty="0" smtClean="0"/>
              <a:t>(</a:t>
            </a:r>
            <a:r>
              <a:rPr lang="en-US" sz="2000" i="1" dirty="0" smtClean="0"/>
              <a:t>a</a:t>
            </a:r>
            <a:r>
              <a:rPr lang="en-US" sz="2000" dirty="0" smtClean="0"/>
              <a:t>) = </a:t>
            </a:r>
            <a:r>
              <a:rPr lang="en-US" sz="2000" dirty="0" smtClean="0">
                <a:latin typeface="Cambria" pitchFamily="18" charset="0"/>
              </a:rPr>
              <a:t>2, </a:t>
            </a:r>
            <a:r>
              <a:rPr lang="en-US" sz="2000" dirty="0" err="1" smtClean="0"/>
              <a:t>deg</a:t>
            </a:r>
            <a:r>
              <a:rPr lang="en-US" sz="2000" i="1" baseline="30000" dirty="0" smtClean="0">
                <a:latin typeface="Cambria Math"/>
                <a:ea typeface="Cambria Math"/>
              </a:rPr>
              <a:t>−</a:t>
            </a:r>
            <a:r>
              <a:rPr lang="en-US" sz="2000" dirty="0" smtClean="0"/>
              <a:t>(</a:t>
            </a:r>
            <a:r>
              <a:rPr lang="en-US" sz="2000" i="1" dirty="0" smtClean="0"/>
              <a:t>b</a:t>
            </a:r>
            <a:r>
              <a:rPr lang="en-US" sz="2000" dirty="0" smtClean="0"/>
              <a:t>) = </a:t>
            </a:r>
            <a:r>
              <a:rPr lang="en-US" sz="2000" dirty="0" smtClean="0">
                <a:latin typeface="Cambria" pitchFamily="18" charset="0"/>
              </a:rPr>
              <a:t>2</a:t>
            </a:r>
            <a:r>
              <a:rPr lang="en-US" sz="2000" dirty="0" smtClean="0"/>
              <a:t>, </a:t>
            </a:r>
            <a:r>
              <a:rPr lang="en-US" sz="2000" dirty="0" err="1" smtClean="0"/>
              <a:t>deg</a:t>
            </a:r>
            <a:r>
              <a:rPr lang="en-US" sz="2000" i="1" baseline="30000" dirty="0" smtClean="0">
                <a:latin typeface="Cambria Math"/>
                <a:ea typeface="Cambria Math"/>
              </a:rPr>
              <a:t>−</a:t>
            </a:r>
            <a:r>
              <a:rPr lang="en-US" sz="2000" dirty="0" smtClean="0"/>
              <a:t>(</a:t>
            </a:r>
            <a:r>
              <a:rPr lang="en-US" sz="2000" i="1" dirty="0" smtClean="0"/>
              <a:t>c</a:t>
            </a:r>
            <a:r>
              <a:rPr lang="en-US" sz="2000" dirty="0" smtClean="0"/>
              <a:t>) = </a:t>
            </a:r>
            <a:r>
              <a:rPr lang="en-US" sz="2000" dirty="0" smtClean="0">
                <a:latin typeface="Cambria" pitchFamily="18" charset="0"/>
              </a:rPr>
              <a:t>3, </a:t>
            </a:r>
            <a:r>
              <a:rPr lang="en-US" sz="2000" dirty="0" err="1" smtClean="0"/>
              <a:t>deg</a:t>
            </a:r>
            <a:r>
              <a:rPr lang="en-US" sz="2000" i="1" baseline="30000" dirty="0" smtClean="0">
                <a:latin typeface="Cambria Math"/>
                <a:ea typeface="Cambria Math"/>
              </a:rPr>
              <a:t>−</a:t>
            </a:r>
            <a:r>
              <a:rPr lang="en-US" sz="2000" dirty="0" smtClean="0"/>
              <a:t>(</a:t>
            </a:r>
            <a:r>
              <a:rPr lang="en-US" sz="2000" i="1" dirty="0" smtClean="0"/>
              <a:t>d</a:t>
            </a:r>
            <a:r>
              <a:rPr lang="en-US" sz="2000" dirty="0" smtClean="0"/>
              <a:t>) = </a:t>
            </a:r>
            <a:r>
              <a:rPr lang="en-US" sz="2000" dirty="0" smtClean="0">
                <a:latin typeface="Cambria" pitchFamily="18" charset="0"/>
              </a:rPr>
              <a:t>2</a:t>
            </a:r>
            <a:r>
              <a:rPr lang="en-US" sz="2000" dirty="0" smtClean="0"/>
              <a:t>, </a:t>
            </a:r>
            <a:r>
              <a:rPr lang="en-US" sz="2000" dirty="0" err="1" smtClean="0"/>
              <a:t>deg</a:t>
            </a:r>
            <a:r>
              <a:rPr lang="en-US" sz="2000" i="1" baseline="30000" dirty="0">
                <a:latin typeface="Cambria Math"/>
                <a:ea typeface="Cambria Math"/>
              </a:rPr>
              <a:t>−</a:t>
            </a:r>
            <a:r>
              <a:rPr lang="en-US" sz="2000" dirty="0" smtClean="0"/>
              <a:t>(</a:t>
            </a:r>
            <a:r>
              <a:rPr lang="en-US" sz="2000" i="1" dirty="0" smtClean="0"/>
              <a:t>e</a:t>
            </a:r>
            <a:r>
              <a:rPr lang="en-US" sz="2000" dirty="0" smtClean="0"/>
              <a:t>) </a:t>
            </a:r>
            <a:r>
              <a:rPr lang="en-US" sz="2000" dirty="0"/>
              <a:t>= </a:t>
            </a:r>
            <a:r>
              <a:rPr lang="en-US" sz="2000" dirty="0" smtClean="0">
                <a:latin typeface="Cambria" pitchFamily="18" charset="0"/>
              </a:rPr>
              <a:t>3</a:t>
            </a:r>
            <a:r>
              <a:rPr lang="en-US" sz="2000" dirty="0" smtClean="0"/>
              <a:t>,</a:t>
            </a:r>
            <a:r>
              <a:rPr lang="en-US" sz="2000" dirty="0"/>
              <a:t> </a:t>
            </a:r>
            <a:r>
              <a:rPr lang="en-US" sz="2000" dirty="0" err="1"/>
              <a:t>deg</a:t>
            </a:r>
            <a:r>
              <a:rPr lang="en-US" sz="2000" i="1" baseline="30000" dirty="0">
                <a:latin typeface="Cambria Math"/>
                <a:ea typeface="Cambria Math"/>
              </a:rPr>
              <a:t>−</a:t>
            </a:r>
            <a:r>
              <a:rPr lang="en-US" sz="2000" dirty="0" smtClean="0"/>
              <a:t>(</a:t>
            </a:r>
            <a:r>
              <a:rPr lang="en-US" sz="2000" i="1" dirty="0" smtClean="0"/>
              <a:t>f</a:t>
            </a:r>
            <a:r>
              <a:rPr lang="en-US" sz="2000" dirty="0" smtClean="0"/>
              <a:t>) </a:t>
            </a:r>
            <a:r>
              <a:rPr lang="en-US" sz="2000" dirty="0"/>
              <a:t>= </a:t>
            </a:r>
            <a:r>
              <a:rPr lang="en-US" sz="2000" dirty="0" smtClean="0">
                <a:latin typeface="Cambria" pitchFamily="18" charset="0"/>
              </a:rPr>
              <a:t>0</a:t>
            </a:r>
            <a:r>
              <a:rPr lang="en-US" sz="2000" dirty="0"/>
              <a:t>.</a:t>
            </a:r>
          </a:p>
          <a:p>
            <a:endParaRPr lang="en-US" sz="2000" dirty="0"/>
          </a:p>
        </p:txBody>
      </p:sp>
      <p:sp>
        <p:nvSpPr>
          <p:cNvPr id="6" name="TextBox 5"/>
          <p:cNvSpPr txBox="1"/>
          <p:nvPr/>
        </p:nvSpPr>
        <p:spPr>
          <a:xfrm>
            <a:off x="228600" y="6315362"/>
            <a:ext cx="8343900" cy="400110"/>
          </a:xfrm>
          <a:prstGeom prst="rect">
            <a:avLst/>
          </a:prstGeom>
          <a:noFill/>
        </p:spPr>
        <p:txBody>
          <a:bodyPr wrap="square" rtlCol="0">
            <a:spAutoFit/>
          </a:bodyPr>
          <a:lstStyle/>
          <a:p>
            <a:r>
              <a:rPr lang="en-US" sz="2000" dirty="0" err="1"/>
              <a:t>d</a:t>
            </a:r>
            <a:r>
              <a:rPr lang="en-US" sz="2000" dirty="0" err="1" smtClean="0"/>
              <a:t>eg</a:t>
            </a:r>
            <a:r>
              <a:rPr lang="en-US" sz="2000" baseline="30000" dirty="0">
                <a:latin typeface="Cambria Math"/>
                <a:ea typeface="Cambria Math"/>
              </a:rPr>
              <a:t>+</a:t>
            </a:r>
            <a:r>
              <a:rPr lang="en-US" sz="2000" dirty="0" smtClean="0"/>
              <a:t>(</a:t>
            </a:r>
            <a:r>
              <a:rPr lang="en-US" sz="2000" i="1" dirty="0" smtClean="0"/>
              <a:t>a</a:t>
            </a:r>
            <a:r>
              <a:rPr lang="en-US" sz="2000" dirty="0" smtClean="0"/>
              <a:t>) = </a:t>
            </a:r>
            <a:r>
              <a:rPr lang="en-US" sz="2000" dirty="0">
                <a:latin typeface="Cambria" pitchFamily="18" charset="0"/>
              </a:rPr>
              <a:t>4</a:t>
            </a:r>
            <a:r>
              <a:rPr lang="en-US" sz="2000" dirty="0" smtClean="0">
                <a:latin typeface="Cambria" pitchFamily="18" charset="0"/>
              </a:rPr>
              <a:t>, </a:t>
            </a:r>
            <a:r>
              <a:rPr lang="en-US" sz="2000" dirty="0" err="1" smtClean="0"/>
              <a:t>deg</a:t>
            </a:r>
            <a:r>
              <a:rPr lang="en-US" sz="2000" baseline="30000" dirty="0">
                <a:latin typeface="Cambria Math"/>
                <a:ea typeface="Cambria Math"/>
              </a:rPr>
              <a:t>+</a:t>
            </a:r>
            <a:r>
              <a:rPr lang="en-US" sz="2000" dirty="0" smtClean="0"/>
              <a:t>(</a:t>
            </a:r>
            <a:r>
              <a:rPr lang="en-US" sz="2000" i="1" dirty="0" smtClean="0"/>
              <a:t>b</a:t>
            </a:r>
            <a:r>
              <a:rPr lang="en-US" sz="2000" dirty="0" smtClean="0"/>
              <a:t>) = </a:t>
            </a:r>
            <a:r>
              <a:rPr lang="en-US" sz="2000" dirty="0">
                <a:latin typeface="Cambria" pitchFamily="18" charset="0"/>
              </a:rPr>
              <a:t>1</a:t>
            </a:r>
            <a:r>
              <a:rPr lang="en-US" sz="2000" dirty="0" smtClean="0"/>
              <a:t>, </a:t>
            </a:r>
            <a:r>
              <a:rPr lang="en-US" sz="2000" dirty="0" err="1" smtClean="0"/>
              <a:t>deg</a:t>
            </a:r>
            <a:r>
              <a:rPr lang="en-US" sz="2000" baseline="30000" dirty="0">
                <a:latin typeface="Cambria Math"/>
                <a:ea typeface="Cambria Math"/>
              </a:rPr>
              <a:t>+</a:t>
            </a:r>
            <a:r>
              <a:rPr lang="en-US" sz="2000" dirty="0" smtClean="0"/>
              <a:t>(</a:t>
            </a:r>
            <a:r>
              <a:rPr lang="en-US" sz="2000" i="1" dirty="0" smtClean="0"/>
              <a:t>c</a:t>
            </a:r>
            <a:r>
              <a:rPr lang="en-US" sz="2000" dirty="0" smtClean="0"/>
              <a:t>) = </a:t>
            </a:r>
            <a:r>
              <a:rPr lang="en-US" sz="2000" dirty="0">
                <a:latin typeface="Cambria" pitchFamily="18" charset="0"/>
              </a:rPr>
              <a:t>2</a:t>
            </a:r>
            <a:r>
              <a:rPr lang="en-US" sz="2000" dirty="0" smtClean="0">
                <a:latin typeface="Cambria" pitchFamily="18" charset="0"/>
              </a:rPr>
              <a:t>, </a:t>
            </a:r>
            <a:r>
              <a:rPr lang="en-US" sz="2000" dirty="0" err="1" smtClean="0"/>
              <a:t>deg</a:t>
            </a:r>
            <a:r>
              <a:rPr lang="en-US" sz="2000" baseline="30000" dirty="0">
                <a:latin typeface="Cambria Math"/>
                <a:ea typeface="Cambria Math"/>
              </a:rPr>
              <a:t>+</a:t>
            </a:r>
            <a:r>
              <a:rPr lang="en-US" sz="2000" dirty="0" smtClean="0"/>
              <a:t>(</a:t>
            </a:r>
            <a:r>
              <a:rPr lang="en-US" sz="2000" i="1" dirty="0" smtClean="0"/>
              <a:t>d</a:t>
            </a:r>
            <a:r>
              <a:rPr lang="en-US" sz="2000" dirty="0" smtClean="0"/>
              <a:t>) = </a:t>
            </a:r>
            <a:r>
              <a:rPr lang="en-US" sz="2000" dirty="0" smtClean="0">
                <a:latin typeface="Cambria" pitchFamily="18" charset="0"/>
              </a:rPr>
              <a:t>2</a:t>
            </a:r>
            <a:r>
              <a:rPr lang="en-US" sz="2000" dirty="0" smtClean="0"/>
              <a:t>, </a:t>
            </a:r>
            <a:r>
              <a:rPr lang="en-US" sz="2000" dirty="0" err="1" smtClean="0"/>
              <a:t>deg</a:t>
            </a:r>
            <a:r>
              <a:rPr lang="en-US" sz="2000" baseline="30000" dirty="0" smtClean="0">
                <a:latin typeface="Cambria Math"/>
                <a:ea typeface="Cambria Math"/>
              </a:rPr>
              <a:t>+</a:t>
            </a:r>
            <a:r>
              <a:rPr lang="en-US" sz="2000" i="1" baseline="30000" dirty="0" smtClean="0">
                <a:latin typeface="Cambria Math"/>
                <a:ea typeface="Cambria Math"/>
              </a:rPr>
              <a:t> </a:t>
            </a:r>
            <a:r>
              <a:rPr lang="en-US" sz="2000" dirty="0" smtClean="0"/>
              <a:t>(</a:t>
            </a:r>
            <a:r>
              <a:rPr lang="en-US" sz="2000" i="1" dirty="0" smtClean="0"/>
              <a:t>e</a:t>
            </a:r>
            <a:r>
              <a:rPr lang="en-US" sz="2000" dirty="0" smtClean="0"/>
              <a:t>) </a:t>
            </a:r>
            <a:r>
              <a:rPr lang="en-US" sz="2000" dirty="0"/>
              <a:t>= </a:t>
            </a:r>
            <a:r>
              <a:rPr lang="en-US" sz="2000" dirty="0" smtClean="0">
                <a:latin typeface="Cambria" pitchFamily="18" charset="0"/>
              </a:rPr>
              <a:t>3</a:t>
            </a:r>
            <a:r>
              <a:rPr lang="en-US" sz="2000" dirty="0" smtClean="0"/>
              <a:t>,</a:t>
            </a:r>
            <a:r>
              <a:rPr lang="en-US" sz="2000" dirty="0"/>
              <a:t> </a:t>
            </a:r>
            <a:r>
              <a:rPr lang="en-US" sz="2000" dirty="0" err="1" smtClean="0"/>
              <a:t>deg</a:t>
            </a:r>
            <a:r>
              <a:rPr lang="en-US" sz="2000" baseline="30000" dirty="0" smtClean="0">
                <a:latin typeface="Cambria Math"/>
                <a:ea typeface="Cambria Math"/>
              </a:rPr>
              <a:t>+</a:t>
            </a:r>
            <a:r>
              <a:rPr lang="en-US" sz="2000" dirty="0" smtClean="0"/>
              <a:t>(</a:t>
            </a:r>
            <a:r>
              <a:rPr lang="en-US" sz="2000" i="1" dirty="0" smtClean="0"/>
              <a:t>f</a:t>
            </a:r>
            <a:r>
              <a:rPr lang="en-US" sz="2000" dirty="0" smtClean="0"/>
              <a:t>) </a:t>
            </a:r>
            <a:r>
              <a:rPr lang="en-US" sz="2000" dirty="0"/>
              <a:t>= </a:t>
            </a:r>
            <a:r>
              <a:rPr lang="en-US" sz="2000" dirty="0" smtClean="0">
                <a:latin typeface="Cambria" pitchFamily="18" charset="0"/>
              </a:rPr>
              <a:t>0</a:t>
            </a:r>
            <a:r>
              <a:rPr lang="en-US" sz="2000" dirty="0" smtClean="0"/>
              <a:t>.</a:t>
            </a:r>
            <a:endParaRPr lang="en-US" sz="2000" dirty="0"/>
          </a:p>
        </p:txBody>
      </p:sp>
    </p:spTree>
    <p:extLst>
      <p:ext uri="{BB962C8B-B14F-4D97-AF65-F5344CB8AC3E}">
        <p14:creationId xmlns:p14="http://schemas.microsoft.com/office/powerpoint/2010/main" val="2891026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rmAutofit fontScale="90000"/>
          </a:bodyPr>
          <a:lstStyle/>
          <a:p>
            <a:r>
              <a:rPr lang="en-US" dirty="0" smtClean="0"/>
              <a:t>Directed Graphs (</a:t>
            </a:r>
            <a:r>
              <a:rPr lang="en-US" i="1" dirty="0" smtClean="0"/>
              <a:t>continued</a:t>
            </a:r>
            <a:r>
              <a:rPr lang="en-US" dirty="0" smtClean="0"/>
              <a:t>)</a:t>
            </a:r>
            <a:endParaRPr lang="en-US" dirty="0"/>
          </a:p>
        </p:txBody>
      </p:sp>
      <p:sp>
        <p:nvSpPr>
          <p:cNvPr id="3" name="Content Placeholder 2"/>
          <p:cNvSpPr>
            <a:spLocks noGrp="1"/>
          </p:cNvSpPr>
          <p:nvPr>
            <p:ph idx="1"/>
          </p:nvPr>
        </p:nvSpPr>
        <p:spPr>
          <a:xfrm>
            <a:off x="457200" y="1295400"/>
            <a:ext cx="8229600" cy="5029200"/>
          </a:xfrm>
        </p:spPr>
        <p:txBody>
          <a:bodyPr>
            <a:normAutofit/>
          </a:bodyPr>
          <a:lstStyle/>
          <a:p>
            <a:pPr indent="0">
              <a:buNone/>
            </a:pPr>
            <a:r>
              <a:rPr lang="en-US" b="1" dirty="0" smtClean="0"/>
              <a:t>Theorem </a:t>
            </a:r>
            <a:r>
              <a:rPr lang="en-US" b="1" dirty="0" smtClean="0">
                <a:latin typeface="Cambria" pitchFamily="18" charset="0"/>
              </a:rPr>
              <a:t>3</a:t>
            </a:r>
            <a:r>
              <a:rPr lang="en-US" dirty="0" smtClean="0"/>
              <a:t>: Let </a:t>
            </a:r>
            <a:r>
              <a:rPr lang="en-US" i="1" dirty="0" smtClean="0"/>
              <a:t>G = </a:t>
            </a:r>
            <a:r>
              <a:rPr lang="en-US" dirty="0" smtClean="0"/>
              <a:t>(</a:t>
            </a:r>
            <a:r>
              <a:rPr lang="en-US" i="1" dirty="0" smtClean="0"/>
              <a:t>V, E</a:t>
            </a:r>
            <a:r>
              <a:rPr lang="en-US" dirty="0" smtClean="0"/>
              <a:t>)</a:t>
            </a:r>
            <a:r>
              <a:rPr lang="en-US" i="1" dirty="0" smtClean="0"/>
              <a:t> </a:t>
            </a:r>
            <a:r>
              <a:rPr lang="en-US" dirty="0" smtClean="0"/>
              <a:t>be a graph with directed edges. Then:</a:t>
            </a:r>
          </a:p>
          <a:p>
            <a:pPr indent="0">
              <a:buNone/>
            </a:pPr>
            <a:endParaRPr lang="en-US" dirty="0"/>
          </a:p>
          <a:p>
            <a:pPr indent="0">
              <a:buNone/>
            </a:pPr>
            <a:endParaRPr lang="en-US" dirty="0" smtClean="0"/>
          </a:p>
          <a:p>
            <a:pPr indent="0">
              <a:buNone/>
            </a:pPr>
            <a:endParaRPr lang="en-US" dirty="0"/>
          </a:p>
          <a:p>
            <a:pPr indent="0">
              <a:buNone/>
            </a:pPr>
            <a:endParaRPr lang="en-US" dirty="0" smtClean="0"/>
          </a:p>
          <a:p>
            <a:pPr indent="0">
              <a:buNone/>
            </a:pPr>
            <a:r>
              <a:rPr lang="en-US" b="1" i="1" dirty="0"/>
              <a:t>Proof</a:t>
            </a:r>
            <a:r>
              <a:rPr lang="en-US" dirty="0"/>
              <a:t>: The first sum counts the number of outgoing edges over all vertices and the second sum counts the number of incoming edges over all vertices. </a:t>
            </a:r>
            <a:r>
              <a:rPr lang="en-US" dirty="0" smtClean="0"/>
              <a:t>It </a:t>
            </a:r>
            <a:r>
              <a:rPr lang="en-US" dirty="0"/>
              <a:t>follows that both sums equal the number of edges in the graph</a:t>
            </a:r>
            <a:r>
              <a:rPr lang="en-US" dirty="0" smtClean="0"/>
              <a:t>.</a:t>
            </a:r>
            <a:endParaRPr lang="en-US" dirty="0"/>
          </a:p>
          <a:p>
            <a:pPr indent="0">
              <a:buNone/>
            </a:pPr>
            <a:endParaRPr lang="en-US" dirty="0" smtClean="0"/>
          </a:p>
          <a:p>
            <a:pPr>
              <a:buNone/>
            </a:pPr>
            <a:endParaRPr lang="en-US" dirty="0"/>
          </a:p>
        </p:txBody>
      </p:sp>
      <p:pic>
        <p:nvPicPr>
          <p:cNvPr id="4" name="Picture 3"/>
          <p:cNvPicPr>
            <a:picLocks noChangeAspect="1"/>
          </p:cNvPicPr>
          <p:nvPr>
            <p:custDataLst>
              <p:tags r:id="rId1"/>
            </p:custDataLst>
          </p:nvPr>
        </p:nvPicPr>
        <p:blipFill>
          <a:blip r:embed="rId3" cstate="print">
            <a:extLst>
              <a:ext uri="{28A0092B-C50C-407E-A947-70E740481C1C}">
                <a14:useLocalDpi xmlns:a14="http://schemas.microsoft.com/office/drawing/2010/main" val="0"/>
              </a:ext>
            </a:extLst>
          </a:blip>
          <a:stretch>
            <a:fillRect/>
          </a:stretch>
        </p:blipFill>
        <p:spPr>
          <a:xfrm>
            <a:off x="1524000" y="2590800"/>
            <a:ext cx="5537835" cy="837248"/>
          </a:xfrm>
          <a:prstGeom prst="rect">
            <a:avLst/>
          </a:prstGeom>
        </p:spPr>
      </p:pic>
    </p:spTree>
    <p:extLst>
      <p:ext uri="{BB962C8B-B14F-4D97-AF65-F5344CB8AC3E}">
        <p14:creationId xmlns:p14="http://schemas.microsoft.com/office/powerpoint/2010/main" val="338700702"/>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69392"/>
          </a:xfrm>
        </p:spPr>
        <p:txBody>
          <a:bodyPr>
            <a:noAutofit/>
          </a:bodyPr>
          <a:lstStyle/>
          <a:p>
            <a:r>
              <a:rPr lang="en-US" sz="3600" dirty="0" smtClean="0"/>
              <a:t>Special Types of Simple Graphs: </a:t>
            </a:r>
            <a:br>
              <a:rPr lang="en-US" sz="3600" dirty="0" smtClean="0"/>
            </a:br>
            <a:r>
              <a:rPr lang="en-US" sz="3600" dirty="0" smtClean="0"/>
              <a:t>Complete Graphs</a:t>
            </a:r>
            <a:endParaRPr lang="en-US" sz="3600" dirty="0"/>
          </a:p>
        </p:txBody>
      </p:sp>
      <p:sp>
        <p:nvSpPr>
          <p:cNvPr id="3" name="Content Placeholder 2"/>
          <p:cNvSpPr>
            <a:spLocks noGrp="1"/>
          </p:cNvSpPr>
          <p:nvPr>
            <p:ph idx="1"/>
          </p:nvPr>
        </p:nvSpPr>
        <p:spPr>
          <a:xfrm>
            <a:off x="457200" y="1173480"/>
            <a:ext cx="8229600" cy="5151120"/>
          </a:xfrm>
        </p:spPr>
        <p:txBody>
          <a:bodyPr/>
          <a:lstStyle/>
          <a:p>
            <a:pPr indent="0">
              <a:buNone/>
            </a:pPr>
            <a:r>
              <a:rPr lang="en-US" dirty="0" smtClean="0"/>
              <a:t>A </a:t>
            </a:r>
            <a:r>
              <a:rPr lang="en-US" i="1" dirty="0" smtClean="0"/>
              <a:t>complete graph on n vertices</a:t>
            </a:r>
            <a:r>
              <a:rPr lang="en-US" dirty="0" smtClean="0"/>
              <a:t>,</a:t>
            </a:r>
            <a:r>
              <a:rPr lang="en-US" dirty="0"/>
              <a:t> denoted by </a:t>
            </a:r>
            <a:r>
              <a:rPr lang="en-US" i="1" dirty="0" err="1" smtClean="0"/>
              <a:t>K</a:t>
            </a:r>
            <a:r>
              <a:rPr lang="en-US" i="1" baseline="-25000" dirty="0" err="1" smtClean="0"/>
              <a:t>n</a:t>
            </a:r>
            <a:r>
              <a:rPr lang="en-US" dirty="0" smtClean="0"/>
              <a:t>, is </a:t>
            </a:r>
            <a:r>
              <a:rPr lang="en-US" dirty="0"/>
              <a:t>the simple graph that contains exactly one edge between each pair of distinct vertices. </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048000"/>
            <a:ext cx="9144000" cy="3276600"/>
          </a:xfrm>
          <a:prstGeom prst="rect">
            <a:avLst/>
          </a:prstGeom>
        </p:spPr>
      </p:pic>
    </p:spTree>
    <p:extLst>
      <p:ext uri="{BB962C8B-B14F-4D97-AF65-F5344CB8AC3E}">
        <p14:creationId xmlns:p14="http://schemas.microsoft.com/office/powerpoint/2010/main" val="1421608896"/>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667512"/>
          </a:xfrm>
        </p:spPr>
        <p:txBody>
          <a:bodyPr>
            <a:noAutofit/>
          </a:bodyPr>
          <a:lstStyle/>
          <a:p>
            <a:r>
              <a:rPr lang="en-US" sz="3600" dirty="0" smtClean="0"/>
              <a:t>Special Types of Simple Graphs: </a:t>
            </a:r>
            <a:br>
              <a:rPr lang="en-US" sz="3600" dirty="0" smtClean="0"/>
            </a:br>
            <a:r>
              <a:rPr lang="en-US" sz="3600" dirty="0" smtClean="0"/>
              <a:t>Cycles and Wheels</a:t>
            </a:r>
            <a:endParaRPr lang="en-US" sz="3600" dirty="0"/>
          </a:p>
        </p:txBody>
      </p:sp>
      <p:sp>
        <p:nvSpPr>
          <p:cNvPr id="3" name="Content Placeholder 2"/>
          <p:cNvSpPr>
            <a:spLocks noGrp="1"/>
          </p:cNvSpPr>
          <p:nvPr>
            <p:ph idx="1"/>
          </p:nvPr>
        </p:nvSpPr>
        <p:spPr>
          <a:xfrm>
            <a:off x="228600" y="1371600"/>
            <a:ext cx="8763000" cy="5257800"/>
          </a:xfrm>
        </p:spPr>
        <p:txBody>
          <a:bodyPr/>
          <a:lstStyle/>
          <a:p>
            <a:pPr indent="0">
              <a:buNone/>
            </a:pPr>
            <a:r>
              <a:rPr lang="en-US" dirty="0"/>
              <a:t>A</a:t>
            </a:r>
            <a:r>
              <a:rPr lang="en-US" dirty="0" smtClean="0"/>
              <a:t> </a:t>
            </a:r>
            <a:r>
              <a:rPr lang="en-US" i="1" dirty="0"/>
              <a:t>cycle</a:t>
            </a:r>
            <a:r>
              <a:rPr lang="en-US" dirty="0"/>
              <a:t> </a:t>
            </a:r>
            <a:r>
              <a:rPr lang="en-US" i="1" dirty="0" err="1"/>
              <a:t>C</a:t>
            </a:r>
            <a:r>
              <a:rPr lang="en-US" i="1" baseline="-25000" dirty="0" err="1"/>
              <a:t>n</a:t>
            </a:r>
            <a:r>
              <a:rPr lang="en-US" i="1" baseline="-25000" dirty="0"/>
              <a:t> </a:t>
            </a:r>
            <a:r>
              <a:rPr lang="en-US" dirty="0"/>
              <a:t>for </a:t>
            </a:r>
            <a:r>
              <a:rPr lang="en-US" i="1" dirty="0"/>
              <a:t>n</a:t>
            </a:r>
            <a:r>
              <a:rPr lang="en-US" dirty="0"/>
              <a:t> </a:t>
            </a:r>
            <a:r>
              <a:rPr lang="en-US" dirty="0" smtClean="0"/>
              <a:t>≥  </a:t>
            </a:r>
            <a:r>
              <a:rPr lang="en-US" dirty="0">
                <a:latin typeface="Cambria" pitchFamily="18" charset="0"/>
              </a:rPr>
              <a:t>3 </a:t>
            </a:r>
            <a:r>
              <a:rPr lang="en-US" dirty="0"/>
              <a:t>consists of </a:t>
            </a:r>
            <a:r>
              <a:rPr lang="en-US" i="1" dirty="0"/>
              <a:t>n</a:t>
            </a:r>
            <a:r>
              <a:rPr lang="en-US" dirty="0"/>
              <a:t> vertices </a:t>
            </a:r>
            <a:r>
              <a:rPr lang="en-US" i="1" dirty="0"/>
              <a:t>v</a:t>
            </a:r>
            <a:r>
              <a:rPr lang="en-US" baseline="-25000" dirty="0">
                <a:latin typeface="Cambria" pitchFamily="18" charset="0"/>
              </a:rPr>
              <a:t>1</a:t>
            </a:r>
            <a:r>
              <a:rPr lang="en-US" dirty="0"/>
              <a:t>, </a:t>
            </a:r>
            <a:r>
              <a:rPr lang="en-US" i="1" dirty="0" smtClean="0"/>
              <a:t>v</a:t>
            </a:r>
            <a:r>
              <a:rPr lang="en-US" baseline="-25000" dirty="0" smtClean="0">
                <a:latin typeface="Cambria" pitchFamily="18" charset="0"/>
              </a:rPr>
              <a:t>2</a:t>
            </a:r>
            <a:r>
              <a:rPr lang="en-US" i="1" dirty="0"/>
              <a:t> ,</a:t>
            </a:r>
            <a:r>
              <a:rPr lang="en-US" i="1" dirty="0">
                <a:latin typeface="Cambria Math"/>
                <a:ea typeface="Cambria Math"/>
              </a:rPr>
              <a:t>⋯</a:t>
            </a:r>
            <a:r>
              <a:rPr lang="en-US" i="1" dirty="0"/>
              <a:t> ,</a:t>
            </a:r>
            <a:r>
              <a:rPr lang="en-US" dirty="0" smtClean="0"/>
              <a:t> </a:t>
            </a:r>
            <a:r>
              <a:rPr lang="en-US" i="1" dirty="0" err="1" smtClean="0"/>
              <a:t>v</a:t>
            </a:r>
            <a:r>
              <a:rPr lang="en-US" baseline="-25000" dirty="0" err="1" smtClean="0">
                <a:latin typeface="Cambria" pitchFamily="18" charset="0"/>
              </a:rPr>
              <a:t>n</a:t>
            </a:r>
            <a:r>
              <a:rPr lang="en-US" dirty="0"/>
              <a:t>, and edges {</a:t>
            </a:r>
            <a:r>
              <a:rPr lang="en-US" i="1" dirty="0"/>
              <a:t>v</a:t>
            </a:r>
            <a:r>
              <a:rPr lang="en-US" baseline="-25000" dirty="0">
                <a:latin typeface="Cambria" pitchFamily="18" charset="0"/>
              </a:rPr>
              <a:t>1</a:t>
            </a:r>
            <a:r>
              <a:rPr lang="en-US" i="1" dirty="0"/>
              <a:t>, v</a:t>
            </a:r>
            <a:r>
              <a:rPr lang="en-US" baseline="-25000" dirty="0">
                <a:latin typeface="Cambria" pitchFamily="18" charset="0"/>
              </a:rPr>
              <a:t>2</a:t>
            </a:r>
            <a:r>
              <a:rPr lang="en-US" dirty="0"/>
              <a:t>}</a:t>
            </a:r>
            <a:r>
              <a:rPr lang="en-US" i="1" dirty="0"/>
              <a:t>, </a:t>
            </a:r>
            <a:r>
              <a:rPr lang="en-US" dirty="0"/>
              <a:t>{</a:t>
            </a:r>
            <a:r>
              <a:rPr lang="en-US" i="1" dirty="0"/>
              <a:t>v</a:t>
            </a:r>
            <a:r>
              <a:rPr lang="en-US" baseline="-25000" dirty="0">
                <a:latin typeface="Cambria" pitchFamily="18" charset="0"/>
              </a:rPr>
              <a:t>2</a:t>
            </a:r>
            <a:r>
              <a:rPr lang="en-US" i="1" dirty="0"/>
              <a:t>, v</a:t>
            </a:r>
            <a:r>
              <a:rPr lang="en-US" baseline="-25000" dirty="0">
                <a:latin typeface="Cambria" pitchFamily="18" charset="0"/>
              </a:rPr>
              <a:t>3</a:t>
            </a:r>
            <a:r>
              <a:rPr lang="en-US" dirty="0"/>
              <a:t>}</a:t>
            </a:r>
            <a:r>
              <a:rPr lang="en-US" i="1" dirty="0"/>
              <a:t> </a:t>
            </a:r>
            <a:r>
              <a:rPr lang="en-US" i="1" dirty="0" smtClean="0"/>
              <a:t>,</a:t>
            </a:r>
            <a:r>
              <a:rPr lang="en-US" i="1" dirty="0" smtClean="0">
                <a:latin typeface="Cambria Math"/>
                <a:ea typeface="Cambria Math"/>
              </a:rPr>
              <a:t>⋯</a:t>
            </a:r>
            <a:r>
              <a:rPr lang="en-US" i="1" dirty="0" smtClean="0"/>
              <a:t> , </a:t>
            </a:r>
            <a:r>
              <a:rPr lang="en-US" dirty="0" smtClean="0"/>
              <a:t>{</a:t>
            </a:r>
            <a:r>
              <a:rPr lang="en-US" i="1" dirty="0"/>
              <a:t>v</a:t>
            </a:r>
            <a:r>
              <a:rPr lang="en-US" i="1" baseline="-25000" dirty="0"/>
              <a:t>n-</a:t>
            </a:r>
            <a:r>
              <a:rPr lang="en-US" baseline="-25000" dirty="0">
                <a:latin typeface="Cambria" pitchFamily="18" charset="0"/>
              </a:rPr>
              <a:t>1</a:t>
            </a:r>
            <a:r>
              <a:rPr lang="en-US" i="1" dirty="0"/>
              <a:t>, </a:t>
            </a:r>
            <a:r>
              <a:rPr lang="en-US" i="1" dirty="0" err="1"/>
              <a:t>v</a:t>
            </a:r>
            <a:r>
              <a:rPr lang="en-US" i="1" baseline="-25000" dirty="0" err="1"/>
              <a:t>n</a:t>
            </a:r>
            <a:r>
              <a:rPr lang="en-US" dirty="0"/>
              <a:t>}</a:t>
            </a:r>
            <a:r>
              <a:rPr lang="en-US" i="1" dirty="0"/>
              <a:t>, </a:t>
            </a:r>
            <a:r>
              <a:rPr lang="en-US" dirty="0"/>
              <a:t>{</a:t>
            </a:r>
            <a:r>
              <a:rPr lang="en-US" i="1" dirty="0" err="1"/>
              <a:t>v</a:t>
            </a:r>
            <a:r>
              <a:rPr lang="en-US" i="1" baseline="-25000" dirty="0" err="1"/>
              <a:t>n</a:t>
            </a:r>
            <a:r>
              <a:rPr lang="en-US" i="1" dirty="0"/>
              <a:t>, v</a:t>
            </a:r>
            <a:r>
              <a:rPr lang="en-US" baseline="-25000" dirty="0">
                <a:latin typeface="Cambria" pitchFamily="18" charset="0"/>
              </a:rPr>
              <a:t>1</a:t>
            </a:r>
            <a:r>
              <a:rPr lang="en-US" dirty="0"/>
              <a:t>}</a:t>
            </a:r>
            <a:r>
              <a:rPr lang="en-US" i="1" dirty="0"/>
              <a:t>.</a:t>
            </a:r>
          </a:p>
          <a:p>
            <a:pPr indent="0">
              <a:buNone/>
            </a:pPr>
            <a:endParaRPr lang="en-US" dirty="0" smtClean="0"/>
          </a:p>
          <a:p>
            <a:pPr indent="0">
              <a:buNone/>
            </a:pPr>
            <a:endParaRPr lang="en-US" dirty="0"/>
          </a:p>
          <a:p>
            <a:pPr indent="0">
              <a:buNone/>
            </a:pPr>
            <a:endParaRPr lang="en-US" dirty="0" smtClean="0"/>
          </a:p>
          <a:p>
            <a:pPr indent="0">
              <a:buNone/>
            </a:pPr>
            <a:r>
              <a:rPr lang="en-US" sz="2400" dirty="0"/>
              <a:t>A </a:t>
            </a:r>
            <a:r>
              <a:rPr lang="en-US" sz="2400" i="1" dirty="0" smtClean="0"/>
              <a:t>wheel</a:t>
            </a:r>
            <a:r>
              <a:rPr lang="en-US" sz="2400" dirty="0" smtClean="0"/>
              <a:t> </a:t>
            </a:r>
            <a:r>
              <a:rPr lang="en-US" sz="2400" i="1" dirty="0" err="1"/>
              <a:t>W</a:t>
            </a:r>
            <a:r>
              <a:rPr lang="en-US" sz="2400" i="1" baseline="-25000" dirty="0" err="1" smtClean="0"/>
              <a:t>n</a:t>
            </a:r>
            <a:r>
              <a:rPr lang="en-US" sz="2400" i="1" baseline="-25000" dirty="0" smtClean="0"/>
              <a:t> </a:t>
            </a:r>
            <a:r>
              <a:rPr lang="en-US" sz="2400" dirty="0" smtClean="0"/>
              <a:t>is obtained by adding an additional vertex to a cycle </a:t>
            </a:r>
            <a:r>
              <a:rPr lang="en-US" sz="2400" i="1" dirty="0" err="1"/>
              <a:t>C</a:t>
            </a:r>
            <a:r>
              <a:rPr lang="en-US" sz="2400" i="1" baseline="-25000" dirty="0" err="1"/>
              <a:t>n</a:t>
            </a:r>
            <a:r>
              <a:rPr lang="en-US" sz="2400" i="1" baseline="-25000" dirty="0"/>
              <a:t> </a:t>
            </a:r>
            <a:r>
              <a:rPr lang="en-US" sz="2400" dirty="0"/>
              <a:t>for </a:t>
            </a:r>
            <a:r>
              <a:rPr lang="en-US" sz="2400" i="1" dirty="0"/>
              <a:t>n</a:t>
            </a:r>
            <a:r>
              <a:rPr lang="en-US" sz="2400" dirty="0"/>
              <a:t> ≥  </a:t>
            </a:r>
            <a:r>
              <a:rPr lang="en-US" sz="2400" dirty="0">
                <a:latin typeface="Cambria" pitchFamily="18" charset="0"/>
              </a:rPr>
              <a:t>3 </a:t>
            </a:r>
            <a:r>
              <a:rPr lang="en-US" sz="2400" dirty="0" smtClean="0"/>
              <a:t>and connecting this new vertex to each of the </a:t>
            </a:r>
            <a:r>
              <a:rPr lang="en-US" sz="2400" i="1" dirty="0" smtClean="0"/>
              <a:t>n</a:t>
            </a:r>
            <a:r>
              <a:rPr lang="en-US" sz="2400" dirty="0" smtClean="0"/>
              <a:t> vertices in </a:t>
            </a:r>
            <a:r>
              <a:rPr lang="en-US" sz="2400" i="1" dirty="0" err="1"/>
              <a:t>C</a:t>
            </a:r>
            <a:r>
              <a:rPr lang="en-US" sz="2400" i="1" baseline="-25000" dirty="0" err="1"/>
              <a:t>n</a:t>
            </a:r>
            <a:r>
              <a:rPr lang="en-US" sz="2400" dirty="0" smtClean="0"/>
              <a:t> by new edges</a:t>
            </a:r>
            <a:r>
              <a:rPr lang="en-US" sz="2400" i="1" dirty="0" smtClean="0"/>
              <a:t>.</a:t>
            </a:r>
            <a:endParaRPr lang="en-US" sz="2400" i="1" dirty="0"/>
          </a:p>
          <a:p>
            <a:pPr indent="0">
              <a:buNone/>
            </a:pP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7700" y="2438400"/>
            <a:ext cx="7848600" cy="121920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6133" y="5181600"/>
            <a:ext cx="7867933" cy="1447800"/>
          </a:xfrm>
          <a:prstGeom prst="rect">
            <a:avLst/>
          </a:prstGeom>
        </p:spPr>
      </p:pic>
    </p:spTree>
    <p:extLst>
      <p:ext uri="{BB962C8B-B14F-4D97-AF65-F5344CB8AC3E}">
        <p14:creationId xmlns:p14="http://schemas.microsoft.com/office/powerpoint/2010/main" val="266228552"/>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Special Types of Simple Graphs:       </a:t>
            </a:r>
            <a:r>
              <a:rPr lang="en-US" i="1" dirty="0" smtClean="0"/>
              <a:t>n</a:t>
            </a:r>
            <a:r>
              <a:rPr lang="en-US" dirty="0" smtClean="0"/>
              <a:t>-Cubes</a:t>
            </a:r>
            <a:endParaRPr lang="en-US" dirty="0"/>
          </a:p>
        </p:txBody>
      </p:sp>
      <p:sp>
        <p:nvSpPr>
          <p:cNvPr id="3" name="Content Placeholder 2"/>
          <p:cNvSpPr>
            <a:spLocks noGrp="1"/>
          </p:cNvSpPr>
          <p:nvPr>
            <p:ph idx="1"/>
          </p:nvPr>
        </p:nvSpPr>
        <p:spPr/>
        <p:txBody>
          <a:bodyPr/>
          <a:lstStyle/>
          <a:p>
            <a:pPr indent="0">
              <a:buNone/>
            </a:pPr>
            <a:r>
              <a:rPr lang="en-US" dirty="0" smtClean="0"/>
              <a:t>An </a:t>
            </a:r>
            <a:r>
              <a:rPr lang="en-US" i="1" dirty="0"/>
              <a:t>n-dimensional hypercube</a:t>
            </a:r>
            <a:r>
              <a:rPr lang="en-US" dirty="0"/>
              <a:t>, or </a:t>
            </a:r>
            <a:r>
              <a:rPr lang="en-US" i="1" dirty="0" smtClean="0"/>
              <a:t>n-cube, </a:t>
            </a:r>
            <a:r>
              <a:rPr lang="en-US" b="1" i="1" dirty="0" smtClean="0"/>
              <a:t>Q</a:t>
            </a:r>
            <a:r>
              <a:rPr lang="en-US" b="1" i="1" baseline="-25000" dirty="0" smtClean="0"/>
              <a:t>n</a:t>
            </a:r>
            <a:r>
              <a:rPr lang="en-US" dirty="0" smtClean="0"/>
              <a:t>, is a </a:t>
            </a:r>
            <a:r>
              <a:rPr lang="en-US" dirty="0"/>
              <a:t>graph with </a:t>
            </a:r>
            <a:r>
              <a:rPr lang="en-US" dirty="0">
                <a:latin typeface="Cambria" pitchFamily="18" charset="0"/>
              </a:rPr>
              <a:t>2</a:t>
            </a:r>
            <a:r>
              <a:rPr lang="en-US" i="1" baseline="30000" dirty="0"/>
              <a:t>n</a:t>
            </a:r>
            <a:r>
              <a:rPr lang="en-US" dirty="0"/>
              <a:t> vertices representing </a:t>
            </a:r>
            <a:r>
              <a:rPr lang="en-US" dirty="0" smtClean="0"/>
              <a:t>all bit </a:t>
            </a:r>
            <a:r>
              <a:rPr lang="en-US" dirty="0"/>
              <a:t>strings of length </a:t>
            </a:r>
            <a:r>
              <a:rPr lang="en-US" i="1" dirty="0" smtClean="0"/>
              <a:t>n</a:t>
            </a:r>
            <a:r>
              <a:rPr lang="en-US" dirty="0" smtClean="0"/>
              <a:t>, where there is an edge </a:t>
            </a:r>
            <a:r>
              <a:rPr lang="en-US" dirty="0"/>
              <a:t>between two vertices that differ </a:t>
            </a:r>
            <a:r>
              <a:rPr lang="en-US" dirty="0" smtClean="0"/>
              <a:t>in exactly </a:t>
            </a:r>
            <a:r>
              <a:rPr lang="en-US" dirty="0"/>
              <a:t>one bit position.</a:t>
            </a:r>
          </a:p>
          <a:p>
            <a:pPr indent="0">
              <a:buNone/>
            </a:pP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199" y="3708272"/>
            <a:ext cx="8382001" cy="2616328"/>
          </a:xfrm>
          <a:prstGeom prst="rect">
            <a:avLst/>
          </a:prstGeom>
        </p:spPr>
      </p:pic>
      <p:sp>
        <p:nvSpPr>
          <p:cNvPr id="5" name="TextBox 4"/>
          <p:cNvSpPr txBox="1"/>
          <p:nvPr/>
        </p:nvSpPr>
        <p:spPr>
          <a:xfrm>
            <a:off x="7391400" y="381000"/>
            <a:ext cx="762000" cy="369332"/>
          </a:xfrm>
          <a:prstGeom prst="rect">
            <a:avLst/>
          </a:prstGeom>
          <a:noFill/>
        </p:spPr>
        <p:txBody>
          <a:bodyPr wrap="square" rtlCol="0">
            <a:spAutoFit/>
          </a:bodyPr>
          <a:lstStyle/>
          <a:p>
            <a:r>
              <a:rPr lang="en-US" dirty="0" smtClean="0"/>
              <a:t> </a:t>
            </a:r>
            <a:endParaRPr lang="en-US" dirty="0"/>
          </a:p>
        </p:txBody>
      </p:sp>
    </p:spTree>
    <p:extLst>
      <p:ext uri="{BB962C8B-B14F-4D97-AF65-F5344CB8AC3E}">
        <p14:creationId xmlns:p14="http://schemas.microsoft.com/office/powerpoint/2010/main" val="34621151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smtClean="0"/>
              <a:t>Basic Counting Principles: The Product Rule</a:t>
            </a:r>
            <a:endParaRPr lang="en-US" sz="4000" dirty="0"/>
          </a:p>
        </p:txBody>
      </p:sp>
      <p:sp>
        <p:nvSpPr>
          <p:cNvPr id="3" name="Content Placeholder 2"/>
          <p:cNvSpPr>
            <a:spLocks noGrp="1"/>
          </p:cNvSpPr>
          <p:nvPr>
            <p:ph idx="1"/>
          </p:nvPr>
        </p:nvSpPr>
        <p:spPr/>
        <p:txBody>
          <a:bodyPr/>
          <a:lstStyle/>
          <a:p>
            <a:pPr>
              <a:buNone/>
            </a:pPr>
            <a:r>
              <a:rPr lang="en-US" b="1" dirty="0" smtClean="0"/>
              <a:t>   </a:t>
            </a:r>
            <a:r>
              <a:rPr lang="en-US" sz="3600" b="1" dirty="0" smtClean="0"/>
              <a:t>The Product Rule</a:t>
            </a:r>
            <a:r>
              <a:rPr lang="en-US" sz="3600" dirty="0" smtClean="0"/>
              <a:t>: A procedure can be broken down into a sequence of two tasks. There are </a:t>
            </a:r>
            <a:r>
              <a:rPr lang="en-US" sz="3600" i="1" dirty="0" smtClean="0"/>
              <a:t>n</a:t>
            </a:r>
            <a:r>
              <a:rPr lang="en-US" sz="3600" baseline="-25000" dirty="0" smtClean="0">
                <a:latin typeface="Cambria Math" pitchFamily="18" charset="0"/>
                <a:ea typeface="Cambria Math" pitchFamily="18" charset="0"/>
              </a:rPr>
              <a:t>1</a:t>
            </a:r>
            <a:r>
              <a:rPr lang="en-US" sz="3600" dirty="0" smtClean="0">
                <a:latin typeface="Cambria Math" pitchFamily="18" charset="0"/>
                <a:ea typeface="Cambria Math" pitchFamily="18" charset="0"/>
              </a:rPr>
              <a:t> </a:t>
            </a:r>
            <a:r>
              <a:rPr lang="en-US" sz="3600" dirty="0" smtClean="0"/>
              <a:t>ways to do the first task and </a:t>
            </a:r>
            <a:r>
              <a:rPr lang="en-US" sz="3600" i="1" dirty="0" smtClean="0"/>
              <a:t>n</a:t>
            </a:r>
            <a:r>
              <a:rPr lang="en-US" sz="3600" baseline="-25000" dirty="0" smtClean="0">
                <a:latin typeface="Cambria Math" pitchFamily="18" charset="0"/>
                <a:ea typeface="Cambria Math" pitchFamily="18" charset="0"/>
              </a:rPr>
              <a:t>2</a:t>
            </a:r>
            <a:r>
              <a:rPr lang="en-US" sz="3600" dirty="0" smtClean="0">
                <a:latin typeface="Cambria Math" pitchFamily="18" charset="0"/>
                <a:ea typeface="Cambria Math" pitchFamily="18" charset="0"/>
              </a:rPr>
              <a:t> </a:t>
            </a:r>
            <a:r>
              <a:rPr lang="en-US" sz="3600" dirty="0" smtClean="0"/>
              <a:t>ways to do the second task. Then there are </a:t>
            </a:r>
            <a:r>
              <a:rPr lang="en-US" sz="3600" i="1" dirty="0" smtClean="0"/>
              <a:t>n</a:t>
            </a:r>
            <a:r>
              <a:rPr lang="en-US" sz="3600" baseline="-25000" dirty="0" smtClean="0">
                <a:latin typeface="Cambria Math" pitchFamily="18" charset="0"/>
                <a:ea typeface="Cambria Math" pitchFamily="18" charset="0"/>
              </a:rPr>
              <a:t>1</a:t>
            </a:r>
            <a:r>
              <a:rPr lang="en-US" sz="3600" i="1" dirty="0" smtClean="0"/>
              <a:t>∙n</a:t>
            </a:r>
            <a:r>
              <a:rPr lang="en-US" sz="3600" baseline="-25000" dirty="0" smtClean="0">
                <a:latin typeface="Cambria Math" pitchFamily="18" charset="0"/>
                <a:ea typeface="Cambria Math" pitchFamily="18" charset="0"/>
              </a:rPr>
              <a:t>2</a:t>
            </a:r>
            <a:r>
              <a:rPr lang="en-US" sz="3600" dirty="0" smtClean="0"/>
              <a:t> ways to do the procedure.</a:t>
            </a:r>
          </a:p>
        </p:txBody>
      </p:sp>
    </p:spTree>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5572" y="152400"/>
            <a:ext cx="8229600" cy="1143000"/>
          </a:xfrm>
        </p:spPr>
        <p:txBody>
          <a:bodyPr>
            <a:noAutofit/>
          </a:bodyPr>
          <a:lstStyle/>
          <a:p>
            <a:r>
              <a:rPr lang="en-US" sz="4000" dirty="0" smtClean="0"/>
              <a:t>Special Types of Graphs and Computer Network Architecture</a:t>
            </a:r>
            <a:endParaRPr lang="en-US" sz="4000" dirty="0"/>
          </a:p>
        </p:txBody>
      </p:sp>
      <p:sp>
        <p:nvSpPr>
          <p:cNvPr id="3" name="Content Placeholder 2"/>
          <p:cNvSpPr>
            <a:spLocks noGrp="1"/>
          </p:cNvSpPr>
          <p:nvPr>
            <p:ph idx="1"/>
          </p:nvPr>
        </p:nvSpPr>
        <p:spPr>
          <a:xfrm>
            <a:off x="385572" y="1447800"/>
            <a:ext cx="8301228" cy="4876800"/>
          </a:xfrm>
        </p:spPr>
        <p:txBody>
          <a:bodyPr>
            <a:normAutofit fontScale="85000" lnSpcReduction="20000"/>
          </a:bodyPr>
          <a:lstStyle/>
          <a:p>
            <a:pPr marL="0" indent="0">
              <a:buNone/>
            </a:pPr>
            <a:r>
              <a:rPr lang="en-US" dirty="0" smtClean="0"/>
              <a:t> Various special graphs play an important role in the design of computer networks.</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smtClean="0"/>
          </a:p>
          <a:p>
            <a:r>
              <a:rPr lang="en-US" dirty="0" smtClean="0"/>
              <a:t>Some local area networks use a </a:t>
            </a:r>
            <a:r>
              <a:rPr lang="en-US" i="1" dirty="0" smtClean="0"/>
              <a:t>star topology</a:t>
            </a:r>
            <a:r>
              <a:rPr lang="en-US" dirty="0" smtClean="0"/>
              <a:t>, which is a complete bipartite graph </a:t>
            </a:r>
            <a:r>
              <a:rPr lang="en-US" i="1" dirty="0" smtClean="0"/>
              <a:t>K</a:t>
            </a:r>
            <a:r>
              <a:rPr lang="en-US" baseline="-25000" dirty="0" smtClean="0">
                <a:latin typeface="Cambria Math" pitchFamily="18" charset="0"/>
                <a:ea typeface="Cambria Math" pitchFamily="18" charset="0"/>
              </a:rPr>
              <a:t>1</a:t>
            </a:r>
            <a:r>
              <a:rPr lang="en-US" baseline="-25000" dirty="0" smtClean="0"/>
              <a:t>,</a:t>
            </a:r>
            <a:r>
              <a:rPr lang="en-US" i="1" baseline="-25000" dirty="0" smtClean="0"/>
              <a:t>n </a:t>
            </a:r>
            <a:r>
              <a:rPr lang="en-US" i="1" dirty="0" smtClean="0"/>
              <a:t>,</a:t>
            </a:r>
            <a:r>
              <a:rPr lang="en-US" dirty="0" smtClean="0"/>
              <a:t>as shown in (a). All devices are connected to a central control device.</a:t>
            </a:r>
          </a:p>
          <a:p>
            <a:r>
              <a:rPr lang="en-US" dirty="0" smtClean="0"/>
              <a:t>Other local networks are based on a </a:t>
            </a:r>
            <a:r>
              <a:rPr lang="en-US" i="1" dirty="0" smtClean="0"/>
              <a:t>ring topology</a:t>
            </a:r>
            <a:r>
              <a:rPr lang="en-US" dirty="0" smtClean="0"/>
              <a:t>, where each device is connected to exactly two  others using </a:t>
            </a:r>
            <a:r>
              <a:rPr lang="en-US" i="1" dirty="0" err="1" smtClean="0"/>
              <a:t>C</a:t>
            </a:r>
            <a:r>
              <a:rPr lang="en-US" i="1" baseline="-25000" dirty="0" err="1" smtClean="0"/>
              <a:t>n</a:t>
            </a:r>
            <a:r>
              <a:rPr lang="en-US" i="1" baseline="-25000" dirty="0" smtClean="0"/>
              <a:t> </a:t>
            </a:r>
            <a:r>
              <a:rPr lang="en-US" i="1" dirty="0" smtClean="0"/>
              <a:t>,</a:t>
            </a:r>
            <a:r>
              <a:rPr lang="en-US" dirty="0" smtClean="0"/>
              <a:t>as illustrated in (b). Messages may be sent around the ring. </a:t>
            </a:r>
          </a:p>
          <a:p>
            <a:r>
              <a:rPr lang="en-US" dirty="0" smtClean="0"/>
              <a:t>Others, as illustrated in (c), use a </a:t>
            </a:r>
            <a:r>
              <a:rPr lang="en-US" i="1" dirty="0" err="1" smtClean="0"/>
              <a:t>W</a:t>
            </a:r>
            <a:r>
              <a:rPr lang="en-US" i="1" baseline="-25000" dirty="0" err="1" smtClean="0"/>
              <a:t>n</a:t>
            </a:r>
            <a:r>
              <a:rPr lang="en-US" dirty="0" smtClean="0"/>
              <a:t> – based topology, combining the features of a star topology and a ring topology. </a:t>
            </a:r>
          </a:p>
        </p:txBody>
      </p:sp>
      <p:pic>
        <p:nvPicPr>
          <p:cNvPr id="4"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87" y="2209800"/>
            <a:ext cx="9073487" cy="1371600"/>
          </a:xfrm>
          <a:prstGeom prst="rect">
            <a:avLst/>
          </a:prstGeom>
        </p:spPr>
      </p:pic>
    </p:spTree>
    <p:extLst>
      <p:ext uri="{BB962C8B-B14F-4D97-AF65-F5344CB8AC3E}">
        <p14:creationId xmlns:p14="http://schemas.microsoft.com/office/powerpoint/2010/main" val="1078777442"/>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Autofit/>
          </a:bodyPr>
          <a:lstStyle/>
          <a:p>
            <a:r>
              <a:rPr lang="en-US" sz="3200" dirty="0"/>
              <a:t>Special Types of Graphs and Computer Network Architecture</a:t>
            </a:r>
          </a:p>
        </p:txBody>
      </p:sp>
      <p:sp>
        <p:nvSpPr>
          <p:cNvPr id="3" name="Content Placeholder 2"/>
          <p:cNvSpPr>
            <a:spLocks noGrp="1"/>
          </p:cNvSpPr>
          <p:nvPr>
            <p:ph idx="1"/>
          </p:nvPr>
        </p:nvSpPr>
        <p:spPr>
          <a:xfrm>
            <a:off x="457200" y="1219200"/>
            <a:ext cx="8229600" cy="5105400"/>
          </a:xfrm>
        </p:spPr>
        <p:txBody>
          <a:bodyPr/>
          <a:lstStyle/>
          <a:p>
            <a:r>
              <a:rPr lang="en-US" sz="2000" dirty="0"/>
              <a:t>Various special graphs also play a role in parallel processing where processors need to be interconnected as one processor may need the output generated by another. </a:t>
            </a:r>
          </a:p>
          <a:p>
            <a:r>
              <a:rPr lang="en-US" sz="2000" dirty="0"/>
              <a:t> The n-dimensional hypercube, or n-cube, </a:t>
            </a:r>
            <a:r>
              <a:rPr lang="en-US" sz="2000" dirty="0" smtClean="0"/>
              <a:t>Qn</a:t>
            </a:r>
            <a:r>
              <a:rPr lang="en-US" sz="2000" dirty="0"/>
              <a:t>, is a common way to connect processors in parallel, e.g., Intel Hypercube. </a:t>
            </a:r>
          </a:p>
          <a:p>
            <a:r>
              <a:rPr lang="en-US" sz="2000" dirty="0"/>
              <a:t>Another common method is the mesh network, illustrated here </a:t>
            </a:r>
            <a:r>
              <a:rPr lang="en-US" sz="2000" dirty="0" smtClean="0"/>
              <a:t>for </a:t>
            </a:r>
            <a:r>
              <a:rPr lang="en-US" sz="2000" dirty="0"/>
              <a:t>16 processors. </a:t>
            </a:r>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0600" y="3886200"/>
            <a:ext cx="7162800" cy="2438400"/>
          </a:xfrm>
          <a:prstGeom prst="rect">
            <a:avLst/>
          </a:prstGeom>
        </p:spPr>
      </p:pic>
    </p:spTree>
    <p:extLst>
      <p:ext uri="{BB962C8B-B14F-4D97-AF65-F5344CB8AC3E}">
        <p14:creationId xmlns:p14="http://schemas.microsoft.com/office/powerpoint/2010/main" val="1509139673"/>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59106"/>
          </a:xfrm>
        </p:spPr>
        <p:txBody>
          <a:bodyPr>
            <a:normAutofit fontScale="90000"/>
          </a:bodyPr>
          <a:lstStyle/>
          <a:p>
            <a:r>
              <a:rPr lang="en-US" dirty="0" smtClean="0"/>
              <a:t>Bipartite Graphs</a:t>
            </a:r>
            <a:endParaRPr lang="en-US" dirty="0"/>
          </a:p>
        </p:txBody>
      </p:sp>
      <p:sp>
        <p:nvSpPr>
          <p:cNvPr id="3" name="Content Placeholder 2"/>
          <p:cNvSpPr>
            <a:spLocks noGrp="1"/>
          </p:cNvSpPr>
          <p:nvPr>
            <p:ph idx="1"/>
          </p:nvPr>
        </p:nvSpPr>
        <p:spPr>
          <a:xfrm>
            <a:off x="152400" y="1163194"/>
            <a:ext cx="8763000" cy="5694806"/>
          </a:xfrm>
        </p:spPr>
        <p:txBody>
          <a:bodyPr>
            <a:normAutofit/>
          </a:bodyPr>
          <a:lstStyle/>
          <a:p>
            <a:pPr indent="0">
              <a:buNone/>
            </a:pPr>
            <a:r>
              <a:rPr lang="en-US" sz="2000" b="1" dirty="0" smtClean="0"/>
              <a:t>Definition:</a:t>
            </a:r>
            <a:r>
              <a:rPr lang="en-US" sz="2000" dirty="0" smtClean="0"/>
              <a:t> A simple graph </a:t>
            </a:r>
            <a:r>
              <a:rPr lang="en-US" sz="2000" i="1" dirty="0" smtClean="0"/>
              <a:t>G</a:t>
            </a:r>
            <a:r>
              <a:rPr lang="en-US" sz="2000" dirty="0" smtClean="0"/>
              <a:t> is bipartite if </a:t>
            </a:r>
            <a:r>
              <a:rPr lang="en-US" sz="2000" i="1" dirty="0" smtClean="0"/>
              <a:t>V </a:t>
            </a:r>
            <a:r>
              <a:rPr lang="en-US" sz="2000" dirty="0" smtClean="0"/>
              <a:t>can be partitioned into two disjoint subsets </a:t>
            </a:r>
            <a:r>
              <a:rPr lang="en-US" sz="2000" i="1" dirty="0" smtClean="0"/>
              <a:t>V</a:t>
            </a:r>
            <a:r>
              <a:rPr lang="en-US" sz="2000" i="1" baseline="-25000" dirty="0" smtClean="0"/>
              <a:t>1</a:t>
            </a:r>
            <a:r>
              <a:rPr lang="en-US" sz="2000" i="1" dirty="0" smtClean="0"/>
              <a:t> </a:t>
            </a:r>
            <a:r>
              <a:rPr lang="en-US" sz="2000" dirty="0" smtClean="0"/>
              <a:t>and </a:t>
            </a:r>
            <a:r>
              <a:rPr lang="en-US" sz="2000" i="1" dirty="0" smtClean="0"/>
              <a:t>V</a:t>
            </a:r>
            <a:r>
              <a:rPr lang="en-US" sz="2000" i="1" baseline="-25000" dirty="0" smtClean="0"/>
              <a:t>2</a:t>
            </a:r>
            <a:r>
              <a:rPr lang="en-US" sz="2000" dirty="0" smtClean="0"/>
              <a:t> such that every edge connects a vertex in </a:t>
            </a:r>
            <a:r>
              <a:rPr lang="en-US" sz="2000" i="1" dirty="0" smtClean="0"/>
              <a:t>V</a:t>
            </a:r>
            <a:r>
              <a:rPr lang="en-US" sz="2000" i="1" baseline="-25000" dirty="0" smtClean="0"/>
              <a:t>1</a:t>
            </a:r>
            <a:r>
              <a:rPr lang="en-US" sz="2000" dirty="0" smtClean="0"/>
              <a:t> and a vertex in </a:t>
            </a:r>
            <a:r>
              <a:rPr lang="en-US" sz="2000" i="1" dirty="0" smtClean="0"/>
              <a:t>V</a:t>
            </a:r>
            <a:r>
              <a:rPr lang="en-US" sz="2000" i="1" baseline="-25000" dirty="0" smtClean="0"/>
              <a:t>2</a:t>
            </a:r>
            <a:r>
              <a:rPr lang="en-US" sz="2000" dirty="0" smtClean="0"/>
              <a:t>. In other words, there are no edges which connect two vertices in </a:t>
            </a:r>
            <a:r>
              <a:rPr lang="en-US" sz="2000" i="1" dirty="0" smtClean="0"/>
              <a:t>V</a:t>
            </a:r>
            <a:r>
              <a:rPr lang="en-US" sz="2000" i="1" baseline="-25000" dirty="0" smtClean="0"/>
              <a:t>1</a:t>
            </a:r>
            <a:r>
              <a:rPr lang="en-US" sz="2000" dirty="0" smtClean="0"/>
              <a:t> or in </a:t>
            </a:r>
            <a:r>
              <a:rPr lang="en-US" sz="2000" i="1" dirty="0" smtClean="0"/>
              <a:t>V</a:t>
            </a:r>
            <a:r>
              <a:rPr lang="en-US" sz="2000" i="1" baseline="-25000" dirty="0" smtClean="0"/>
              <a:t>2</a:t>
            </a:r>
            <a:r>
              <a:rPr lang="en-US" sz="2000" dirty="0" smtClean="0"/>
              <a:t>.</a:t>
            </a:r>
          </a:p>
          <a:p>
            <a:pPr marL="617220" indent="-342900"/>
            <a:r>
              <a:rPr lang="en-US" sz="2000" dirty="0" smtClean="0"/>
              <a:t>It is not hard to show that an equivalent definition of a bipartite graph is a graph where it is possible to color the vertices red or blue so that no two adjacent vertices are the same color.</a:t>
            </a:r>
          </a:p>
          <a:p>
            <a:pPr indent="0">
              <a:buNone/>
            </a:pPr>
            <a:endParaRPr lang="en-US" dirty="0" smtClean="0"/>
          </a:p>
          <a:p>
            <a:pPr indent="0">
              <a:buNone/>
            </a:pPr>
            <a:r>
              <a:rPr lang="en-US" dirty="0" smtClean="0"/>
              <a:t> </a:t>
            </a:r>
          </a:p>
          <a:p>
            <a:pPr indent="0">
              <a:buNone/>
            </a:pPr>
            <a:endParaRPr lang="en-US" dirty="0" smtClean="0"/>
          </a:p>
          <a:p>
            <a:pPr indent="0">
              <a:buNone/>
            </a:pPr>
            <a:endParaRPr lang="en-US" dirty="0"/>
          </a:p>
          <a:p>
            <a:pPr indent="0">
              <a:buNone/>
            </a:pPr>
            <a:r>
              <a:rPr lang="en-US" dirty="0" smtClean="0"/>
              <a:t>  </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7613" y="3706970"/>
            <a:ext cx="7212011" cy="1996627"/>
          </a:xfrm>
          <a:prstGeom prst="rect">
            <a:avLst/>
          </a:prstGeom>
          <a:ln>
            <a:solidFill>
              <a:schemeClr val="accent1"/>
            </a:solidFill>
          </a:ln>
        </p:spPr>
      </p:pic>
      <p:sp>
        <p:nvSpPr>
          <p:cNvPr id="6" name="TextBox 5"/>
          <p:cNvSpPr txBox="1"/>
          <p:nvPr/>
        </p:nvSpPr>
        <p:spPr>
          <a:xfrm>
            <a:off x="712789" y="6141176"/>
            <a:ext cx="1524000" cy="369332"/>
          </a:xfrm>
          <a:prstGeom prst="rect">
            <a:avLst/>
          </a:prstGeom>
          <a:noFill/>
        </p:spPr>
        <p:txBody>
          <a:bodyPr wrap="square" rtlCol="0">
            <a:spAutoFit/>
          </a:bodyPr>
          <a:lstStyle/>
          <a:p>
            <a:r>
              <a:rPr lang="en-US" i="1" dirty="0" smtClean="0"/>
              <a:t>G</a:t>
            </a:r>
            <a:r>
              <a:rPr lang="en-US" dirty="0" smtClean="0"/>
              <a:t> is  bipartite</a:t>
            </a:r>
            <a:endParaRPr lang="en-US" dirty="0"/>
          </a:p>
        </p:txBody>
      </p:sp>
      <p:sp>
        <p:nvSpPr>
          <p:cNvPr id="7" name="TextBox 6"/>
          <p:cNvSpPr txBox="1"/>
          <p:nvPr/>
        </p:nvSpPr>
        <p:spPr>
          <a:xfrm>
            <a:off x="3505200" y="5864177"/>
            <a:ext cx="4876800" cy="646331"/>
          </a:xfrm>
          <a:prstGeom prst="rect">
            <a:avLst/>
          </a:prstGeom>
          <a:noFill/>
        </p:spPr>
        <p:txBody>
          <a:bodyPr wrap="square" rtlCol="0">
            <a:spAutoFit/>
          </a:bodyPr>
          <a:lstStyle/>
          <a:p>
            <a:r>
              <a:rPr lang="en-US" i="1" dirty="0"/>
              <a:t>H</a:t>
            </a:r>
            <a:r>
              <a:rPr lang="en-US" dirty="0" smtClean="0"/>
              <a:t> is  not bipartite since if we color </a:t>
            </a:r>
            <a:r>
              <a:rPr lang="en-US" i="1" dirty="0" smtClean="0"/>
              <a:t>a</a:t>
            </a:r>
            <a:r>
              <a:rPr lang="en-US" dirty="0" smtClean="0"/>
              <a:t> red, then the adjacent vertices </a:t>
            </a:r>
            <a:r>
              <a:rPr lang="en-US" i="1" dirty="0" smtClean="0"/>
              <a:t>f</a:t>
            </a:r>
            <a:r>
              <a:rPr lang="en-US" dirty="0" smtClean="0"/>
              <a:t> and </a:t>
            </a:r>
            <a:r>
              <a:rPr lang="en-US" i="1" dirty="0" smtClean="0"/>
              <a:t>b</a:t>
            </a:r>
            <a:r>
              <a:rPr lang="en-US" dirty="0" smtClean="0"/>
              <a:t> must both be blue.</a:t>
            </a:r>
            <a:endParaRPr lang="en-US" dirty="0"/>
          </a:p>
        </p:txBody>
      </p:sp>
      <p:sp>
        <p:nvSpPr>
          <p:cNvPr id="8" name="Oval 7"/>
          <p:cNvSpPr/>
          <p:nvPr/>
        </p:nvSpPr>
        <p:spPr>
          <a:xfrm>
            <a:off x="1620365" y="3654453"/>
            <a:ext cx="465354" cy="476238"/>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964976" y="4800601"/>
            <a:ext cx="540223" cy="533398"/>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964976" y="3733801"/>
            <a:ext cx="560389" cy="39689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620365" y="4800600"/>
            <a:ext cx="437035" cy="533399"/>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712789" y="3995812"/>
            <a:ext cx="506411" cy="41163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712789" y="4572001"/>
            <a:ext cx="599970" cy="490724"/>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5173446" y="3654453"/>
            <a:ext cx="689317" cy="513177"/>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4373619" y="4267200"/>
            <a:ext cx="609600" cy="6096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886200" y="3995812"/>
            <a:ext cx="457200" cy="576188"/>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6692809" y="3654453"/>
            <a:ext cx="683194" cy="612747"/>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271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6"/>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P spid="9" grpId="0" animBg="1"/>
      <p:bldP spid="10" grpId="0" animBg="1"/>
      <p:bldP spid="11" grpId="0" animBg="1"/>
      <p:bldP spid="13" grpId="0" animBg="1"/>
      <p:bldP spid="15" grpId="0" animBg="1"/>
      <p:bldP spid="14" grpId="0" animBg="1"/>
      <p:bldP spid="16" grpId="0" animBg="1"/>
      <p:bldP spid="17" grpId="0" animBg="1"/>
      <p:bldP spid="18" grpId="0" animBg="1"/>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369951"/>
          </a:xfrm>
        </p:spPr>
        <p:txBody>
          <a:bodyPr>
            <a:normAutofit fontScale="90000"/>
          </a:bodyPr>
          <a:lstStyle/>
          <a:p>
            <a:r>
              <a:rPr lang="en-US" dirty="0" smtClean="0"/>
              <a:t>Bipartite Graphs (</a:t>
            </a:r>
            <a:r>
              <a:rPr lang="en-US" i="1" dirty="0" smtClean="0"/>
              <a:t>continued</a:t>
            </a:r>
            <a:r>
              <a:rPr lang="en-US" dirty="0" smtClean="0"/>
              <a:t>)</a:t>
            </a:r>
            <a:endParaRPr lang="en-US" dirty="0"/>
          </a:p>
        </p:txBody>
      </p:sp>
      <p:sp>
        <p:nvSpPr>
          <p:cNvPr id="3" name="Content Placeholder 2"/>
          <p:cNvSpPr>
            <a:spLocks noGrp="1"/>
          </p:cNvSpPr>
          <p:nvPr>
            <p:ph idx="1"/>
          </p:nvPr>
        </p:nvSpPr>
        <p:spPr>
          <a:xfrm>
            <a:off x="0" y="1219200"/>
            <a:ext cx="9067800" cy="5605818"/>
          </a:xfrm>
        </p:spPr>
        <p:txBody>
          <a:bodyPr>
            <a:normAutofit/>
          </a:bodyPr>
          <a:lstStyle/>
          <a:p>
            <a:pPr indent="0">
              <a:buNone/>
            </a:pPr>
            <a:r>
              <a:rPr lang="en-US" sz="2200" b="1" dirty="0" smtClean="0"/>
              <a:t>Example</a:t>
            </a:r>
            <a:r>
              <a:rPr lang="en-US" sz="2200" dirty="0" smtClean="0"/>
              <a:t>:  Show that </a:t>
            </a:r>
            <a:r>
              <a:rPr lang="en-US" sz="2200" i="1" dirty="0" smtClean="0"/>
              <a:t>C</a:t>
            </a:r>
            <a:r>
              <a:rPr lang="en-US" sz="2200" baseline="-25000" dirty="0" smtClean="0">
                <a:latin typeface="Cambria" pitchFamily="18" charset="0"/>
              </a:rPr>
              <a:t>6</a:t>
            </a:r>
            <a:r>
              <a:rPr lang="en-US" sz="2200" dirty="0" smtClean="0"/>
              <a:t> is bipartite.</a:t>
            </a:r>
          </a:p>
          <a:p>
            <a:pPr indent="0">
              <a:buNone/>
            </a:pPr>
            <a:r>
              <a:rPr lang="en-US" sz="2200" b="1" dirty="0" smtClean="0"/>
              <a:t>Solution</a:t>
            </a:r>
            <a:r>
              <a:rPr lang="en-US" sz="2200" dirty="0" smtClean="0"/>
              <a:t>: We can partition the vertex set into                       </a:t>
            </a:r>
            <a:endParaRPr lang="en-US" sz="2200" dirty="0"/>
          </a:p>
          <a:p>
            <a:pPr indent="0">
              <a:buNone/>
            </a:pPr>
            <a:r>
              <a:rPr lang="en-US" sz="2200" i="1" dirty="0" smtClean="0"/>
              <a:t>V</a:t>
            </a:r>
            <a:r>
              <a:rPr lang="en-US" sz="2200" baseline="-25000" dirty="0" smtClean="0">
                <a:latin typeface="Cambria" pitchFamily="18" charset="0"/>
              </a:rPr>
              <a:t>1</a:t>
            </a:r>
            <a:r>
              <a:rPr lang="en-US" sz="2200" dirty="0" smtClean="0"/>
              <a:t> = {</a:t>
            </a:r>
            <a:r>
              <a:rPr lang="en-US" sz="2200" i="1" dirty="0" smtClean="0"/>
              <a:t>v</a:t>
            </a:r>
            <a:r>
              <a:rPr lang="en-US" sz="2200" baseline="-25000" dirty="0" smtClean="0">
                <a:latin typeface="Cambria" pitchFamily="18" charset="0"/>
              </a:rPr>
              <a:t>1</a:t>
            </a:r>
            <a:r>
              <a:rPr lang="en-US" sz="2200" dirty="0" smtClean="0"/>
              <a:t>, </a:t>
            </a:r>
            <a:r>
              <a:rPr lang="en-US" sz="2200" i="1" dirty="0" smtClean="0"/>
              <a:t>v</a:t>
            </a:r>
            <a:r>
              <a:rPr lang="en-US" sz="2200" baseline="-25000" dirty="0">
                <a:latin typeface="Cambria" pitchFamily="18" charset="0"/>
              </a:rPr>
              <a:t>3</a:t>
            </a:r>
            <a:r>
              <a:rPr lang="en-US" sz="2200" dirty="0" smtClean="0"/>
              <a:t>, </a:t>
            </a:r>
            <a:r>
              <a:rPr lang="en-US" sz="2200" i="1" dirty="0" smtClean="0"/>
              <a:t>v</a:t>
            </a:r>
            <a:r>
              <a:rPr lang="en-US" sz="2200" baseline="-25000" dirty="0">
                <a:latin typeface="Cambria" pitchFamily="18" charset="0"/>
              </a:rPr>
              <a:t>5</a:t>
            </a:r>
            <a:r>
              <a:rPr lang="en-US" sz="2200" dirty="0" smtClean="0"/>
              <a:t>} and </a:t>
            </a:r>
            <a:r>
              <a:rPr lang="en-US" sz="2200" i="1" dirty="0" smtClean="0"/>
              <a:t>V</a:t>
            </a:r>
            <a:r>
              <a:rPr lang="en-US" sz="2200" baseline="-25000" dirty="0" smtClean="0">
                <a:latin typeface="Cambria" pitchFamily="18" charset="0"/>
              </a:rPr>
              <a:t>2</a:t>
            </a:r>
            <a:r>
              <a:rPr lang="en-US" sz="2200" dirty="0" smtClean="0"/>
              <a:t> </a:t>
            </a:r>
            <a:r>
              <a:rPr lang="en-US" sz="2200" dirty="0"/>
              <a:t>= {</a:t>
            </a:r>
            <a:r>
              <a:rPr lang="en-US" sz="2200" i="1" dirty="0" smtClean="0"/>
              <a:t>v</a:t>
            </a:r>
            <a:r>
              <a:rPr lang="en-US" sz="2200" baseline="-25000" dirty="0" smtClean="0">
                <a:latin typeface="Cambria" pitchFamily="18" charset="0"/>
              </a:rPr>
              <a:t>2</a:t>
            </a:r>
            <a:r>
              <a:rPr lang="en-US" sz="2200" dirty="0" smtClean="0"/>
              <a:t>, </a:t>
            </a:r>
            <a:r>
              <a:rPr lang="en-US" sz="2200" i="1" dirty="0" smtClean="0"/>
              <a:t>v</a:t>
            </a:r>
            <a:r>
              <a:rPr lang="en-US" sz="2200" baseline="-25000" dirty="0" smtClean="0">
                <a:latin typeface="Cambria" pitchFamily="18" charset="0"/>
              </a:rPr>
              <a:t>4</a:t>
            </a:r>
            <a:r>
              <a:rPr lang="en-US" sz="2200" dirty="0" smtClean="0"/>
              <a:t>, </a:t>
            </a:r>
            <a:r>
              <a:rPr lang="en-US" sz="2200" i="1" dirty="0" smtClean="0"/>
              <a:t>v</a:t>
            </a:r>
            <a:r>
              <a:rPr lang="en-US" sz="2200" baseline="-25000" dirty="0" smtClean="0">
                <a:latin typeface="Cambria" pitchFamily="18" charset="0"/>
              </a:rPr>
              <a:t>6</a:t>
            </a:r>
            <a:r>
              <a:rPr lang="en-US" sz="2200" dirty="0" smtClean="0"/>
              <a:t>} so that every edge of </a:t>
            </a:r>
            <a:r>
              <a:rPr lang="en-US" sz="2200" i="1" dirty="0"/>
              <a:t>C</a:t>
            </a:r>
            <a:r>
              <a:rPr lang="en-US" sz="2200" baseline="-25000" dirty="0">
                <a:latin typeface="Cambria" pitchFamily="18" charset="0"/>
              </a:rPr>
              <a:t>6</a:t>
            </a:r>
            <a:r>
              <a:rPr lang="en-US" sz="2200" dirty="0" smtClean="0"/>
              <a:t> connects a vertex in </a:t>
            </a:r>
            <a:r>
              <a:rPr lang="en-US" sz="2200" i="1" dirty="0"/>
              <a:t>V</a:t>
            </a:r>
            <a:r>
              <a:rPr lang="en-US" sz="2200" baseline="-25000" dirty="0">
                <a:latin typeface="Cambria" pitchFamily="18" charset="0"/>
              </a:rPr>
              <a:t>1</a:t>
            </a:r>
            <a:r>
              <a:rPr lang="en-US" sz="2200" dirty="0" smtClean="0"/>
              <a:t> and </a:t>
            </a:r>
            <a:r>
              <a:rPr lang="en-US" sz="2200" i="1" dirty="0"/>
              <a:t>V</a:t>
            </a:r>
            <a:r>
              <a:rPr lang="en-US" sz="2200" baseline="-25000" dirty="0">
                <a:latin typeface="Cambria" pitchFamily="18" charset="0"/>
              </a:rPr>
              <a:t>2</a:t>
            </a:r>
            <a:r>
              <a:rPr lang="en-US" sz="2200" dirty="0" smtClean="0"/>
              <a:t> .</a:t>
            </a:r>
          </a:p>
          <a:p>
            <a:pPr indent="0">
              <a:buNone/>
            </a:pPr>
            <a:endParaRPr lang="en-US" sz="2200" dirty="0"/>
          </a:p>
          <a:p>
            <a:pPr indent="0">
              <a:buNone/>
            </a:pPr>
            <a:endParaRPr lang="en-US" dirty="0" smtClean="0"/>
          </a:p>
          <a:p>
            <a:pPr indent="0">
              <a:buNone/>
            </a:pPr>
            <a:endParaRPr lang="en-US" b="1" dirty="0" smtClean="0"/>
          </a:p>
          <a:p>
            <a:pPr indent="0">
              <a:buNone/>
            </a:pPr>
            <a:endParaRPr lang="en-US" sz="2000" b="1" dirty="0" smtClean="0"/>
          </a:p>
          <a:p>
            <a:pPr indent="0">
              <a:buNone/>
            </a:pPr>
            <a:endParaRPr lang="en-US" sz="2000" b="1"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 y="2895600"/>
            <a:ext cx="8305800" cy="182880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6800" y="5105400"/>
            <a:ext cx="6019800" cy="1600200"/>
          </a:xfrm>
          <a:prstGeom prst="rect">
            <a:avLst/>
          </a:prstGeom>
        </p:spPr>
      </p:pic>
    </p:spTree>
    <p:extLst>
      <p:ext uri="{BB962C8B-B14F-4D97-AF65-F5344CB8AC3E}">
        <p14:creationId xmlns:p14="http://schemas.microsoft.com/office/powerpoint/2010/main" val="563207895"/>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369951"/>
          </a:xfrm>
        </p:spPr>
        <p:txBody>
          <a:bodyPr>
            <a:normAutofit fontScale="90000"/>
          </a:bodyPr>
          <a:lstStyle/>
          <a:p>
            <a:r>
              <a:rPr lang="en-US" dirty="0" smtClean="0"/>
              <a:t>Bipartite Graphs (</a:t>
            </a:r>
            <a:r>
              <a:rPr lang="en-US" i="1" dirty="0" smtClean="0"/>
              <a:t>continued</a:t>
            </a:r>
            <a:r>
              <a:rPr lang="en-US" dirty="0" smtClean="0"/>
              <a:t>)</a:t>
            </a:r>
            <a:endParaRPr lang="en-US" dirty="0"/>
          </a:p>
        </p:txBody>
      </p:sp>
      <p:sp>
        <p:nvSpPr>
          <p:cNvPr id="3" name="Content Placeholder 2"/>
          <p:cNvSpPr>
            <a:spLocks noGrp="1"/>
          </p:cNvSpPr>
          <p:nvPr>
            <p:ph idx="1"/>
          </p:nvPr>
        </p:nvSpPr>
        <p:spPr>
          <a:xfrm>
            <a:off x="0" y="1219200"/>
            <a:ext cx="9067800" cy="5605818"/>
          </a:xfrm>
        </p:spPr>
        <p:txBody>
          <a:bodyPr>
            <a:normAutofit/>
          </a:bodyPr>
          <a:lstStyle/>
          <a:p>
            <a:pPr indent="0">
              <a:buNone/>
            </a:pPr>
            <a:r>
              <a:rPr lang="en-US" sz="2800" b="1" dirty="0" smtClean="0"/>
              <a:t>Example</a:t>
            </a:r>
            <a:r>
              <a:rPr lang="en-US" sz="2800" dirty="0" smtClean="0"/>
              <a:t>:  Show that </a:t>
            </a:r>
            <a:r>
              <a:rPr lang="en-US" sz="2800" i="1" dirty="0" smtClean="0"/>
              <a:t>C</a:t>
            </a:r>
            <a:r>
              <a:rPr lang="en-US" sz="2800" baseline="-25000" dirty="0" smtClean="0">
                <a:latin typeface="Cambria" pitchFamily="18" charset="0"/>
              </a:rPr>
              <a:t>3</a:t>
            </a:r>
            <a:r>
              <a:rPr lang="en-US" sz="2800" dirty="0" smtClean="0"/>
              <a:t> is not bipartite.</a:t>
            </a:r>
          </a:p>
          <a:p>
            <a:pPr indent="0">
              <a:buNone/>
            </a:pPr>
            <a:r>
              <a:rPr lang="en-US" sz="2800" b="1" dirty="0" smtClean="0"/>
              <a:t>Solution</a:t>
            </a:r>
            <a:r>
              <a:rPr lang="en-US" sz="2800" dirty="0" smtClean="0"/>
              <a:t>:  If we divide the vertex set of </a:t>
            </a:r>
            <a:r>
              <a:rPr lang="en-US" sz="2800" i="1" dirty="0" smtClean="0"/>
              <a:t>C</a:t>
            </a:r>
            <a:r>
              <a:rPr lang="en-US" sz="2800" baseline="-25000" dirty="0" smtClean="0">
                <a:latin typeface="Cambria Math" pitchFamily="18" charset="0"/>
                <a:ea typeface="Cambria Math" pitchFamily="18" charset="0"/>
              </a:rPr>
              <a:t>3</a:t>
            </a:r>
            <a:r>
              <a:rPr lang="en-US" sz="2800" dirty="0" smtClean="0"/>
              <a:t> into two nonempty sets, one of the two must contain two vertices. But in </a:t>
            </a:r>
            <a:r>
              <a:rPr lang="en-US" sz="2800" i="1" dirty="0" smtClean="0"/>
              <a:t>C</a:t>
            </a:r>
            <a:r>
              <a:rPr lang="en-US" sz="2800" baseline="-25000" dirty="0" smtClean="0">
                <a:latin typeface="Cambria Math" pitchFamily="18" charset="0"/>
                <a:ea typeface="Cambria Math" pitchFamily="18" charset="0"/>
              </a:rPr>
              <a:t>3</a:t>
            </a:r>
            <a:r>
              <a:rPr lang="en-US" sz="2800" dirty="0" smtClean="0"/>
              <a:t>  every vertex is connected to every other vertex. Therefore, the two vertices in the same partition are connected. Hence, </a:t>
            </a:r>
            <a:r>
              <a:rPr lang="en-US" sz="2800" i="1" dirty="0" smtClean="0"/>
              <a:t>C</a:t>
            </a:r>
            <a:r>
              <a:rPr lang="en-US" sz="2800" baseline="-25000" dirty="0" smtClean="0">
                <a:latin typeface="Cambria Math" pitchFamily="18" charset="0"/>
                <a:ea typeface="Cambria Math" pitchFamily="18" charset="0"/>
              </a:rPr>
              <a:t>3</a:t>
            </a:r>
            <a:r>
              <a:rPr lang="en-US" sz="2800" dirty="0" smtClean="0"/>
              <a:t> is not bipartite.</a:t>
            </a:r>
          </a:p>
          <a:p>
            <a:pPr indent="0">
              <a:buNone/>
            </a:pPr>
            <a:endParaRPr lang="en-US" sz="2000" dirty="0"/>
          </a:p>
          <a:p>
            <a:pPr indent="0">
              <a:buNone/>
            </a:pPr>
            <a:endParaRPr lang="en-US" sz="2000" dirty="0" smtClean="0"/>
          </a:p>
          <a:p>
            <a:pPr indent="0">
              <a:buNone/>
            </a:pPr>
            <a:endParaRPr lang="en-US" sz="2000" dirty="0"/>
          </a:p>
        </p:txBody>
      </p:sp>
      <p:pic>
        <p:nvPicPr>
          <p:cNvPr id="6" name="Picture 5"/>
          <p:cNvPicPr>
            <a:picLocks noChangeAspect="1"/>
          </p:cNvPicPr>
          <p:nvPr/>
        </p:nvPicPr>
        <p:blipFill>
          <a:blip r:embed="rId2"/>
          <a:stretch>
            <a:fillRect/>
          </a:stretch>
        </p:blipFill>
        <p:spPr>
          <a:xfrm>
            <a:off x="1985053" y="4023360"/>
            <a:ext cx="4716694" cy="2626341"/>
          </a:xfrm>
          <a:prstGeom prst="rect">
            <a:avLst/>
          </a:prstGeom>
        </p:spPr>
      </p:pic>
      <p:sp>
        <p:nvSpPr>
          <p:cNvPr id="7" name="Oval 6"/>
          <p:cNvSpPr/>
          <p:nvPr/>
        </p:nvSpPr>
        <p:spPr>
          <a:xfrm>
            <a:off x="3733800" y="4114800"/>
            <a:ext cx="609600" cy="6096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638800" y="5410201"/>
            <a:ext cx="533400" cy="4572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905001" y="5410200"/>
            <a:ext cx="533400" cy="4572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7575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381000"/>
          </a:xfrm>
        </p:spPr>
        <p:txBody>
          <a:bodyPr>
            <a:normAutofit fontScale="90000"/>
          </a:bodyPr>
          <a:lstStyle/>
          <a:p>
            <a:r>
              <a:rPr lang="en-US" dirty="0" smtClean="0"/>
              <a:t/>
            </a:r>
            <a:br>
              <a:rPr lang="en-US" dirty="0" smtClean="0"/>
            </a:br>
            <a:r>
              <a:rPr lang="en-US" dirty="0"/>
              <a:t/>
            </a:r>
            <a:br>
              <a:rPr lang="en-US" dirty="0"/>
            </a:br>
            <a:r>
              <a:rPr lang="en-US" dirty="0" smtClean="0"/>
              <a:t>Bipartite Graphs and Matchings</a:t>
            </a:r>
            <a:endParaRPr lang="en-US" dirty="0"/>
          </a:p>
        </p:txBody>
      </p:sp>
      <p:sp>
        <p:nvSpPr>
          <p:cNvPr id="3" name="Content Placeholder 2"/>
          <p:cNvSpPr>
            <a:spLocks noGrp="1"/>
          </p:cNvSpPr>
          <p:nvPr>
            <p:ph idx="1"/>
          </p:nvPr>
        </p:nvSpPr>
        <p:spPr>
          <a:xfrm>
            <a:off x="409433" y="990600"/>
            <a:ext cx="8229600" cy="4693920"/>
          </a:xfrm>
        </p:spPr>
        <p:txBody>
          <a:bodyPr>
            <a:normAutofit/>
          </a:bodyPr>
          <a:lstStyle/>
          <a:p>
            <a:r>
              <a:rPr lang="en-US" sz="2400" dirty="0"/>
              <a:t>Bipartite graphs </a:t>
            </a:r>
            <a:r>
              <a:rPr lang="en-US" sz="2400" dirty="0" smtClean="0"/>
              <a:t>are used to </a:t>
            </a:r>
            <a:r>
              <a:rPr lang="en-US" sz="2400" dirty="0"/>
              <a:t>model applications that involve matching the elements of one set to elements in </a:t>
            </a:r>
            <a:r>
              <a:rPr lang="en-US" sz="2400" dirty="0" smtClean="0"/>
              <a:t>another, for example:</a:t>
            </a:r>
            <a:endParaRPr lang="en-US" sz="2400" dirty="0"/>
          </a:p>
          <a:p>
            <a:r>
              <a:rPr lang="en-US" sz="2400" i="1" dirty="0" smtClean="0"/>
              <a:t>Job </a:t>
            </a:r>
            <a:r>
              <a:rPr lang="en-US" sz="2400" i="1" dirty="0"/>
              <a:t>assignments </a:t>
            </a:r>
            <a:r>
              <a:rPr lang="en-US" sz="2400" dirty="0"/>
              <a:t>- vertices represent the jobs and the </a:t>
            </a:r>
            <a:r>
              <a:rPr lang="en-US" sz="2400" dirty="0" smtClean="0"/>
              <a:t>employees</a:t>
            </a:r>
            <a:r>
              <a:rPr lang="en-US" sz="2400" dirty="0"/>
              <a:t>,</a:t>
            </a:r>
            <a:r>
              <a:rPr lang="en-US" sz="2400" dirty="0" smtClean="0"/>
              <a:t> </a:t>
            </a:r>
            <a:r>
              <a:rPr lang="en-US" sz="2400" dirty="0"/>
              <a:t>e</a:t>
            </a:r>
            <a:r>
              <a:rPr lang="en-US" sz="2400" dirty="0" smtClean="0"/>
              <a:t>dges </a:t>
            </a:r>
            <a:r>
              <a:rPr lang="en-US" sz="2400" dirty="0"/>
              <a:t>link employees </a:t>
            </a:r>
            <a:r>
              <a:rPr lang="en-US" sz="2400" dirty="0" smtClean="0"/>
              <a:t>with those jobs </a:t>
            </a:r>
            <a:r>
              <a:rPr lang="en-US" sz="2400" dirty="0"/>
              <a:t>they have been trained to do. A common goal is to match jobs to employees so that the most jobs are </a:t>
            </a:r>
            <a:r>
              <a:rPr lang="en-US" sz="2400" dirty="0" smtClean="0"/>
              <a:t>done.</a:t>
            </a:r>
          </a:p>
          <a:p>
            <a:endParaRPr lang="en-US" dirty="0"/>
          </a:p>
          <a:p>
            <a:pPr marL="0" indent="0">
              <a:buNone/>
            </a:pPr>
            <a:endParaRPr lang="en-US" dirty="0" smtClean="0"/>
          </a:p>
          <a:p>
            <a:endParaRPr lang="en-US" dirty="0"/>
          </a:p>
          <a:p>
            <a:endParaRPr lang="en-US" i="1"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3810000"/>
            <a:ext cx="8534400" cy="2743200"/>
          </a:xfrm>
          <a:prstGeom prst="rect">
            <a:avLst/>
          </a:prstGeom>
        </p:spPr>
      </p:pic>
    </p:spTree>
    <p:extLst>
      <p:ext uri="{BB962C8B-B14F-4D97-AF65-F5344CB8AC3E}">
        <p14:creationId xmlns:p14="http://schemas.microsoft.com/office/powerpoint/2010/main" val="2603014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210312"/>
          </a:xfrm>
        </p:spPr>
        <p:txBody>
          <a:bodyPr>
            <a:normAutofit fontScale="90000"/>
          </a:bodyPr>
          <a:lstStyle/>
          <a:p>
            <a:r>
              <a:rPr lang="en-US" dirty="0" smtClean="0"/>
              <a:t>Complete Bipartite Graphs</a:t>
            </a:r>
            <a:endParaRPr lang="en-US" dirty="0"/>
          </a:p>
        </p:txBody>
      </p:sp>
      <p:sp>
        <p:nvSpPr>
          <p:cNvPr id="3" name="Content Placeholder 2"/>
          <p:cNvSpPr>
            <a:spLocks noGrp="1"/>
          </p:cNvSpPr>
          <p:nvPr>
            <p:ph idx="1"/>
          </p:nvPr>
        </p:nvSpPr>
        <p:spPr>
          <a:xfrm>
            <a:off x="152400" y="914400"/>
            <a:ext cx="8686800" cy="5410200"/>
          </a:xfrm>
        </p:spPr>
        <p:txBody>
          <a:bodyPr>
            <a:normAutofit/>
          </a:bodyPr>
          <a:lstStyle/>
          <a:p>
            <a:pPr indent="0">
              <a:buNone/>
            </a:pPr>
            <a:r>
              <a:rPr lang="en-US" sz="2400" b="1" dirty="0" smtClean="0"/>
              <a:t>Definition:</a:t>
            </a:r>
            <a:r>
              <a:rPr lang="en-US" sz="2400" dirty="0" smtClean="0"/>
              <a:t>  A </a:t>
            </a:r>
            <a:r>
              <a:rPr lang="en-US" sz="2400" i="1" dirty="0" smtClean="0"/>
              <a:t>complete bipartite graph</a:t>
            </a:r>
            <a:r>
              <a:rPr lang="en-US" sz="2400" i="1" dirty="0"/>
              <a:t> </a:t>
            </a:r>
            <a:r>
              <a:rPr lang="en-US" sz="2400" i="1" dirty="0" err="1"/>
              <a:t>K</a:t>
            </a:r>
            <a:r>
              <a:rPr lang="en-US" sz="2400" i="1" baseline="-25000" dirty="0" err="1"/>
              <a:t>m,n</a:t>
            </a:r>
            <a:r>
              <a:rPr lang="en-US" sz="2400" dirty="0" smtClean="0"/>
              <a:t> is a graph that has its vertex set partitioned into two subsets </a:t>
            </a:r>
            <a:r>
              <a:rPr lang="en-US" sz="2400" i="1" dirty="0" smtClean="0"/>
              <a:t>V</a:t>
            </a:r>
            <a:r>
              <a:rPr lang="en-US" sz="2400" baseline="-25000" dirty="0" smtClean="0">
                <a:latin typeface="Cambria Math" pitchFamily="18" charset="0"/>
                <a:ea typeface="Cambria Math" pitchFamily="18" charset="0"/>
              </a:rPr>
              <a:t>1</a:t>
            </a:r>
            <a:r>
              <a:rPr lang="en-US" sz="2400" dirty="0" smtClean="0"/>
              <a:t> of size </a:t>
            </a:r>
            <a:r>
              <a:rPr lang="en-US" sz="2400" i="1" dirty="0" smtClean="0"/>
              <a:t>m</a:t>
            </a:r>
            <a:r>
              <a:rPr lang="en-US" sz="2400" dirty="0" smtClean="0"/>
              <a:t> and </a:t>
            </a:r>
            <a:r>
              <a:rPr lang="en-US" sz="2400" i="1" dirty="0" smtClean="0"/>
              <a:t>V</a:t>
            </a:r>
            <a:r>
              <a:rPr lang="en-US" sz="2400" baseline="-25000" dirty="0" smtClean="0">
                <a:latin typeface="Cambria Math" pitchFamily="18" charset="0"/>
                <a:ea typeface="Cambria Math" pitchFamily="18" charset="0"/>
              </a:rPr>
              <a:t>2</a:t>
            </a:r>
            <a:r>
              <a:rPr lang="en-US" sz="2400" dirty="0" smtClean="0"/>
              <a:t> of size </a:t>
            </a:r>
            <a:r>
              <a:rPr lang="en-US" sz="2400" i="1" dirty="0" smtClean="0"/>
              <a:t>n</a:t>
            </a:r>
            <a:r>
              <a:rPr lang="en-US" sz="2400" dirty="0" smtClean="0"/>
              <a:t> such that there is an edge from every vertex in </a:t>
            </a:r>
            <a:r>
              <a:rPr lang="en-US" sz="2400" i="1" dirty="0" smtClean="0"/>
              <a:t>V</a:t>
            </a:r>
            <a:r>
              <a:rPr lang="en-US" sz="2400" baseline="-25000" dirty="0" smtClean="0">
                <a:latin typeface="Cambria Math" pitchFamily="18" charset="0"/>
                <a:ea typeface="Cambria Math" pitchFamily="18" charset="0"/>
              </a:rPr>
              <a:t>1</a:t>
            </a:r>
            <a:r>
              <a:rPr lang="en-US" sz="2400" dirty="0" smtClean="0"/>
              <a:t> to every vertex in </a:t>
            </a:r>
            <a:r>
              <a:rPr lang="en-US" sz="2400" i="1" dirty="0" smtClean="0"/>
              <a:t>V</a:t>
            </a:r>
            <a:r>
              <a:rPr lang="en-US" sz="2400" baseline="-25000" dirty="0" smtClean="0">
                <a:latin typeface="Cambria Math" pitchFamily="18" charset="0"/>
                <a:ea typeface="Cambria Math" pitchFamily="18" charset="0"/>
              </a:rPr>
              <a:t>2</a:t>
            </a:r>
            <a:r>
              <a:rPr lang="en-US" sz="2400" i="1" dirty="0" smtClean="0"/>
              <a:t>.</a:t>
            </a:r>
          </a:p>
          <a:p>
            <a:pPr indent="0">
              <a:buNone/>
            </a:pPr>
            <a:r>
              <a:rPr lang="en-US" sz="2400" b="1" dirty="0" smtClean="0"/>
              <a:t>Example</a:t>
            </a:r>
            <a:r>
              <a:rPr lang="en-US" sz="2400" dirty="0" smtClean="0"/>
              <a:t>: We display four complete bipartite graphs here.</a:t>
            </a:r>
            <a:endParaRPr lang="en-US" sz="24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799" y="3276600"/>
            <a:ext cx="8534401" cy="3352800"/>
          </a:xfrm>
          <a:prstGeom prst="rect">
            <a:avLst/>
          </a:prstGeom>
        </p:spPr>
      </p:pic>
    </p:spTree>
    <p:extLst>
      <p:ext uri="{BB962C8B-B14F-4D97-AF65-F5344CB8AC3E}">
        <p14:creationId xmlns:p14="http://schemas.microsoft.com/office/powerpoint/2010/main" val="2272940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210312"/>
          </a:xfrm>
        </p:spPr>
        <p:txBody>
          <a:bodyPr>
            <a:normAutofit fontScale="90000"/>
          </a:bodyPr>
          <a:lstStyle/>
          <a:p>
            <a:r>
              <a:rPr lang="en-US" dirty="0" smtClean="0"/>
              <a:t>New Graphs from Old </a:t>
            </a:r>
            <a:endParaRPr lang="en-US" dirty="0"/>
          </a:p>
        </p:txBody>
      </p:sp>
      <p:sp>
        <p:nvSpPr>
          <p:cNvPr id="3" name="Content Placeholder 2"/>
          <p:cNvSpPr>
            <a:spLocks noGrp="1"/>
          </p:cNvSpPr>
          <p:nvPr>
            <p:ph idx="1"/>
          </p:nvPr>
        </p:nvSpPr>
        <p:spPr>
          <a:xfrm>
            <a:off x="152400" y="1013130"/>
            <a:ext cx="8762999" cy="5844869"/>
          </a:xfrm>
        </p:spPr>
        <p:txBody>
          <a:bodyPr>
            <a:normAutofit fontScale="92500" lnSpcReduction="20000"/>
          </a:bodyPr>
          <a:lstStyle/>
          <a:p>
            <a:pPr indent="0">
              <a:buNone/>
            </a:pPr>
            <a:r>
              <a:rPr lang="en-US" sz="2400" b="1" dirty="0" smtClean="0"/>
              <a:t>Definition: </a:t>
            </a:r>
            <a:r>
              <a:rPr lang="en-US" sz="2400" dirty="0" smtClean="0"/>
              <a:t>A </a:t>
            </a:r>
            <a:r>
              <a:rPr lang="en-US" sz="2400" i="1" dirty="0" err="1"/>
              <a:t>subgraph</a:t>
            </a:r>
            <a:r>
              <a:rPr lang="en-US" sz="2400" i="1" dirty="0"/>
              <a:t> </a:t>
            </a:r>
            <a:r>
              <a:rPr lang="en-US" sz="2400" i="1" dirty="0" smtClean="0"/>
              <a:t>of a graph  </a:t>
            </a:r>
            <a:r>
              <a:rPr lang="en-US" sz="2400" i="1" dirty="0"/>
              <a:t>G</a:t>
            </a:r>
            <a:r>
              <a:rPr lang="en-US" sz="2400" dirty="0"/>
              <a:t> = (</a:t>
            </a:r>
            <a:r>
              <a:rPr lang="en-US" sz="2400" i="1" dirty="0"/>
              <a:t>V</a:t>
            </a:r>
            <a:r>
              <a:rPr lang="en-US" sz="2400" dirty="0"/>
              <a:t>,</a:t>
            </a:r>
            <a:r>
              <a:rPr lang="en-US" sz="2400" i="1" dirty="0"/>
              <a:t>E</a:t>
            </a:r>
            <a:r>
              <a:rPr lang="en-US" sz="2400" dirty="0"/>
              <a:t>) </a:t>
            </a:r>
            <a:r>
              <a:rPr lang="en-US" sz="2400" dirty="0" smtClean="0"/>
              <a:t> is a graph (</a:t>
            </a:r>
            <a:r>
              <a:rPr lang="en-US" sz="2400" i="1" dirty="0" smtClean="0"/>
              <a:t>W</a:t>
            </a:r>
            <a:r>
              <a:rPr lang="en-US" sz="2400" dirty="0" smtClean="0"/>
              <a:t>,</a:t>
            </a:r>
            <a:r>
              <a:rPr lang="en-US" sz="2400" i="1" dirty="0" smtClean="0"/>
              <a:t>F</a:t>
            </a:r>
            <a:r>
              <a:rPr lang="en-US" sz="2400" dirty="0" smtClean="0"/>
              <a:t>),  where  </a:t>
            </a:r>
            <a:r>
              <a:rPr lang="en-US" sz="2400" i="1" dirty="0" smtClean="0"/>
              <a:t>W</a:t>
            </a:r>
            <a:r>
              <a:rPr lang="en-US" sz="2400" dirty="0" smtClean="0"/>
              <a:t> </a:t>
            </a:r>
            <a:r>
              <a:rPr lang="en-US" sz="2400" dirty="0" smtClean="0">
                <a:latin typeface="Cambria Math"/>
                <a:ea typeface="Cambria Math"/>
              </a:rPr>
              <a:t>⊂ </a:t>
            </a:r>
            <a:r>
              <a:rPr lang="en-US" sz="2400" i="1" dirty="0" smtClean="0">
                <a:ea typeface="Cambria Math"/>
              </a:rPr>
              <a:t>V</a:t>
            </a:r>
            <a:r>
              <a:rPr lang="en-US" sz="2400" dirty="0" smtClean="0">
                <a:latin typeface="Cambria Math"/>
                <a:ea typeface="Cambria Math"/>
              </a:rPr>
              <a:t> and </a:t>
            </a:r>
            <a:r>
              <a:rPr lang="en-US" sz="2400" i="1" dirty="0" smtClean="0">
                <a:ea typeface="Cambria Math"/>
              </a:rPr>
              <a:t>F</a:t>
            </a:r>
            <a:r>
              <a:rPr lang="en-US" sz="2400" dirty="0" smtClean="0">
                <a:latin typeface="Cambria Math"/>
                <a:ea typeface="Cambria Math"/>
              </a:rPr>
              <a:t> ⊂ </a:t>
            </a:r>
            <a:r>
              <a:rPr lang="en-US" sz="2400" i="1" dirty="0" smtClean="0">
                <a:ea typeface="Cambria Math"/>
              </a:rPr>
              <a:t>E</a:t>
            </a:r>
            <a:r>
              <a:rPr lang="en-US" sz="2400" dirty="0" smtClean="0">
                <a:latin typeface="Cambria Math"/>
                <a:ea typeface="Cambria Math"/>
              </a:rPr>
              <a:t>. A </a:t>
            </a:r>
            <a:r>
              <a:rPr lang="en-US" sz="2400" dirty="0" err="1" smtClean="0">
                <a:latin typeface="Cambria Math"/>
                <a:ea typeface="Cambria Math"/>
              </a:rPr>
              <a:t>subgraph</a:t>
            </a:r>
            <a:r>
              <a:rPr lang="en-US" sz="2400" dirty="0" smtClean="0">
                <a:latin typeface="Cambria Math"/>
                <a:ea typeface="Cambria Math"/>
              </a:rPr>
              <a:t> </a:t>
            </a:r>
            <a:r>
              <a:rPr lang="en-US" sz="2400" i="1" dirty="0" smtClean="0">
                <a:ea typeface="Cambria Math"/>
              </a:rPr>
              <a:t>H</a:t>
            </a:r>
            <a:r>
              <a:rPr lang="en-US" sz="2400" dirty="0" smtClean="0">
                <a:latin typeface="Cambria Math"/>
                <a:ea typeface="Cambria Math"/>
              </a:rPr>
              <a:t> of </a:t>
            </a:r>
            <a:r>
              <a:rPr lang="en-US" sz="2400" i="1" dirty="0" smtClean="0">
                <a:ea typeface="Cambria Math"/>
              </a:rPr>
              <a:t>G</a:t>
            </a:r>
            <a:r>
              <a:rPr lang="en-US" sz="2400" dirty="0" smtClean="0">
                <a:latin typeface="Cambria Math"/>
                <a:ea typeface="Cambria Math"/>
              </a:rPr>
              <a:t> is a proper </a:t>
            </a:r>
            <a:r>
              <a:rPr lang="en-US" sz="2400" dirty="0" err="1" smtClean="0">
                <a:latin typeface="Cambria Math"/>
                <a:ea typeface="Cambria Math"/>
              </a:rPr>
              <a:t>subgraph</a:t>
            </a:r>
            <a:r>
              <a:rPr lang="en-US" sz="2400" dirty="0" smtClean="0">
                <a:latin typeface="Cambria Math"/>
                <a:ea typeface="Cambria Math"/>
              </a:rPr>
              <a:t> of </a:t>
            </a:r>
            <a:r>
              <a:rPr lang="en-US" sz="2400" i="1" dirty="0" smtClean="0">
                <a:ea typeface="Cambria Math"/>
              </a:rPr>
              <a:t>G</a:t>
            </a:r>
            <a:r>
              <a:rPr lang="en-US" sz="2400" dirty="0" smtClean="0">
                <a:latin typeface="Cambria Math"/>
                <a:ea typeface="Cambria Math"/>
              </a:rPr>
              <a:t> if </a:t>
            </a:r>
            <a:r>
              <a:rPr lang="en-US" sz="2400" i="1" dirty="0" smtClean="0">
                <a:ea typeface="Cambria Math"/>
              </a:rPr>
              <a:t>H</a:t>
            </a:r>
            <a:r>
              <a:rPr lang="en-US" sz="2400" dirty="0" smtClean="0">
                <a:latin typeface="Cambria Math"/>
                <a:ea typeface="Cambria Math"/>
              </a:rPr>
              <a:t> </a:t>
            </a:r>
            <a:r>
              <a:rPr lang="en-US" sz="2400" i="1" dirty="0" smtClean="0">
                <a:ea typeface="Cambria Math"/>
              </a:rPr>
              <a:t>≠ G.</a:t>
            </a:r>
          </a:p>
          <a:p>
            <a:pPr indent="0">
              <a:buNone/>
            </a:pPr>
            <a:r>
              <a:rPr lang="en-US" sz="2400" b="1" dirty="0" smtClean="0">
                <a:ea typeface="Cambria Math"/>
              </a:rPr>
              <a:t>Example</a:t>
            </a:r>
            <a:r>
              <a:rPr lang="en-US" sz="2400" dirty="0" smtClean="0">
                <a:ea typeface="Cambria Math"/>
              </a:rPr>
              <a:t>: </a:t>
            </a:r>
            <a:r>
              <a:rPr lang="en-US" sz="2400" dirty="0" smtClean="0"/>
              <a:t>Here we show </a:t>
            </a:r>
            <a:r>
              <a:rPr lang="en-US" sz="2400" i="1" dirty="0" smtClean="0"/>
              <a:t>K</a:t>
            </a:r>
            <a:r>
              <a:rPr lang="en-US" sz="2400" baseline="-25000" dirty="0" smtClean="0">
                <a:latin typeface="Cambria" pitchFamily="18" charset="0"/>
              </a:rPr>
              <a:t>5</a:t>
            </a:r>
            <a:r>
              <a:rPr lang="en-US" sz="2400" b="1" dirty="0"/>
              <a:t> </a:t>
            </a:r>
            <a:r>
              <a:rPr lang="en-US" sz="2400" dirty="0" smtClean="0"/>
              <a:t>and one of its subgraphs.</a:t>
            </a:r>
            <a:endParaRPr lang="en-US" sz="2400" b="1" dirty="0" smtClean="0"/>
          </a:p>
          <a:p>
            <a:pPr indent="0">
              <a:buNone/>
            </a:pPr>
            <a:endParaRPr lang="en-US" b="1" dirty="0" smtClean="0"/>
          </a:p>
          <a:p>
            <a:pPr indent="0">
              <a:buNone/>
            </a:pPr>
            <a:endParaRPr lang="en-US" b="1" dirty="0"/>
          </a:p>
          <a:p>
            <a:pPr indent="0">
              <a:buNone/>
            </a:pPr>
            <a:endParaRPr lang="en-US" b="1" dirty="0" smtClean="0"/>
          </a:p>
          <a:p>
            <a:pPr indent="0">
              <a:buNone/>
            </a:pPr>
            <a:endParaRPr lang="en-US" b="1" dirty="0"/>
          </a:p>
          <a:p>
            <a:pPr indent="0">
              <a:buNone/>
            </a:pPr>
            <a:r>
              <a:rPr lang="en-US" b="1" dirty="0" smtClean="0"/>
              <a:t>Definition</a:t>
            </a:r>
            <a:r>
              <a:rPr lang="en-US" b="1" dirty="0"/>
              <a:t>:  </a:t>
            </a:r>
            <a:r>
              <a:rPr lang="en-US" dirty="0"/>
              <a:t>Let </a:t>
            </a:r>
            <a:r>
              <a:rPr lang="en-US" i="1" dirty="0"/>
              <a:t>G</a:t>
            </a:r>
            <a:r>
              <a:rPr lang="en-US" dirty="0"/>
              <a:t> = (</a:t>
            </a:r>
            <a:r>
              <a:rPr lang="en-US" i="1" dirty="0"/>
              <a:t>V</a:t>
            </a:r>
            <a:r>
              <a:rPr lang="en-US" dirty="0"/>
              <a:t>, </a:t>
            </a:r>
            <a:r>
              <a:rPr lang="en-US" i="1" dirty="0"/>
              <a:t>E</a:t>
            </a:r>
            <a:r>
              <a:rPr lang="en-US" dirty="0"/>
              <a:t>) be a simple graph.  The  </a:t>
            </a:r>
            <a:r>
              <a:rPr lang="en-US" i="1" dirty="0"/>
              <a:t>subgraph induced  </a:t>
            </a:r>
            <a:r>
              <a:rPr lang="en-US" dirty="0"/>
              <a:t>by a subset </a:t>
            </a:r>
            <a:r>
              <a:rPr lang="en-US" i="1" dirty="0"/>
              <a:t>W</a:t>
            </a:r>
            <a:r>
              <a:rPr lang="en-US" dirty="0"/>
              <a:t>  of the vertex set </a:t>
            </a:r>
            <a:r>
              <a:rPr lang="en-US" i="1" dirty="0"/>
              <a:t>V</a:t>
            </a:r>
            <a:r>
              <a:rPr lang="en-US" dirty="0"/>
              <a:t> is the graph </a:t>
            </a:r>
            <a:r>
              <a:rPr lang="en-US" i="1" dirty="0"/>
              <a:t> </a:t>
            </a:r>
            <a:r>
              <a:rPr lang="en-US" dirty="0"/>
              <a:t> (</a:t>
            </a:r>
            <a:r>
              <a:rPr lang="en-US" i="1" dirty="0"/>
              <a:t>W</a:t>
            </a:r>
            <a:r>
              <a:rPr lang="en-US" dirty="0"/>
              <a:t>,</a:t>
            </a:r>
            <a:r>
              <a:rPr lang="en-US" i="1" dirty="0"/>
              <a:t>F</a:t>
            </a:r>
            <a:r>
              <a:rPr lang="en-US" dirty="0"/>
              <a:t>),  where  the edge set </a:t>
            </a:r>
            <a:r>
              <a:rPr lang="en-US" i="1" dirty="0">
                <a:ea typeface="Cambria Math"/>
              </a:rPr>
              <a:t>F  </a:t>
            </a:r>
            <a:r>
              <a:rPr lang="en-US" dirty="0">
                <a:ea typeface="Cambria Math"/>
              </a:rPr>
              <a:t>contains an edge in </a:t>
            </a:r>
            <a:r>
              <a:rPr lang="en-US" i="1" dirty="0">
                <a:ea typeface="Cambria Math"/>
              </a:rPr>
              <a:t>E </a:t>
            </a:r>
            <a:r>
              <a:rPr lang="en-US" dirty="0">
                <a:ea typeface="Cambria Math"/>
              </a:rPr>
              <a:t>if and only if both endpoints are in </a:t>
            </a:r>
            <a:r>
              <a:rPr lang="en-US" i="1" dirty="0">
                <a:ea typeface="Cambria Math"/>
              </a:rPr>
              <a:t>W. </a:t>
            </a:r>
            <a:endParaRPr lang="en-US" b="1" dirty="0"/>
          </a:p>
          <a:p>
            <a:pPr indent="0">
              <a:buNone/>
            </a:pPr>
            <a:r>
              <a:rPr lang="en-US" b="1" dirty="0">
                <a:ea typeface="Cambria Math"/>
              </a:rPr>
              <a:t>Example</a:t>
            </a:r>
            <a:r>
              <a:rPr lang="en-US" dirty="0">
                <a:ea typeface="Cambria Math"/>
              </a:rPr>
              <a:t>: </a:t>
            </a:r>
            <a:r>
              <a:rPr lang="en-US" dirty="0" smtClean="0">
                <a:ea typeface="Cambria Math"/>
              </a:rPr>
              <a:t>Here we show </a:t>
            </a:r>
            <a:r>
              <a:rPr lang="en-US" dirty="0" smtClean="0"/>
              <a:t> </a:t>
            </a:r>
            <a:r>
              <a:rPr lang="en-US" i="1" dirty="0"/>
              <a:t>K</a:t>
            </a:r>
            <a:r>
              <a:rPr lang="en-US" baseline="-25000" dirty="0">
                <a:latin typeface="Cambria" pitchFamily="18" charset="0"/>
              </a:rPr>
              <a:t>5 </a:t>
            </a:r>
            <a:r>
              <a:rPr lang="en-US" baseline="-25000" dirty="0" smtClean="0">
                <a:latin typeface="Cambria" pitchFamily="18" charset="0"/>
              </a:rPr>
              <a:t> </a:t>
            </a:r>
            <a:r>
              <a:rPr lang="en-US" dirty="0" smtClean="0">
                <a:latin typeface="Cambria" pitchFamily="18" charset="0"/>
              </a:rPr>
              <a:t>and the subgraph</a:t>
            </a:r>
            <a:r>
              <a:rPr lang="en-US" dirty="0">
                <a:latin typeface="Cambria" pitchFamily="18" charset="0"/>
              </a:rPr>
              <a:t> </a:t>
            </a:r>
            <a:r>
              <a:rPr lang="en-US" dirty="0" smtClean="0">
                <a:latin typeface="Cambria" pitchFamily="18" charset="0"/>
              </a:rPr>
              <a:t>induced </a:t>
            </a:r>
            <a:r>
              <a:rPr lang="en-US" dirty="0">
                <a:latin typeface="Cambria" pitchFamily="18" charset="0"/>
              </a:rPr>
              <a:t>by </a:t>
            </a:r>
            <a:r>
              <a:rPr lang="en-US" i="1" dirty="0"/>
              <a:t>W</a:t>
            </a:r>
            <a:r>
              <a:rPr lang="en-US" dirty="0">
                <a:latin typeface="Cambria" pitchFamily="18" charset="0"/>
              </a:rPr>
              <a:t> = {</a:t>
            </a:r>
            <a:r>
              <a:rPr lang="en-US" i="1" dirty="0" err="1"/>
              <a:t>a,b,c,e</a:t>
            </a:r>
            <a:r>
              <a:rPr lang="en-US" dirty="0">
                <a:latin typeface="Cambria" pitchFamily="18" charset="0"/>
              </a:rPr>
              <a:t>}</a:t>
            </a:r>
            <a:r>
              <a:rPr lang="en-US" sz="2900" dirty="0"/>
              <a:t>.</a:t>
            </a:r>
          </a:p>
          <a:p>
            <a:pPr indent="0">
              <a:buNone/>
            </a:pPr>
            <a:endParaRPr lang="en-US" b="1" dirty="0"/>
          </a:p>
          <a:p>
            <a:pPr indent="0">
              <a:buNone/>
            </a:pPr>
            <a:endParaRPr lang="en-US" dirty="0" smtClean="0"/>
          </a:p>
          <a:p>
            <a:pPr>
              <a:buNone/>
            </a:pPr>
            <a:r>
              <a:rPr lang="en-US" b="1" dirty="0" smtClean="0"/>
              <a:t>      </a:t>
            </a:r>
            <a:endParaRPr lang="en-US" b="1"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0" y="2438400"/>
            <a:ext cx="7467599" cy="1143000"/>
          </a:xfrm>
          <a:prstGeom prst="rect">
            <a:avLst/>
          </a:prstGeom>
        </p:spPr>
      </p:pic>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5585130"/>
            <a:ext cx="7924800" cy="1272870"/>
          </a:xfrm>
          <a:prstGeom prst="rect">
            <a:avLst/>
          </a:prstGeom>
        </p:spPr>
      </p:pic>
      <p:cxnSp>
        <p:nvCxnSpPr>
          <p:cNvPr id="8" name="Straight Connector 7"/>
          <p:cNvCxnSpPr/>
          <p:nvPr/>
        </p:nvCxnSpPr>
        <p:spPr>
          <a:xfrm flipH="1" flipV="1">
            <a:off x="5029200" y="6172200"/>
            <a:ext cx="2362200" cy="533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6114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rmAutofit fontScale="90000"/>
          </a:bodyPr>
          <a:lstStyle/>
          <a:p>
            <a:r>
              <a:rPr lang="en-US" dirty="0"/>
              <a:t>New Graphs from Old (</a:t>
            </a:r>
            <a:r>
              <a:rPr lang="en-US" i="1" dirty="0"/>
              <a:t>continued</a:t>
            </a:r>
            <a:r>
              <a:rPr lang="en-US" dirty="0"/>
              <a:t>)</a:t>
            </a:r>
          </a:p>
        </p:txBody>
      </p:sp>
      <p:sp>
        <p:nvSpPr>
          <p:cNvPr id="3" name="Content Placeholder 2"/>
          <p:cNvSpPr>
            <a:spLocks noGrp="1"/>
          </p:cNvSpPr>
          <p:nvPr>
            <p:ph idx="1"/>
          </p:nvPr>
        </p:nvSpPr>
        <p:spPr>
          <a:xfrm>
            <a:off x="0" y="1219200"/>
            <a:ext cx="8991600" cy="5105400"/>
          </a:xfrm>
        </p:spPr>
        <p:txBody>
          <a:bodyPr/>
          <a:lstStyle/>
          <a:p>
            <a:pPr indent="0">
              <a:buNone/>
            </a:pPr>
            <a:r>
              <a:rPr lang="en-US" b="1" dirty="0" smtClean="0"/>
              <a:t>Definition</a:t>
            </a:r>
            <a:r>
              <a:rPr lang="en-US" dirty="0" smtClean="0"/>
              <a:t>: The </a:t>
            </a:r>
            <a:r>
              <a:rPr lang="en-US" i="1" dirty="0" smtClean="0"/>
              <a:t>union</a:t>
            </a:r>
            <a:r>
              <a:rPr lang="en-US" dirty="0" smtClean="0"/>
              <a:t> of two simple graphs  </a:t>
            </a:r>
            <a:r>
              <a:rPr lang="en-US" i="1" dirty="0" smtClean="0"/>
              <a:t>G</a:t>
            </a:r>
            <a:r>
              <a:rPr lang="en-US" baseline="-25000" dirty="0" smtClean="0">
                <a:latin typeface="Cambria" pitchFamily="18" charset="0"/>
              </a:rPr>
              <a:t>1</a:t>
            </a:r>
            <a:r>
              <a:rPr lang="en-US" i="1" dirty="0" smtClean="0"/>
              <a:t> = </a:t>
            </a:r>
            <a:r>
              <a:rPr lang="en-US" dirty="0" smtClean="0"/>
              <a:t>(</a:t>
            </a:r>
            <a:r>
              <a:rPr lang="en-US" i="1" dirty="0" smtClean="0"/>
              <a:t>V</a:t>
            </a:r>
            <a:r>
              <a:rPr lang="en-US" baseline="-25000" dirty="0" smtClean="0">
                <a:latin typeface="Cambria" pitchFamily="18" charset="0"/>
              </a:rPr>
              <a:t>1</a:t>
            </a:r>
            <a:r>
              <a:rPr lang="en-US" i="1" dirty="0" smtClean="0"/>
              <a:t>, E</a:t>
            </a:r>
            <a:r>
              <a:rPr lang="en-US" baseline="-25000" dirty="0" smtClean="0">
                <a:latin typeface="Cambria" pitchFamily="18" charset="0"/>
              </a:rPr>
              <a:t>1</a:t>
            </a:r>
            <a:r>
              <a:rPr lang="en-US" dirty="0" smtClean="0"/>
              <a:t>)</a:t>
            </a:r>
            <a:r>
              <a:rPr lang="en-US" i="1" dirty="0" smtClean="0"/>
              <a:t> </a:t>
            </a:r>
            <a:r>
              <a:rPr lang="en-US" dirty="0" smtClean="0"/>
              <a:t>and </a:t>
            </a:r>
            <a:r>
              <a:rPr lang="en-US" i="1" dirty="0" smtClean="0"/>
              <a:t>G</a:t>
            </a:r>
            <a:r>
              <a:rPr lang="en-US" baseline="-25000" dirty="0" smtClean="0">
                <a:latin typeface="Cambria" pitchFamily="18" charset="0"/>
              </a:rPr>
              <a:t>2</a:t>
            </a:r>
            <a:r>
              <a:rPr lang="en-US" i="1" dirty="0" smtClean="0"/>
              <a:t> = </a:t>
            </a:r>
            <a:r>
              <a:rPr lang="en-US" dirty="0" smtClean="0"/>
              <a:t>(</a:t>
            </a:r>
            <a:r>
              <a:rPr lang="en-US" i="1" dirty="0" smtClean="0"/>
              <a:t>V</a:t>
            </a:r>
            <a:r>
              <a:rPr lang="en-US" baseline="-25000" dirty="0" smtClean="0">
                <a:latin typeface="Cambria" pitchFamily="18" charset="0"/>
              </a:rPr>
              <a:t>2</a:t>
            </a:r>
            <a:r>
              <a:rPr lang="en-US" i="1" dirty="0" smtClean="0"/>
              <a:t>, E</a:t>
            </a:r>
            <a:r>
              <a:rPr lang="en-US" baseline="-25000" dirty="0" smtClean="0">
                <a:latin typeface="Cambria" pitchFamily="18" charset="0"/>
              </a:rPr>
              <a:t>2</a:t>
            </a:r>
            <a:r>
              <a:rPr lang="en-US" dirty="0" smtClean="0"/>
              <a:t>)</a:t>
            </a:r>
            <a:r>
              <a:rPr lang="en-US" i="1" dirty="0" smtClean="0"/>
              <a:t> </a:t>
            </a:r>
            <a:r>
              <a:rPr lang="en-US" dirty="0" smtClean="0"/>
              <a:t>is the simple graph with vertex set </a:t>
            </a:r>
            <a:r>
              <a:rPr lang="en-US" i="1" dirty="0" smtClean="0"/>
              <a:t>V</a:t>
            </a:r>
            <a:r>
              <a:rPr lang="en-US" baseline="-25000" dirty="0" smtClean="0">
                <a:latin typeface="Cambria" pitchFamily="18" charset="0"/>
              </a:rPr>
              <a:t>1</a:t>
            </a:r>
            <a:r>
              <a:rPr lang="en-US" i="1" dirty="0" smtClean="0"/>
              <a:t> </a:t>
            </a:r>
            <a:r>
              <a:rPr lang="en-US" dirty="0" smtClean="0">
                <a:latin typeface="Cambria Math"/>
                <a:ea typeface="Cambria Math"/>
              </a:rPr>
              <a:t>⋃</a:t>
            </a:r>
            <a:r>
              <a:rPr lang="en-US" i="1" dirty="0" smtClean="0">
                <a:latin typeface="Cambria Math"/>
                <a:ea typeface="Cambria Math"/>
              </a:rPr>
              <a:t> </a:t>
            </a:r>
            <a:r>
              <a:rPr lang="en-US" i="1" dirty="0" smtClean="0">
                <a:ea typeface="Cambria Math"/>
              </a:rPr>
              <a:t>V</a:t>
            </a:r>
            <a:r>
              <a:rPr lang="en-US" baseline="-25000" dirty="0" smtClean="0">
                <a:latin typeface="Cambria Math"/>
                <a:ea typeface="Cambria Math"/>
              </a:rPr>
              <a:t>2</a:t>
            </a:r>
            <a:r>
              <a:rPr lang="en-US" i="1" dirty="0" smtClean="0">
                <a:latin typeface="Cambria Math"/>
                <a:ea typeface="Cambria Math"/>
              </a:rPr>
              <a:t> </a:t>
            </a:r>
            <a:r>
              <a:rPr lang="en-US" dirty="0" smtClean="0">
                <a:ea typeface="Cambria Math"/>
              </a:rPr>
              <a:t>and edge set </a:t>
            </a:r>
            <a:r>
              <a:rPr lang="en-US" i="1" dirty="0" smtClean="0">
                <a:ea typeface="Cambria Math"/>
              </a:rPr>
              <a:t>E</a:t>
            </a:r>
            <a:r>
              <a:rPr lang="en-US" baseline="-25000" dirty="0" smtClean="0">
                <a:latin typeface="Cambria Math"/>
                <a:ea typeface="Cambria Math"/>
              </a:rPr>
              <a:t>1</a:t>
            </a:r>
            <a:r>
              <a:rPr lang="en-US" i="1" dirty="0" smtClean="0">
                <a:latin typeface="Cambria Math"/>
                <a:ea typeface="Cambria Math"/>
              </a:rPr>
              <a:t> </a:t>
            </a:r>
            <a:r>
              <a:rPr lang="en-US" dirty="0" smtClean="0">
                <a:latin typeface="Cambria Math"/>
                <a:ea typeface="Cambria Math"/>
              </a:rPr>
              <a:t>⋃</a:t>
            </a:r>
            <a:r>
              <a:rPr lang="en-US" i="1" dirty="0" smtClean="0">
                <a:latin typeface="Cambria Math"/>
                <a:ea typeface="Cambria Math"/>
              </a:rPr>
              <a:t> </a:t>
            </a:r>
            <a:r>
              <a:rPr lang="en-US" i="1" dirty="0" smtClean="0">
                <a:ea typeface="Cambria Math"/>
              </a:rPr>
              <a:t>E</a:t>
            </a:r>
            <a:r>
              <a:rPr lang="en-US" baseline="-25000" dirty="0" smtClean="0">
                <a:latin typeface="Cambria Math"/>
                <a:ea typeface="Cambria Math"/>
              </a:rPr>
              <a:t>2</a:t>
            </a:r>
            <a:r>
              <a:rPr lang="en-US" dirty="0" smtClean="0">
                <a:latin typeface="Cambria Math"/>
                <a:ea typeface="Cambria Math"/>
              </a:rPr>
              <a:t>. </a:t>
            </a:r>
            <a:r>
              <a:rPr lang="en-US" dirty="0" smtClean="0">
                <a:ea typeface="Cambria Math"/>
              </a:rPr>
              <a:t>The union of</a:t>
            </a:r>
            <a:r>
              <a:rPr lang="en-US" dirty="0" smtClean="0">
                <a:latin typeface="Cambria Math"/>
                <a:ea typeface="Cambria Math"/>
              </a:rPr>
              <a:t> </a:t>
            </a:r>
            <a:r>
              <a:rPr lang="en-US" i="1" dirty="0" smtClean="0">
                <a:ea typeface="Cambria Math"/>
              </a:rPr>
              <a:t>G</a:t>
            </a:r>
            <a:r>
              <a:rPr lang="en-US" baseline="-25000" dirty="0" smtClean="0">
                <a:latin typeface="Cambria Math"/>
                <a:ea typeface="Cambria Math"/>
              </a:rPr>
              <a:t>1</a:t>
            </a:r>
            <a:r>
              <a:rPr lang="en-US" dirty="0" smtClean="0">
                <a:latin typeface="Cambria Math"/>
                <a:ea typeface="Cambria Math"/>
              </a:rPr>
              <a:t> </a:t>
            </a:r>
            <a:r>
              <a:rPr lang="en-US" dirty="0" smtClean="0">
                <a:ea typeface="Cambria Math"/>
              </a:rPr>
              <a:t>and</a:t>
            </a:r>
            <a:r>
              <a:rPr lang="en-US" dirty="0" smtClean="0">
                <a:latin typeface="Cambria Math"/>
                <a:ea typeface="Cambria Math"/>
              </a:rPr>
              <a:t> </a:t>
            </a:r>
            <a:r>
              <a:rPr lang="en-US" i="1" dirty="0" smtClean="0">
                <a:ea typeface="Cambria Math"/>
              </a:rPr>
              <a:t>G</a:t>
            </a:r>
            <a:r>
              <a:rPr lang="en-US" baseline="-25000" dirty="0" smtClean="0">
                <a:latin typeface="Cambria Math"/>
                <a:ea typeface="Cambria Math"/>
              </a:rPr>
              <a:t>2</a:t>
            </a:r>
            <a:r>
              <a:rPr lang="en-US" i="1" dirty="0" smtClean="0">
                <a:latin typeface="Cambria Math"/>
                <a:ea typeface="Cambria Math"/>
              </a:rPr>
              <a:t> </a:t>
            </a:r>
            <a:r>
              <a:rPr lang="en-US" dirty="0" smtClean="0">
                <a:ea typeface="Cambria Math"/>
              </a:rPr>
              <a:t>is denoted by </a:t>
            </a:r>
            <a:r>
              <a:rPr lang="en-US" i="1" dirty="0" smtClean="0">
                <a:ea typeface="Cambria Math"/>
              </a:rPr>
              <a:t>G</a:t>
            </a:r>
            <a:r>
              <a:rPr lang="en-US" baseline="-25000" dirty="0" smtClean="0">
                <a:latin typeface="Cambria Math"/>
                <a:ea typeface="Cambria Math"/>
              </a:rPr>
              <a:t>1</a:t>
            </a:r>
            <a:r>
              <a:rPr lang="en-US" i="1" dirty="0" smtClean="0">
                <a:latin typeface="Cambria Math"/>
                <a:ea typeface="Cambria Math"/>
              </a:rPr>
              <a:t> </a:t>
            </a:r>
            <a:r>
              <a:rPr lang="en-US" dirty="0" smtClean="0">
                <a:latin typeface="Cambria Math"/>
                <a:ea typeface="Cambria Math"/>
              </a:rPr>
              <a:t>⋃ </a:t>
            </a:r>
            <a:r>
              <a:rPr lang="en-US" i="1" dirty="0" smtClean="0">
                <a:ea typeface="Cambria Math"/>
              </a:rPr>
              <a:t>G</a:t>
            </a:r>
            <a:r>
              <a:rPr lang="en-US" baseline="-25000" dirty="0" smtClean="0">
                <a:latin typeface="Cambria Math"/>
                <a:ea typeface="Cambria Math"/>
              </a:rPr>
              <a:t>2</a:t>
            </a:r>
            <a:r>
              <a:rPr lang="en-US" dirty="0" smtClean="0">
                <a:latin typeface="Cambria Math"/>
                <a:ea typeface="Cambria Math"/>
              </a:rPr>
              <a:t>.</a:t>
            </a:r>
          </a:p>
          <a:p>
            <a:pPr indent="0">
              <a:buNone/>
            </a:pPr>
            <a:r>
              <a:rPr lang="en-US" b="1" dirty="0" smtClean="0">
                <a:ea typeface="Cambria Math"/>
              </a:rPr>
              <a:t>Example</a:t>
            </a:r>
            <a:r>
              <a:rPr lang="en-US" dirty="0" smtClean="0">
                <a:latin typeface="Cambria Math"/>
                <a:ea typeface="Cambria Math"/>
              </a:rPr>
              <a:t>:</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0376" y="3429000"/>
            <a:ext cx="8458200" cy="2895600"/>
          </a:xfrm>
          <a:prstGeom prst="rect">
            <a:avLst/>
          </a:prstGeom>
        </p:spPr>
      </p:pic>
    </p:spTree>
    <p:extLst>
      <p:ext uri="{BB962C8B-B14F-4D97-AF65-F5344CB8AC3E}">
        <p14:creationId xmlns:p14="http://schemas.microsoft.com/office/powerpoint/2010/main" val="424084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Representing Graphs and Graph Isomorphism</a:t>
            </a:r>
            <a:endParaRPr lang="en-US" dirty="0"/>
          </a:p>
        </p:txBody>
      </p:sp>
      <p:sp>
        <p:nvSpPr>
          <p:cNvPr id="3" name="Subtitle 2"/>
          <p:cNvSpPr>
            <a:spLocks noGrp="1"/>
          </p:cNvSpPr>
          <p:nvPr>
            <p:ph type="subTitle" idx="1"/>
          </p:nvPr>
        </p:nvSpPr>
        <p:spPr/>
        <p:txBody>
          <a:bodyPr/>
          <a:lstStyle/>
          <a:p>
            <a:r>
              <a:rPr lang="en-US" dirty="0" smtClean="0"/>
              <a:t>Section </a:t>
            </a:r>
            <a:r>
              <a:rPr lang="en-US" dirty="0" smtClean="0">
                <a:latin typeface="Cambria Math" pitchFamily="18" charset="0"/>
                <a:ea typeface="Cambria Math" pitchFamily="18" charset="0"/>
              </a:rPr>
              <a:t>10.3</a:t>
            </a:r>
            <a:endParaRPr lang="en-US" dirty="0">
              <a:latin typeface="Cambria Math" pitchFamily="18" charset="0"/>
              <a:ea typeface="Cambria Math" pitchFamily="18" charset="0"/>
            </a:endParaRPr>
          </a:p>
        </p:txBody>
      </p:sp>
    </p:spTree>
    <p:extLst>
      <p:ext uri="{BB962C8B-B14F-4D97-AF65-F5344CB8AC3E}">
        <p14:creationId xmlns:p14="http://schemas.microsoft.com/office/powerpoint/2010/main" val="16102632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 Rule in Terms of Sets</a:t>
            </a:r>
            <a:endParaRPr lang="en-US" dirty="0"/>
          </a:p>
        </p:txBody>
      </p:sp>
      <p:sp>
        <p:nvSpPr>
          <p:cNvPr id="3" name="Content Placeholder 2"/>
          <p:cNvSpPr>
            <a:spLocks noGrp="1"/>
          </p:cNvSpPr>
          <p:nvPr>
            <p:ph idx="1"/>
          </p:nvPr>
        </p:nvSpPr>
        <p:spPr/>
        <p:txBody>
          <a:bodyPr/>
          <a:lstStyle/>
          <a:p>
            <a:r>
              <a:rPr lang="en-US" dirty="0" smtClean="0"/>
              <a:t>If </a:t>
            </a:r>
            <a:r>
              <a:rPr lang="en-US" sz="2800" i="1" dirty="0" smtClean="0"/>
              <a:t>A</a:t>
            </a:r>
            <a:r>
              <a:rPr lang="en-US" sz="2800" baseline="-25000" dirty="0" smtClean="0">
                <a:latin typeface="Cambria Math" pitchFamily="18" charset="0"/>
                <a:ea typeface="Cambria Math" pitchFamily="18" charset="0"/>
              </a:rPr>
              <a:t>1</a:t>
            </a:r>
            <a:r>
              <a:rPr lang="en-US" sz="2800" dirty="0" smtClean="0">
                <a:latin typeface="Cambria Math" pitchFamily="18" charset="0"/>
                <a:ea typeface="Cambria Math" pitchFamily="18" charset="0"/>
              </a:rPr>
              <a:t>,</a:t>
            </a:r>
            <a:r>
              <a:rPr lang="en-US" sz="2800" dirty="0" smtClean="0">
                <a:latin typeface="Cambria Math"/>
                <a:ea typeface="Cambria Math"/>
              </a:rPr>
              <a:t> </a:t>
            </a:r>
            <a:r>
              <a:rPr lang="en-US" sz="2800" i="1" dirty="0" smtClean="0"/>
              <a:t>A</a:t>
            </a:r>
            <a:r>
              <a:rPr lang="en-US" sz="2800" baseline="-25000" dirty="0" smtClean="0">
                <a:latin typeface="Cambria Math" pitchFamily="18" charset="0"/>
                <a:ea typeface="Cambria Math" pitchFamily="18" charset="0"/>
              </a:rPr>
              <a:t>2</a:t>
            </a:r>
            <a:r>
              <a:rPr lang="en-US" sz="2800" dirty="0" smtClean="0">
                <a:latin typeface="Cambria Math" pitchFamily="18" charset="0"/>
                <a:ea typeface="Cambria Math" pitchFamily="18" charset="0"/>
              </a:rPr>
              <a:t>,</a:t>
            </a:r>
            <a:r>
              <a:rPr lang="en-US" sz="2800" dirty="0" smtClean="0">
                <a:latin typeface="Cambria Math"/>
                <a:ea typeface="Cambria Math"/>
              </a:rPr>
              <a:t> </a:t>
            </a:r>
            <a:r>
              <a:rPr lang="en-US" sz="2800" dirty="0" smtClean="0">
                <a:ea typeface="Cambria Math"/>
              </a:rPr>
              <a:t>…</a:t>
            </a:r>
            <a:r>
              <a:rPr lang="en-US" sz="2800" dirty="0" smtClean="0">
                <a:latin typeface="Cambria Math"/>
                <a:ea typeface="Cambria Math"/>
              </a:rPr>
              <a:t> , </a:t>
            </a:r>
            <a:r>
              <a:rPr lang="en-US" sz="2800" i="1" dirty="0" smtClean="0"/>
              <a:t>A</a:t>
            </a:r>
            <a:r>
              <a:rPr lang="en-US" sz="2800" i="1" baseline="-25000" dirty="0" smtClean="0">
                <a:ea typeface="Cambria Math" pitchFamily="18" charset="0"/>
              </a:rPr>
              <a:t>m</a:t>
            </a:r>
            <a:r>
              <a:rPr lang="en-US" dirty="0" smtClean="0"/>
              <a:t> are finite sets, then the number of elements in the Cartesian product of these sets is the product of the number of elements of each set.</a:t>
            </a:r>
          </a:p>
          <a:p>
            <a:r>
              <a:rPr lang="en-US" dirty="0" smtClean="0"/>
              <a:t>The task of choosing an element in the Cartesian product </a:t>
            </a:r>
            <a:r>
              <a:rPr lang="en-US" sz="2800" i="1" dirty="0" smtClean="0"/>
              <a:t>A</a:t>
            </a:r>
            <a:r>
              <a:rPr lang="en-US" sz="2800" baseline="-25000" dirty="0" smtClean="0">
                <a:latin typeface="Cambria Math" pitchFamily="18" charset="0"/>
                <a:ea typeface="Cambria Math" pitchFamily="18" charset="0"/>
              </a:rPr>
              <a:t>1</a:t>
            </a:r>
            <a:r>
              <a:rPr lang="en-US" sz="2800" dirty="0" smtClean="0">
                <a:latin typeface="Cambria Math" pitchFamily="18" charset="0"/>
                <a:ea typeface="Cambria Math" pitchFamily="18" charset="0"/>
              </a:rPr>
              <a:t> </a:t>
            </a:r>
            <a:r>
              <a:rPr lang="en-US" sz="2800" dirty="0" smtClean="0">
                <a:latin typeface="Cambria Math"/>
                <a:ea typeface="Cambria Math"/>
              </a:rPr>
              <a:t>⨉ </a:t>
            </a:r>
            <a:r>
              <a:rPr lang="en-US" sz="2800" i="1" dirty="0" smtClean="0"/>
              <a:t>A</a:t>
            </a:r>
            <a:r>
              <a:rPr lang="en-US" sz="2800" baseline="-25000" dirty="0" smtClean="0">
                <a:latin typeface="Cambria Math" pitchFamily="18" charset="0"/>
                <a:ea typeface="Cambria Math" pitchFamily="18" charset="0"/>
              </a:rPr>
              <a:t>2</a:t>
            </a:r>
            <a:r>
              <a:rPr lang="en-US" sz="2800" dirty="0" smtClean="0">
                <a:latin typeface="Cambria Math" pitchFamily="18" charset="0"/>
                <a:ea typeface="Cambria Math" pitchFamily="18" charset="0"/>
              </a:rPr>
              <a:t> </a:t>
            </a:r>
            <a:r>
              <a:rPr lang="en-US" sz="2800" dirty="0" smtClean="0">
                <a:latin typeface="Cambria Math"/>
                <a:ea typeface="Cambria Math"/>
              </a:rPr>
              <a:t>⨉ ∙∙∙ ⨉ </a:t>
            </a:r>
            <a:r>
              <a:rPr lang="en-US" sz="2800" i="1" dirty="0" smtClean="0"/>
              <a:t>A</a:t>
            </a:r>
            <a:r>
              <a:rPr lang="en-US" sz="2800" i="1" baseline="-25000" dirty="0" smtClean="0">
                <a:ea typeface="Cambria Math" pitchFamily="18" charset="0"/>
              </a:rPr>
              <a:t>m</a:t>
            </a:r>
            <a:r>
              <a:rPr lang="en-US" sz="2800" dirty="0" smtClean="0"/>
              <a:t> is done by choosing an element in </a:t>
            </a:r>
            <a:r>
              <a:rPr lang="en-US" sz="2800" i="1" dirty="0" smtClean="0"/>
              <a:t>A</a:t>
            </a:r>
            <a:r>
              <a:rPr lang="en-US" sz="2800" baseline="-25000" dirty="0" smtClean="0">
                <a:latin typeface="Cambria Math" pitchFamily="18" charset="0"/>
                <a:ea typeface="Cambria Math" pitchFamily="18" charset="0"/>
              </a:rPr>
              <a:t>1</a:t>
            </a:r>
            <a:r>
              <a:rPr lang="en-US" sz="2800" dirty="0" smtClean="0">
                <a:latin typeface="Cambria Math" pitchFamily="18" charset="0"/>
                <a:ea typeface="Cambria Math" pitchFamily="18" charset="0"/>
              </a:rPr>
              <a:t>, </a:t>
            </a:r>
            <a:r>
              <a:rPr lang="en-US" sz="2800" dirty="0" smtClean="0">
                <a:ea typeface="Cambria Math" pitchFamily="18" charset="0"/>
              </a:rPr>
              <a:t>an element in</a:t>
            </a:r>
            <a:r>
              <a:rPr lang="en-US" sz="2800" i="1" dirty="0" smtClean="0"/>
              <a:t> A</a:t>
            </a:r>
            <a:r>
              <a:rPr lang="en-US" sz="2800" baseline="-25000" dirty="0" smtClean="0">
                <a:latin typeface="Cambria Math" pitchFamily="18" charset="0"/>
                <a:ea typeface="Cambria Math" pitchFamily="18" charset="0"/>
              </a:rPr>
              <a:t>2</a:t>
            </a:r>
            <a:r>
              <a:rPr lang="en-US" sz="2800" dirty="0" smtClean="0">
                <a:latin typeface="Cambria Math" pitchFamily="18" charset="0"/>
                <a:ea typeface="Cambria Math" pitchFamily="18" charset="0"/>
              </a:rPr>
              <a:t> , </a:t>
            </a:r>
            <a:r>
              <a:rPr lang="en-US" sz="2800" dirty="0" smtClean="0">
                <a:ea typeface="Cambria Math" pitchFamily="18" charset="0"/>
              </a:rPr>
              <a:t>…</a:t>
            </a:r>
            <a:r>
              <a:rPr lang="en-US" sz="2800" dirty="0" smtClean="0">
                <a:latin typeface="Cambria Math" pitchFamily="18" charset="0"/>
                <a:ea typeface="Cambria Math" pitchFamily="18" charset="0"/>
              </a:rPr>
              <a:t>, and an element in </a:t>
            </a:r>
            <a:r>
              <a:rPr lang="en-US" sz="2800" i="1" dirty="0" smtClean="0"/>
              <a:t>A</a:t>
            </a:r>
            <a:r>
              <a:rPr lang="en-US" sz="2800" i="1" baseline="-25000" dirty="0" smtClean="0">
                <a:ea typeface="Cambria Math" pitchFamily="18" charset="0"/>
              </a:rPr>
              <a:t>m</a:t>
            </a:r>
            <a:r>
              <a:rPr lang="en-US" sz="2800" dirty="0" smtClean="0">
                <a:latin typeface="Cambria Math" pitchFamily="18" charset="0"/>
                <a:ea typeface="Cambria Math" pitchFamily="18" charset="0"/>
              </a:rPr>
              <a:t>. </a:t>
            </a:r>
            <a:endParaRPr lang="en-US" sz="2800" dirty="0" smtClean="0"/>
          </a:p>
          <a:p>
            <a:r>
              <a:rPr lang="en-US" dirty="0" smtClean="0"/>
              <a:t>By the product rule, it follows that:</a:t>
            </a:r>
          </a:p>
          <a:p>
            <a:endParaRPr lang="en-US" dirty="0" smtClean="0"/>
          </a:p>
          <a:p>
            <a:endParaRPr lang="en-US" dirty="0"/>
          </a:p>
        </p:txBody>
      </p:sp>
      <p:sp>
        <p:nvSpPr>
          <p:cNvPr id="4" name="TextBox 3"/>
          <p:cNvSpPr txBox="1"/>
          <p:nvPr/>
        </p:nvSpPr>
        <p:spPr>
          <a:xfrm>
            <a:off x="990600" y="5334000"/>
            <a:ext cx="7315200" cy="830997"/>
          </a:xfrm>
          <a:prstGeom prst="rect">
            <a:avLst/>
          </a:prstGeom>
          <a:noFill/>
        </p:spPr>
        <p:txBody>
          <a:bodyPr wrap="square" rtlCol="0">
            <a:spAutoFit/>
          </a:bodyPr>
          <a:lstStyle/>
          <a:p>
            <a:r>
              <a:rPr lang="en-US" sz="2400" dirty="0" smtClean="0"/>
              <a:t>|</a:t>
            </a:r>
            <a:r>
              <a:rPr lang="en-US" sz="2400" i="1" dirty="0" smtClean="0"/>
              <a:t>A</a:t>
            </a:r>
            <a:r>
              <a:rPr lang="en-US" sz="2400" baseline="-25000" dirty="0" smtClean="0">
                <a:latin typeface="Cambria Math" pitchFamily="18" charset="0"/>
                <a:ea typeface="Cambria Math" pitchFamily="18" charset="0"/>
              </a:rPr>
              <a:t>1</a:t>
            </a:r>
            <a:r>
              <a:rPr lang="en-US" sz="2400" dirty="0" smtClean="0">
                <a:latin typeface="Cambria Math" pitchFamily="18" charset="0"/>
                <a:ea typeface="Cambria Math" pitchFamily="18" charset="0"/>
              </a:rPr>
              <a:t> </a:t>
            </a:r>
            <a:r>
              <a:rPr lang="en-US" sz="2400" dirty="0" smtClean="0">
                <a:latin typeface="Cambria Math"/>
                <a:ea typeface="Cambria Math"/>
              </a:rPr>
              <a:t>⨉ </a:t>
            </a:r>
            <a:r>
              <a:rPr lang="en-US" sz="2400" i="1" dirty="0" smtClean="0"/>
              <a:t>A</a:t>
            </a:r>
            <a:r>
              <a:rPr lang="en-US" sz="2400" baseline="-25000" dirty="0" smtClean="0">
                <a:latin typeface="Cambria Math" pitchFamily="18" charset="0"/>
                <a:ea typeface="Cambria Math" pitchFamily="18" charset="0"/>
              </a:rPr>
              <a:t>2</a:t>
            </a:r>
            <a:r>
              <a:rPr lang="en-US" sz="2400" dirty="0" smtClean="0">
                <a:latin typeface="Cambria Math" pitchFamily="18" charset="0"/>
                <a:ea typeface="Cambria Math" pitchFamily="18" charset="0"/>
              </a:rPr>
              <a:t> </a:t>
            </a:r>
            <a:r>
              <a:rPr lang="en-US" sz="2400" dirty="0" smtClean="0">
                <a:latin typeface="Cambria Math"/>
                <a:ea typeface="Cambria Math"/>
              </a:rPr>
              <a:t>⨉ ∙∙∙ ⨉ </a:t>
            </a:r>
            <a:r>
              <a:rPr lang="en-US" sz="2400" i="1" dirty="0" smtClean="0"/>
              <a:t>A</a:t>
            </a:r>
            <a:r>
              <a:rPr lang="en-US" sz="2400" i="1" baseline="-25000" dirty="0" smtClean="0">
                <a:ea typeface="Cambria Math" pitchFamily="18" charset="0"/>
              </a:rPr>
              <a:t>m</a:t>
            </a:r>
            <a:r>
              <a:rPr lang="en-US" sz="2400" dirty="0" smtClean="0"/>
              <a:t> |= |</a:t>
            </a:r>
            <a:r>
              <a:rPr lang="en-US" sz="2400" i="1" dirty="0" smtClean="0"/>
              <a:t>A</a:t>
            </a:r>
            <a:r>
              <a:rPr lang="en-US" sz="2400" baseline="-25000" dirty="0" smtClean="0">
                <a:latin typeface="Cambria Math" pitchFamily="18" charset="0"/>
                <a:ea typeface="Cambria Math" pitchFamily="18" charset="0"/>
              </a:rPr>
              <a:t>1</a:t>
            </a:r>
            <a:r>
              <a:rPr lang="en-US" sz="2400" dirty="0" smtClean="0"/>
              <a:t>| </a:t>
            </a:r>
            <a:r>
              <a:rPr lang="en-US" sz="2400" dirty="0" smtClean="0">
                <a:latin typeface="Cambria Math"/>
                <a:ea typeface="Cambria Math"/>
              </a:rPr>
              <a:t>∙</a:t>
            </a:r>
            <a:r>
              <a:rPr lang="en-US" sz="2400" dirty="0" smtClean="0"/>
              <a:t> |</a:t>
            </a:r>
            <a:r>
              <a:rPr lang="en-US" sz="2400" i="1" dirty="0" smtClean="0"/>
              <a:t>A</a:t>
            </a:r>
            <a:r>
              <a:rPr lang="en-US" sz="2400" baseline="-25000" dirty="0" smtClean="0">
                <a:latin typeface="Cambria Math" pitchFamily="18" charset="0"/>
                <a:ea typeface="Cambria Math" pitchFamily="18" charset="0"/>
              </a:rPr>
              <a:t>2</a:t>
            </a:r>
            <a:r>
              <a:rPr lang="en-US" sz="2400" dirty="0" smtClean="0"/>
              <a:t>|</a:t>
            </a:r>
            <a:r>
              <a:rPr lang="en-US" sz="2400" dirty="0" smtClean="0">
                <a:latin typeface="Cambria Math"/>
                <a:ea typeface="Cambria Math"/>
              </a:rPr>
              <a:t> ∙</a:t>
            </a:r>
            <a:r>
              <a:rPr lang="en-US" sz="2400" dirty="0" smtClean="0"/>
              <a:t> </a:t>
            </a:r>
            <a:r>
              <a:rPr lang="en-US" sz="2400" dirty="0" smtClean="0">
                <a:latin typeface="Cambria Math"/>
                <a:ea typeface="Cambria Math"/>
              </a:rPr>
              <a:t> ∙∙∙  ∙ </a:t>
            </a:r>
            <a:r>
              <a:rPr lang="en-US" sz="2400" dirty="0" smtClean="0"/>
              <a:t>|</a:t>
            </a:r>
            <a:r>
              <a:rPr lang="en-US" sz="2400" i="1" dirty="0" smtClean="0"/>
              <a:t>A</a:t>
            </a:r>
            <a:r>
              <a:rPr lang="en-US" sz="2400" i="1" baseline="-25000" dirty="0" smtClean="0">
                <a:ea typeface="Cambria Math" pitchFamily="18" charset="0"/>
              </a:rPr>
              <a:t>m</a:t>
            </a:r>
            <a:r>
              <a:rPr lang="en-US" sz="2400" dirty="0" smtClean="0"/>
              <a:t>|. </a:t>
            </a:r>
            <a:r>
              <a:rPr lang="en-US" sz="2400" i="1" dirty="0" smtClean="0">
                <a:ea typeface="Cambria Math" pitchFamily="18" charset="0"/>
              </a:rPr>
              <a:t> </a:t>
            </a:r>
          </a:p>
          <a:p>
            <a:r>
              <a:rPr lang="en-US" sz="2400" i="1" dirty="0" smtClean="0">
                <a:ea typeface="Cambria Math" pitchFamily="18" charset="0"/>
              </a:rPr>
              <a:t>              </a:t>
            </a:r>
            <a:endParaRPr lang="en-US" dirty="0">
              <a:latin typeface="Cambria Math" pitchFamily="18" charset="0"/>
              <a:ea typeface="Cambria Math" pitchFamily="18" charset="0"/>
            </a:endParaRPr>
          </a:p>
        </p:txBody>
      </p:sp>
    </p:spTree>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 Summary</a:t>
            </a:r>
            <a:endParaRPr lang="en-US" dirty="0"/>
          </a:p>
        </p:txBody>
      </p:sp>
      <p:sp>
        <p:nvSpPr>
          <p:cNvPr id="3" name="Content Placeholder 2"/>
          <p:cNvSpPr>
            <a:spLocks noGrp="1"/>
          </p:cNvSpPr>
          <p:nvPr>
            <p:ph idx="1"/>
          </p:nvPr>
        </p:nvSpPr>
        <p:spPr/>
        <p:txBody>
          <a:bodyPr/>
          <a:lstStyle/>
          <a:p>
            <a:r>
              <a:rPr lang="en-US" dirty="0" smtClean="0"/>
              <a:t>Adjacency Lists</a:t>
            </a:r>
          </a:p>
          <a:p>
            <a:r>
              <a:rPr lang="en-US" dirty="0" smtClean="0"/>
              <a:t>Adjacency Matrices</a:t>
            </a:r>
          </a:p>
          <a:p>
            <a:r>
              <a:rPr lang="en-US" dirty="0" smtClean="0"/>
              <a:t>Incidence Matrices</a:t>
            </a:r>
          </a:p>
          <a:p>
            <a:r>
              <a:rPr lang="en-US" dirty="0" smtClean="0"/>
              <a:t>Isomorphism </a:t>
            </a:r>
            <a:r>
              <a:rPr lang="en-US" smtClean="0"/>
              <a:t>of Graphs</a:t>
            </a:r>
            <a:endParaRPr lang="en-US" dirty="0" smtClean="0"/>
          </a:p>
        </p:txBody>
      </p:sp>
    </p:spTree>
    <p:extLst>
      <p:ext uri="{BB962C8B-B14F-4D97-AF65-F5344CB8AC3E}">
        <p14:creationId xmlns:p14="http://schemas.microsoft.com/office/powerpoint/2010/main" val="918383748"/>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9"/>
            <a:ext cx="8229600" cy="76724"/>
          </a:xfrm>
        </p:spPr>
        <p:txBody>
          <a:bodyPr>
            <a:noAutofit/>
          </a:bodyPr>
          <a:lstStyle/>
          <a:p>
            <a:r>
              <a:rPr lang="en-US" sz="4000" dirty="0" smtClean="0"/>
              <a:t>Representing Graphs: Adjacency Lists</a:t>
            </a:r>
            <a:endParaRPr lang="en-US" sz="4000" dirty="0"/>
          </a:p>
        </p:txBody>
      </p:sp>
      <p:sp>
        <p:nvSpPr>
          <p:cNvPr id="3" name="Content Placeholder 2"/>
          <p:cNvSpPr>
            <a:spLocks noGrp="1"/>
          </p:cNvSpPr>
          <p:nvPr>
            <p:ph idx="1"/>
          </p:nvPr>
        </p:nvSpPr>
        <p:spPr>
          <a:xfrm>
            <a:off x="-152400" y="990600"/>
            <a:ext cx="9067800" cy="5715000"/>
          </a:xfrm>
        </p:spPr>
        <p:txBody>
          <a:bodyPr/>
          <a:lstStyle/>
          <a:p>
            <a:pPr indent="0">
              <a:buNone/>
            </a:pPr>
            <a:r>
              <a:rPr lang="en-US" sz="2400" b="1" dirty="0" smtClean="0"/>
              <a:t>Definition</a:t>
            </a:r>
            <a:r>
              <a:rPr lang="en-US" sz="2400" dirty="0" smtClean="0"/>
              <a:t>: An </a:t>
            </a:r>
            <a:r>
              <a:rPr lang="en-US" sz="2400" i="1" dirty="0" smtClean="0"/>
              <a:t>adjacency list </a:t>
            </a:r>
            <a:r>
              <a:rPr lang="en-US" sz="2400" dirty="0" smtClean="0"/>
              <a:t>can be used to represent a graph with no multiple edges by specifying the vertices that are adjacent to each vertex of the graph.</a:t>
            </a:r>
          </a:p>
          <a:p>
            <a:pPr indent="0">
              <a:buNone/>
            </a:pPr>
            <a:endParaRPr lang="en-US" dirty="0"/>
          </a:p>
          <a:p>
            <a:pPr indent="0">
              <a:buNone/>
            </a:pPr>
            <a:endParaRPr lang="en-US" dirty="0" smtClean="0"/>
          </a:p>
          <a:p>
            <a:pPr indent="0">
              <a:buNone/>
            </a:pPr>
            <a:endParaRPr lang="en-US" dirty="0"/>
          </a:p>
          <a:p>
            <a:pPr indent="0">
              <a:buNone/>
            </a:pPr>
            <a:endParaRPr lang="en-US" dirty="0" smtClean="0"/>
          </a:p>
          <a:p>
            <a:pPr marL="0" indent="0">
              <a:buNone/>
            </a:pP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7000" y="2192558"/>
            <a:ext cx="4191000" cy="1846041"/>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83386" y="4122680"/>
            <a:ext cx="6512814" cy="2735320"/>
          </a:xfrm>
          <a:prstGeom prst="rect">
            <a:avLst/>
          </a:prstGeom>
        </p:spPr>
      </p:pic>
      <p:sp>
        <p:nvSpPr>
          <p:cNvPr id="4" name="TextBox 3"/>
          <p:cNvSpPr txBox="1"/>
          <p:nvPr/>
        </p:nvSpPr>
        <p:spPr>
          <a:xfrm>
            <a:off x="307086" y="2341602"/>
            <a:ext cx="1752600" cy="369332"/>
          </a:xfrm>
          <a:prstGeom prst="rect">
            <a:avLst/>
          </a:prstGeom>
          <a:noFill/>
        </p:spPr>
        <p:txBody>
          <a:bodyPr wrap="square" rtlCol="0">
            <a:spAutoFit/>
          </a:bodyPr>
          <a:lstStyle/>
          <a:p>
            <a:pPr indent="0">
              <a:buNone/>
            </a:pPr>
            <a:r>
              <a:rPr lang="en-US" b="1" dirty="0"/>
              <a:t>Example</a:t>
            </a:r>
            <a:r>
              <a:rPr lang="en-US" dirty="0" smtClean="0"/>
              <a:t>:</a:t>
            </a:r>
            <a:endParaRPr lang="en-US" dirty="0"/>
          </a:p>
        </p:txBody>
      </p:sp>
    </p:spTree>
    <p:extLst>
      <p:ext uri="{BB962C8B-B14F-4D97-AF65-F5344CB8AC3E}">
        <p14:creationId xmlns:p14="http://schemas.microsoft.com/office/powerpoint/2010/main" val="3240498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244" y="399273"/>
            <a:ext cx="8229600" cy="502457"/>
          </a:xfrm>
        </p:spPr>
        <p:txBody>
          <a:bodyPr>
            <a:noAutofit/>
          </a:bodyPr>
          <a:lstStyle/>
          <a:p>
            <a:r>
              <a:rPr lang="en-US" sz="3200" dirty="0" smtClean="0"/>
              <a:t>Representing Graphs: Adjacency Lists</a:t>
            </a:r>
            <a:endParaRPr lang="en-US" sz="3200" dirty="0"/>
          </a:p>
        </p:txBody>
      </p:sp>
      <p:sp>
        <p:nvSpPr>
          <p:cNvPr id="3" name="Content Placeholder 2"/>
          <p:cNvSpPr>
            <a:spLocks noGrp="1"/>
          </p:cNvSpPr>
          <p:nvPr>
            <p:ph idx="1"/>
          </p:nvPr>
        </p:nvSpPr>
        <p:spPr>
          <a:xfrm>
            <a:off x="408086" y="1733579"/>
            <a:ext cx="8229600" cy="4655029"/>
          </a:xfrm>
        </p:spPr>
        <p:txBody>
          <a:bodyPr/>
          <a:lstStyle/>
          <a:p>
            <a:pPr indent="0">
              <a:buNone/>
            </a:pPr>
            <a:endParaRPr lang="en-US" dirty="0" smtClean="0"/>
          </a:p>
          <a:p>
            <a:pPr indent="0">
              <a:buNone/>
            </a:pPr>
            <a:endParaRPr lang="en-US" dirty="0"/>
          </a:p>
          <a:p>
            <a:pPr indent="0">
              <a:buNone/>
            </a:pPr>
            <a:endParaRPr lang="en-US" dirty="0" smtClean="0"/>
          </a:p>
          <a:p>
            <a:pPr marL="0" indent="0">
              <a:buNone/>
            </a:pPr>
            <a:endParaRPr lang="en-US" dirty="0"/>
          </a:p>
        </p:txBody>
      </p:sp>
      <p:sp>
        <p:nvSpPr>
          <p:cNvPr id="4" name="TextBox 3"/>
          <p:cNvSpPr txBox="1"/>
          <p:nvPr/>
        </p:nvSpPr>
        <p:spPr>
          <a:xfrm>
            <a:off x="408086" y="1371600"/>
            <a:ext cx="2083558" cy="369332"/>
          </a:xfrm>
          <a:prstGeom prst="rect">
            <a:avLst/>
          </a:prstGeom>
          <a:noFill/>
        </p:spPr>
        <p:txBody>
          <a:bodyPr wrap="square" rtlCol="0">
            <a:spAutoFit/>
          </a:bodyPr>
          <a:lstStyle/>
          <a:p>
            <a:pPr indent="0">
              <a:buNone/>
            </a:pPr>
            <a:r>
              <a:rPr lang="en-US" b="1" dirty="0" smtClean="0"/>
              <a:t>Example</a:t>
            </a:r>
            <a:r>
              <a:rPr lang="en-US" dirty="0" smtClean="0"/>
              <a:t>:</a:t>
            </a:r>
            <a:endParaRPr lang="en-US"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95600" y="990600"/>
            <a:ext cx="5615844" cy="2362200"/>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5244" y="3562379"/>
            <a:ext cx="8001000" cy="3188208"/>
          </a:xfrm>
          <a:prstGeom prst="rect">
            <a:avLst/>
          </a:prstGeom>
        </p:spPr>
      </p:pic>
    </p:spTree>
    <p:extLst>
      <p:ext uri="{BB962C8B-B14F-4D97-AF65-F5344CB8AC3E}">
        <p14:creationId xmlns:p14="http://schemas.microsoft.com/office/powerpoint/2010/main" val="1336107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Representation of Graphs: Adjacency Matrices</a:t>
            </a:r>
            <a:endParaRPr lang="en-US" dirty="0"/>
          </a:p>
        </p:txBody>
      </p:sp>
      <p:sp>
        <p:nvSpPr>
          <p:cNvPr id="3" name="Content Placeholder 2"/>
          <p:cNvSpPr>
            <a:spLocks noGrp="1"/>
          </p:cNvSpPr>
          <p:nvPr>
            <p:ph idx="1"/>
          </p:nvPr>
        </p:nvSpPr>
        <p:spPr/>
        <p:txBody>
          <a:bodyPr/>
          <a:lstStyle/>
          <a:p>
            <a:pPr indent="0">
              <a:buNone/>
            </a:pPr>
            <a:r>
              <a:rPr lang="en-US" b="1" dirty="0" smtClean="0"/>
              <a:t>Definition</a:t>
            </a:r>
            <a:r>
              <a:rPr lang="en-US" dirty="0" smtClean="0"/>
              <a:t>: Suppose that </a:t>
            </a:r>
            <a:r>
              <a:rPr lang="en-US" i="1" dirty="0" smtClean="0"/>
              <a:t>G</a:t>
            </a:r>
            <a:r>
              <a:rPr lang="en-US" dirty="0" smtClean="0"/>
              <a:t> = (</a:t>
            </a:r>
            <a:r>
              <a:rPr lang="en-US" i="1" dirty="0" smtClean="0"/>
              <a:t>V</a:t>
            </a:r>
            <a:r>
              <a:rPr lang="en-US" dirty="0" smtClean="0"/>
              <a:t>, </a:t>
            </a:r>
            <a:r>
              <a:rPr lang="en-US" i="1" dirty="0" smtClean="0"/>
              <a:t>E</a:t>
            </a:r>
            <a:r>
              <a:rPr lang="en-US" dirty="0" smtClean="0"/>
              <a:t>) is a simple graph where |</a:t>
            </a:r>
            <a:r>
              <a:rPr lang="en-US" i="1" dirty="0" smtClean="0"/>
              <a:t>V</a:t>
            </a:r>
            <a:r>
              <a:rPr lang="en-US" dirty="0" smtClean="0"/>
              <a:t>| = </a:t>
            </a:r>
            <a:r>
              <a:rPr lang="en-US" i="1" dirty="0" smtClean="0"/>
              <a:t>n</a:t>
            </a:r>
            <a:r>
              <a:rPr lang="en-US" dirty="0" smtClean="0"/>
              <a:t>. Arbitrarily list the vertices of </a:t>
            </a:r>
            <a:r>
              <a:rPr lang="en-US" i="1" dirty="0" smtClean="0"/>
              <a:t>G</a:t>
            </a:r>
            <a:r>
              <a:rPr lang="en-US" dirty="0" smtClean="0"/>
              <a:t> as             </a:t>
            </a:r>
            <a:r>
              <a:rPr lang="en-US" i="1" dirty="0" smtClean="0"/>
              <a:t>v</a:t>
            </a:r>
            <a:r>
              <a:rPr lang="en-US" baseline="-25000" dirty="0" smtClean="0">
                <a:latin typeface="Cambria Math" pitchFamily="18" charset="0"/>
                <a:ea typeface="Cambria Math" pitchFamily="18" charset="0"/>
              </a:rPr>
              <a:t>1</a:t>
            </a:r>
            <a:r>
              <a:rPr lang="en-US" dirty="0" smtClean="0"/>
              <a:t>, </a:t>
            </a:r>
            <a:r>
              <a:rPr lang="en-US" i="1" dirty="0" smtClean="0"/>
              <a:t>v</a:t>
            </a:r>
            <a:r>
              <a:rPr lang="en-US" baseline="-25000" dirty="0" smtClean="0">
                <a:latin typeface="Cambria Math" pitchFamily="18" charset="0"/>
                <a:ea typeface="Cambria Math" pitchFamily="18" charset="0"/>
              </a:rPr>
              <a:t>2</a:t>
            </a:r>
            <a:r>
              <a:rPr lang="en-US" dirty="0" smtClean="0"/>
              <a:t>, … , </a:t>
            </a:r>
            <a:r>
              <a:rPr lang="en-US" i="1" dirty="0" err="1" smtClean="0"/>
              <a:t>v</a:t>
            </a:r>
            <a:r>
              <a:rPr lang="en-US" i="1" baseline="-25000" dirty="0" err="1" smtClean="0"/>
              <a:t>n</a:t>
            </a:r>
            <a:r>
              <a:rPr lang="en-US" dirty="0" smtClean="0"/>
              <a:t>.  The </a:t>
            </a:r>
            <a:r>
              <a:rPr lang="en-US" i="1" dirty="0" smtClean="0"/>
              <a:t>adjacency matrix </a:t>
            </a:r>
            <a:r>
              <a:rPr lang="en-US" dirty="0" smtClean="0"/>
              <a:t> </a:t>
            </a:r>
            <a:r>
              <a:rPr lang="en-US" b="1" dirty="0" smtClean="0"/>
              <a:t>A</a:t>
            </a:r>
            <a:r>
              <a:rPr lang="en-US" i="1" baseline="-25000" dirty="0" smtClean="0"/>
              <a:t>G</a:t>
            </a:r>
            <a:r>
              <a:rPr lang="en-US" dirty="0" smtClean="0"/>
              <a:t> of </a:t>
            </a:r>
            <a:r>
              <a:rPr lang="en-US" i="1" dirty="0" smtClean="0"/>
              <a:t>G</a:t>
            </a:r>
            <a:r>
              <a:rPr lang="en-US" dirty="0" smtClean="0"/>
              <a:t>, with respect to the listing of vertices, is the </a:t>
            </a:r>
            <a:r>
              <a:rPr lang="en-US" i="1" dirty="0" smtClean="0"/>
              <a:t>n ×</a:t>
            </a:r>
            <a:r>
              <a:rPr lang="en-US" dirty="0" smtClean="0"/>
              <a:t> </a:t>
            </a:r>
            <a:r>
              <a:rPr lang="en-US" i="1" dirty="0" smtClean="0"/>
              <a:t>n</a:t>
            </a:r>
            <a:r>
              <a:rPr lang="en-US" dirty="0" smtClean="0"/>
              <a:t> zero-one matrix with </a:t>
            </a:r>
            <a:r>
              <a:rPr lang="en-US" dirty="0" smtClean="0">
                <a:latin typeface="Cambria Math" pitchFamily="18" charset="0"/>
                <a:ea typeface="Cambria Math" pitchFamily="18" charset="0"/>
              </a:rPr>
              <a:t>1</a:t>
            </a:r>
            <a:r>
              <a:rPr lang="en-US" dirty="0" smtClean="0"/>
              <a:t> as its (</a:t>
            </a:r>
            <a:r>
              <a:rPr lang="en-US" i="1" dirty="0" err="1" smtClean="0"/>
              <a:t>i</a:t>
            </a:r>
            <a:r>
              <a:rPr lang="en-US" dirty="0" smtClean="0"/>
              <a:t>, </a:t>
            </a:r>
            <a:r>
              <a:rPr lang="en-US" i="1" dirty="0" smtClean="0"/>
              <a:t>j</a:t>
            </a:r>
            <a:r>
              <a:rPr lang="en-US" dirty="0" smtClean="0"/>
              <a:t>)</a:t>
            </a:r>
            <a:r>
              <a:rPr lang="en-US" dirty="0" err="1" smtClean="0"/>
              <a:t>th</a:t>
            </a:r>
            <a:r>
              <a:rPr lang="en-US" dirty="0" smtClean="0"/>
              <a:t> entry when </a:t>
            </a:r>
            <a:r>
              <a:rPr lang="en-US" i="1" dirty="0" smtClean="0"/>
              <a:t>v</a:t>
            </a:r>
            <a:r>
              <a:rPr lang="en-US" i="1" baseline="-25000" dirty="0" smtClean="0"/>
              <a:t>i</a:t>
            </a:r>
            <a:r>
              <a:rPr lang="en-US" i="1" dirty="0" smtClean="0"/>
              <a:t> </a:t>
            </a:r>
            <a:r>
              <a:rPr lang="en-US" dirty="0" smtClean="0"/>
              <a:t>and </a:t>
            </a:r>
            <a:r>
              <a:rPr lang="en-US" i="1" dirty="0" err="1" smtClean="0"/>
              <a:t>v</a:t>
            </a:r>
            <a:r>
              <a:rPr lang="en-US" i="1" baseline="-25000" dirty="0" err="1" smtClean="0"/>
              <a:t>j</a:t>
            </a:r>
            <a:r>
              <a:rPr lang="en-US" dirty="0" smtClean="0"/>
              <a:t> are adjacent, and </a:t>
            </a:r>
            <a:r>
              <a:rPr lang="en-US" dirty="0" smtClean="0">
                <a:latin typeface="Cambria Math" pitchFamily="18" charset="0"/>
                <a:ea typeface="Cambria Math" pitchFamily="18" charset="0"/>
              </a:rPr>
              <a:t>0</a:t>
            </a:r>
            <a:r>
              <a:rPr lang="en-US" dirty="0" smtClean="0"/>
              <a:t> as its (</a:t>
            </a:r>
            <a:r>
              <a:rPr lang="en-US" i="1" dirty="0" err="1" smtClean="0"/>
              <a:t>i</a:t>
            </a:r>
            <a:r>
              <a:rPr lang="en-US" dirty="0" smtClean="0"/>
              <a:t>, </a:t>
            </a:r>
            <a:r>
              <a:rPr lang="en-US" i="1" dirty="0" smtClean="0"/>
              <a:t>j</a:t>
            </a:r>
            <a:r>
              <a:rPr lang="en-US" dirty="0" smtClean="0"/>
              <a:t>)</a:t>
            </a:r>
            <a:r>
              <a:rPr lang="en-US" dirty="0" err="1" smtClean="0"/>
              <a:t>th</a:t>
            </a:r>
            <a:r>
              <a:rPr lang="en-US" dirty="0" smtClean="0"/>
              <a:t> entry when they are not adjacent.</a:t>
            </a:r>
          </a:p>
          <a:p>
            <a:pPr lvl="1"/>
            <a:r>
              <a:rPr lang="en-US" dirty="0" smtClean="0"/>
              <a:t>In other words, if the graphs adjacency matrix is                </a:t>
            </a:r>
            <a:r>
              <a:rPr lang="en-US" b="1" dirty="0"/>
              <a:t>A</a:t>
            </a:r>
            <a:r>
              <a:rPr lang="en-US" i="1" baseline="-25000" dirty="0"/>
              <a:t>G </a:t>
            </a:r>
            <a:r>
              <a:rPr lang="en-US" dirty="0" smtClean="0"/>
              <a:t>= [</a:t>
            </a:r>
            <a:r>
              <a:rPr lang="en-US" i="1" dirty="0" err="1" smtClean="0"/>
              <a:t>a</a:t>
            </a:r>
            <a:r>
              <a:rPr lang="en-US" i="1" baseline="-25000" dirty="0" err="1" smtClean="0"/>
              <a:t>ij</a:t>
            </a:r>
            <a:r>
              <a:rPr lang="en-US" dirty="0" smtClean="0"/>
              <a:t>], then</a:t>
            </a:r>
            <a:endParaRPr lang="en-US" dirty="0"/>
          </a:p>
        </p:txBody>
      </p:sp>
      <p:pic>
        <p:nvPicPr>
          <p:cNvPr id="4" name="Picture 3"/>
          <p:cNvPicPr>
            <a:picLocks noChangeAspect="1"/>
          </p:cNvPicPr>
          <p:nvPr>
            <p:custDataLst>
              <p:tags r:id="rId1"/>
            </p:custDataLst>
          </p:nvPr>
        </p:nvPicPr>
        <p:blipFill>
          <a:blip r:embed="rId3" cstate="print">
            <a:extLst>
              <a:ext uri="{28A0092B-C50C-407E-A947-70E740481C1C}">
                <a14:useLocalDpi xmlns:a14="http://schemas.microsoft.com/office/drawing/2010/main" val="0"/>
              </a:ext>
            </a:extLst>
          </a:blip>
          <a:stretch>
            <a:fillRect/>
          </a:stretch>
        </p:blipFill>
        <p:spPr>
          <a:xfrm>
            <a:off x="2743200" y="5638800"/>
            <a:ext cx="4217670" cy="609600"/>
          </a:xfrm>
          <a:prstGeom prst="rect">
            <a:avLst/>
          </a:prstGeom>
        </p:spPr>
      </p:pic>
    </p:spTree>
    <p:extLst>
      <p:ext uri="{BB962C8B-B14F-4D97-AF65-F5344CB8AC3E}">
        <p14:creationId xmlns:p14="http://schemas.microsoft.com/office/powerpoint/2010/main" val="3429647086"/>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379648"/>
          </a:xfrm>
        </p:spPr>
        <p:txBody>
          <a:bodyPr>
            <a:normAutofit fontScale="90000"/>
          </a:bodyPr>
          <a:lstStyle/>
          <a:p>
            <a:r>
              <a:rPr lang="en-US" dirty="0" smtClean="0"/>
              <a:t>Adjacency Matrices (</a:t>
            </a:r>
            <a:r>
              <a:rPr lang="en-US" i="1" dirty="0" smtClean="0"/>
              <a:t>continued</a:t>
            </a:r>
            <a:r>
              <a:rPr lang="en-US" dirty="0" smtClean="0"/>
              <a:t>)</a:t>
            </a:r>
            <a:endParaRPr lang="en-US" dirty="0"/>
          </a:p>
        </p:txBody>
      </p:sp>
      <p:pic>
        <p:nvPicPr>
          <p:cNvPr id="4" name="Content Placeholder 3"/>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152401" y="1949994"/>
            <a:ext cx="2133599" cy="1402806"/>
          </a:xfrm>
        </p:spPr>
      </p:pic>
      <p:pic>
        <p:nvPicPr>
          <p:cNvPr id="5" name="Pictur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2401" y="3678972"/>
            <a:ext cx="2133599" cy="1553640"/>
          </a:xfrm>
          <a:prstGeom prst="rect">
            <a:avLst/>
          </a:prstGeom>
        </p:spPr>
      </p:pic>
      <p:sp>
        <p:nvSpPr>
          <p:cNvPr id="3" name="TextBox 2"/>
          <p:cNvSpPr txBox="1"/>
          <p:nvPr/>
        </p:nvSpPr>
        <p:spPr>
          <a:xfrm>
            <a:off x="302524" y="1332199"/>
            <a:ext cx="1206339" cy="369332"/>
          </a:xfrm>
          <a:prstGeom prst="rect">
            <a:avLst/>
          </a:prstGeom>
          <a:noFill/>
        </p:spPr>
        <p:txBody>
          <a:bodyPr wrap="square" rtlCol="0">
            <a:spAutoFit/>
          </a:bodyPr>
          <a:lstStyle/>
          <a:p>
            <a:r>
              <a:rPr lang="en-US" b="1" dirty="0" smtClean="0"/>
              <a:t>Example</a:t>
            </a:r>
            <a:r>
              <a:rPr lang="en-US" dirty="0" smtClean="0"/>
              <a:t>:  </a:t>
            </a:r>
            <a:endParaRPr lang="en-US" dirty="0"/>
          </a:p>
        </p:txBody>
      </p:sp>
      <p:pic>
        <p:nvPicPr>
          <p:cNvPr id="14" name="Picture 13"/>
          <p:cNvPicPr>
            <a:picLocks noChangeAspect="1"/>
          </p:cNvPicPr>
          <p:nvPr>
            <p:custDataLst>
              <p:tags r:id="rId1"/>
            </p:custDataLst>
          </p:nvPr>
        </p:nvPicPr>
        <p:blipFill>
          <a:blip r:embed="rId6" cstate="print">
            <a:extLst>
              <a:ext uri="{28A0092B-C50C-407E-A947-70E740481C1C}">
                <a14:useLocalDpi xmlns:a14="http://schemas.microsoft.com/office/drawing/2010/main" val="0"/>
              </a:ext>
            </a:extLst>
          </a:blip>
          <a:stretch>
            <a:fillRect/>
          </a:stretch>
        </p:blipFill>
        <p:spPr>
          <a:xfrm>
            <a:off x="2603531" y="2104571"/>
            <a:ext cx="1282669" cy="1248229"/>
          </a:xfrm>
          <a:prstGeom prst="rect">
            <a:avLst/>
          </a:prstGeom>
        </p:spPr>
      </p:pic>
      <p:sp>
        <p:nvSpPr>
          <p:cNvPr id="10" name="TextBox 9"/>
          <p:cNvSpPr txBox="1"/>
          <p:nvPr/>
        </p:nvSpPr>
        <p:spPr>
          <a:xfrm>
            <a:off x="4248025" y="2318399"/>
            <a:ext cx="1676400" cy="923330"/>
          </a:xfrm>
          <a:prstGeom prst="rect">
            <a:avLst/>
          </a:prstGeom>
          <a:noFill/>
        </p:spPr>
        <p:txBody>
          <a:bodyPr wrap="square" rtlCol="0">
            <a:spAutoFit/>
          </a:bodyPr>
          <a:lstStyle/>
          <a:p>
            <a:r>
              <a:rPr lang="en-US" i="1" dirty="0" smtClean="0"/>
              <a:t>The ordering</a:t>
            </a:r>
          </a:p>
          <a:p>
            <a:r>
              <a:rPr lang="en-US" i="1" dirty="0" smtClean="0"/>
              <a:t> of  vertices is</a:t>
            </a:r>
            <a:r>
              <a:rPr lang="en-US" dirty="0" smtClean="0"/>
              <a:t> </a:t>
            </a:r>
            <a:r>
              <a:rPr lang="en-US" i="1" dirty="0" smtClean="0"/>
              <a:t>a</a:t>
            </a:r>
            <a:r>
              <a:rPr lang="en-US" dirty="0" smtClean="0"/>
              <a:t>, </a:t>
            </a:r>
            <a:r>
              <a:rPr lang="en-US" i="1" dirty="0" smtClean="0"/>
              <a:t>b</a:t>
            </a:r>
            <a:r>
              <a:rPr lang="en-US" dirty="0" smtClean="0"/>
              <a:t>, </a:t>
            </a:r>
            <a:r>
              <a:rPr lang="en-US" i="1" dirty="0" smtClean="0"/>
              <a:t>c</a:t>
            </a:r>
            <a:r>
              <a:rPr lang="en-US" dirty="0" smtClean="0"/>
              <a:t>, </a:t>
            </a:r>
            <a:r>
              <a:rPr lang="en-US" i="1" dirty="0" smtClean="0"/>
              <a:t>d</a:t>
            </a:r>
            <a:r>
              <a:rPr lang="en-US" dirty="0" smtClean="0"/>
              <a:t>.</a:t>
            </a:r>
            <a:endParaRPr lang="en-US" dirty="0"/>
          </a:p>
        </p:txBody>
      </p:sp>
      <p:pic>
        <p:nvPicPr>
          <p:cNvPr id="13" name="Picture 12"/>
          <p:cNvPicPr>
            <a:picLocks noChangeAspect="1"/>
          </p:cNvPicPr>
          <p:nvPr>
            <p:custDataLst>
              <p:tags r:id="rId2"/>
            </p:custDataLst>
          </p:nvPr>
        </p:nvPicPr>
        <p:blipFill>
          <a:blip r:embed="rId7" cstate="print">
            <a:extLst>
              <a:ext uri="{28A0092B-C50C-407E-A947-70E740481C1C}">
                <a14:useLocalDpi xmlns:a14="http://schemas.microsoft.com/office/drawing/2010/main" val="0"/>
              </a:ext>
            </a:extLst>
          </a:blip>
          <a:stretch>
            <a:fillRect/>
          </a:stretch>
        </p:blipFill>
        <p:spPr>
          <a:xfrm>
            <a:off x="2616041" y="3758988"/>
            <a:ext cx="1333884" cy="1473625"/>
          </a:xfrm>
          <a:prstGeom prst="rect">
            <a:avLst/>
          </a:prstGeom>
        </p:spPr>
      </p:pic>
      <p:sp>
        <p:nvSpPr>
          <p:cNvPr id="12" name="TextBox 11"/>
          <p:cNvSpPr txBox="1"/>
          <p:nvPr/>
        </p:nvSpPr>
        <p:spPr>
          <a:xfrm>
            <a:off x="4203731" y="3839517"/>
            <a:ext cx="1435069" cy="923330"/>
          </a:xfrm>
          <a:prstGeom prst="rect">
            <a:avLst/>
          </a:prstGeom>
          <a:noFill/>
        </p:spPr>
        <p:txBody>
          <a:bodyPr wrap="square" rtlCol="0">
            <a:spAutoFit/>
          </a:bodyPr>
          <a:lstStyle/>
          <a:p>
            <a:r>
              <a:rPr lang="en-US" i="1" dirty="0" smtClean="0"/>
              <a:t>The ordering of  vertices is</a:t>
            </a:r>
            <a:r>
              <a:rPr lang="en-US" dirty="0" smtClean="0"/>
              <a:t> </a:t>
            </a:r>
            <a:r>
              <a:rPr lang="en-US" i="1" dirty="0" smtClean="0"/>
              <a:t>a</a:t>
            </a:r>
            <a:r>
              <a:rPr lang="en-US" dirty="0" smtClean="0"/>
              <a:t>, </a:t>
            </a:r>
            <a:r>
              <a:rPr lang="en-US" i="1" dirty="0" smtClean="0"/>
              <a:t>b</a:t>
            </a:r>
            <a:r>
              <a:rPr lang="en-US" dirty="0" smtClean="0"/>
              <a:t>, </a:t>
            </a:r>
            <a:r>
              <a:rPr lang="en-US" i="1" dirty="0" smtClean="0"/>
              <a:t>c</a:t>
            </a:r>
            <a:r>
              <a:rPr lang="en-US" dirty="0" smtClean="0"/>
              <a:t>, </a:t>
            </a:r>
            <a:r>
              <a:rPr lang="en-US" i="1" dirty="0" smtClean="0"/>
              <a:t>d</a:t>
            </a:r>
            <a:r>
              <a:rPr lang="en-US" dirty="0" smtClean="0"/>
              <a:t>.</a:t>
            </a:r>
            <a:endParaRPr lang="en-US" dirty="0"/>
          </a:p>
        </p:txBody>
      </p:sp>
      <p:sp>
        <p:nvSpPr>
          <p:cNvPr id="15" name="TextBox 14"/>
          <p:cNvSpPr txBox="1"/>
          <p:nvPr/>
        </p:nvSpPr>
        <p:spPr>
          <a:xfrm>
            <a:off x="619612" y="5638800"/>
            <a:ext cx="8067188" cy="646331"/>
          </a:xfrm>
          <a:prstGeom prst="rect">
            <a:avLst/>
          </a:prstGeom>
          <a:noFill/>
        </p:spPr>
        <p:txBody>
          <a:bodyPr wrap="square" rtlCol="0">
            <a:spAutoFit/>
          </a:bodyPr>
          <a:lstStyle/>
          <a:p>
            <a:r>
              <a:rPr lang="en-US" b="1" dirty="0" smtClean="0"/>
              <a:t>Note</a:t>
            </a:r>
            <a:r>
              <a:rPr lang="en-US" dirty="0" smtClean="0"/>
              <a:t>: The adjacency matrix of a simple graph is symmetric, i.e., </a:t>
            </a:r>
            <a:r>
              <a:rPr lang="en-US" i="1" dirty="0" err="1" smtClean="0"/>
              <a:t>a</a:t>
            </a:r>
            <a:r>
              <a:rPr lang="en-US" i="1" baseline="-25000" dirty="0" err="1" smtClean="0"/>
              <a:t>ij</a:t>
            </a:r>
            <a:r>
              <a:rPr lang="en-US" baseline="-25000" dirty="0" smtClean="0"/>
              <a:t> </a:t>
            </a:r>
            <a:r>
              <a:rPr lang="en-US" dirty="0" smtClean="0"/>
              <a:t>= </a:t>
            </a:r>
            <a:r>
              <a:rPr lang="en-US" i="1" dirty="0" err="1" smtClean="0"/>
              <a:t>a</a:t>
            </a:r>
            <a:r>
              <a:rPr lang="en-US" i="1" baseline="-25000" dirty="0" err="1" smtClean="0"/>
              <a:t>ji</a:t>
            </a:r>
            <a:r>
              <a:rPr lang="en-US" i="1" baseline="-25000" dirty="0" smtClean="0"/>
              <a:t> </a:t>
            </a:r>
          </a:p>
          <a:p>
            <a:r>
              <a:rPr lang="en-US" dirty="0" smtClean="0"/>
              <a:t>Also,</a:t>
            </a:r>
            <a:r>
              <a:rPr lang="en-US" baseline="-25000" dirty="0" smtClean="0"/>
              <a:t>  </a:t>
            </a:r>
            <a:r>
              <a:rPr lang="en-US" dirty="0" smtClean="0"/>
              <a:t> since there are no loops, each diagonal  entry </a:t>
            </a:r>
            <a:r>
              <a:rPr lang="en-US" i="1" dirty="0" err="1" smtClean="0"/>
              <a:t>a</a:t>
            </a:r>
            <a:r>
              <a:rPr lang="en-US" i="1" baseline="-25000" dirty="0" err="1" smtClean="0"/>
              <a:t>ij</a:t>
            </a:r>
            <a:r>
              <a:rPr lang="en-US" dirty="0" smtClean="0"/>
              <a:t>  for </a:t>
            </a:r>
            <a:r>
              <a:rPr lang="en-US" i="1" dirty="0" err="1" smtClean="0"/>
              <a:t>i</a:t>
            </a:r>
            <a:r>
              <a:rPr lang="en-US" dirty="0" smtClean="0"/>
              <a:t> = </a:t>
            </a:r>
            <a:r>
              <a:rPr lang="en-US" dirty="0" smtClean="0">
                <a:latin typeface="Cambria Math" pitchFamily="18" charset="0"/>
                <a:ea typeface="Cambria Math" pitchFamily="18" charset="0"/>
              </a:rPr>
              <a:t>1</a:t>
            </a:r>
            <a:r>
              <a:rPr lang="en-US" dirty="0" smtClean="0"/>
              <a:t>, </a:t>
            </a:r>
            <a:r>
              <a:rPr lang="en-US" dirty="0" smtClean="0">
                <a:latin typeface="Cambria Math" pitchFamily="18" charset="0"/>
                <a:ea typeface="Cambria Math" pitchFamily="18" charset="0"/>
              </a:rPr>
              <a:t>2</a:t>
            </a:r>
            <a:r>
              <a:rPr lang="en-US" dirty="0" smtClean="0"/>
              <a:t>, </a:t>
            </a:r>
            <a:r>
              <a:rPr lang="en-US" dirty="0" smtClean="0">
                <a:latin typeface="Cambria Math" pitchFamily="18" charset="0"/>
                <a:ea typeface="Cambria Math" pitchFamily="18" charset="0"/>
              </a:rPr>
              <a:t>3</a:t>
            </a:r>
            <a:r>
              <a:rPr lang="en-US" dirty="0" smtClean="0"/>
              <a:t>, …, </a:t>
            </a:r>
            <a:r>
              <a:rPr lang="en-US" i="1" dirty="0" smtClean="0"/>
              <a:t>n</a:t>
            </a:r>
            <a:r>
              <a:rPr lang="en-US" dirty="0" smtClean="0"/>
              <a:t>, is </a:t>
            </a:r>
            <a:r>
              <a:rPr lang="en-US" dirty="0" smtClean="0">
                <a:latin typeface="Cambria Math" pitchFamily="18" charset="0"/>
                <a:ea typeface="Cambria Math" pitchFamily="18" charset="0"/>
              </a:rPr>
              <a:t>0</a:t>
            </a:r>
            <a:r>
              <a:rPr lang="en-US" dirty="0" smtClean="0"/>
              <a:t>.</a:t>
            </a:r>
            <a:endParaRPr lang="en-US" baseline="-25000" dirty="0"/>
          </a:p>
        </p:txBody>
      </p:sp>
      <p:sp>
        <p:nvSpPr>
          <p:cNvPr id="18" name="TextBox 17"/>
          <p:cNvSpPr txBox="1"/>
          <p:nvPr/>
        </p:nvSpPr>
        <p:spPr>
          <a:xfrm>
            <a:off x="6019801" y="1219200"/>
            <a:ext cx="3073240" cy="4093428"/>
          </a:xfrm>
          <a:prstGeom prst="rect">
            <a:avLst/>
          </a:prstGeom>
          <a:noFill/>
          <a:ln>
            <a:solidFill>
              <a:schemeClr val="accent1"/>
            </a:solidFill>
          </a:ln>
        </p:spPr>
        <p:txBody>
          <a:bodyPr wrap="square" rtlCol="0">
            <a:spAutoFit/>
          </a:bodyPr>
          <a:lstStyle/>
          <a:p>
            <a:r>
              <a:rPr lang="en-US" sz="2000" dirty="0" smtClean="0"/>
              <a:t>When </a:t>
            </a:r>
            <a:r>
              <a:rPr lang="en-US" sz="2000" dirty="0"/>
              <a:t>a graph is sparse, that is, it has few edges relatively to the total number of possible edges, it is much more efficient to  represent the graph using an adjacency list than an adjacency matrix.  But for a dense graph, which includes a high percentage of possible edges, an adjacency matrix is preferable</a:t>
            </a:r>
            <a:r>
              <a:rPr lang="en-US" sz="2000" dirty="0" smtClean="0"/>
              <a:t>.</a:t>
            </a:r>
          </a:p>
        </p:txBody>
      </p:sp>
    </p:spTree>
    <p:extLst>
      <p:ext uri="{BB962C8B-B14F-4D97-AF65-F5344CB8AC3E}">
        <p14:creationId xmlns:p14="http://schemas.microsoft.com/office/powerpoint/2010/main" val="1729873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5" grpId="0"/>
      <p:bldP spid="18" grpId="0" animBg="1"/>
    </p:bld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34112"/>
          </a:xfrm>
        </p:spPr>
        <p:txBody>
          <a:bodyPr>
            <a:normAutofit fontScale="90000"/>
          </a:bodyPr>
          <a:lstStyle/>
          <a:p>
            <a:r>
              <a:rPr lang="en-US" dirty="0"/>
              <a:t>Adjacency Matrices (</a:t>
            </a:r>
            <a:r>
              <a:rPr lang="en-US" i="1" dirty="0"/>
              <a:t>continued</a:t>
            </a:r>
            <a:r>
              <a:rPr lang="en-US" dirty="0"/>
              <a:t>)</a:t>
            </a:r>
          </a:p>
        </p:txBody>
      </p:sp>
      <p:sp>
        <p:nvSpPr>
          <p:cNvPr id="3" name="Content Placeholder 2"/>
          <p:cNvSpPr>
            <a:spLocks noGrp="1"/>
          </p:cNvSpPr>
          <p:nvPr>
            <p:ph idx="1"/>
          </p:nvPr>
        </p:nvSpPr>
        <p:spPr>
          <a:xfrm>
            <a:off x="228600" y="704087"/>
            <a:ext cx="8763000" cy="6138201"/>
          </a:xfrm>
        </p:spPr>
        <p:txBody>
          <a:bodyPr>
            <a:normAutofit/>
          </a:bodyPr>
          <a:lstStyle/>
          <a:p>
            <a:r>
              <a:rPr lang="en-US" sz="2400" dirty="0"/>
              <a:t>Adjacency matrices can also be used to represent graphs with loops and multiple edges.</a:t>
            </a:r>
          </a:p>
          <a:p>
            <a:r>
              <a:rPr lang="en-US" sz="2400" dirty="0"/>
              <a:t>A loop at the vertex vi is represented by a 1 at the (</a:t>
            </a:r>
            <a:r>
              <a:rPr lang="en-US" sz="2400" dirty="0" err="1"/>
              <a:t>i</a:t>
            </a:r>
            <a:r>
              <a:rPr lang="en-US" sz="2400" dirty="0"/>
              <a:t>, j)</a:t>
            </a:r>
            <a:r>
              <a:rPr lang="en-US" sz="2400" dirty="0" err="1"/>
              <a:t>th</a:t>
            </a:r>
            <a:r>
              <a:rPr lang="en-US" sz="2400" dirty="0"/>
              <a:t> position of the matrix. </a:t>
            </a:r>
          </a:p>
          <a:p>
            <a:r>
              <a:rPr lang="en-US" sz="2400" dirty="0"/>
              <a:t>When multiple edges connect the same pair of vertices vi and </a:t>
            </a:r>
            <a:r>
              <a:rPr lang="en-US" sz="2400" dirty="0" err="1"/>
              <a:t>vj</a:t>
            </a:r>
            <a:r>
              <a:rPr lang="en-US" sz="2400" dirty="0"/>
              <a:t>, (or if multiple loops are present at the same vertex), the (</a:t>
            </a:r>
            <a:r>
              <a:rPr lang="en-US" sz="2400" dirty="0" err="1"/>
              <a:t>i</a:t>
            </a:r>
            <a:r>
              <a:rPr lang="en-US" sz="2400" dirty="0"/>
              <a:t>, j)</a:t>
            </a:r>
            <a:r>
              <a:rPr lang="en-US" sz="2400" dirty="0" err="1"/>
              <a:t>th</a:t>
            </a:r>
            <a:r>
              <a:rPr lang="en-US" sz="2400" dirty="0"/>
              <a:t> entry equals the number of edges connecting the pair of vertices. </a:t>
            </a:r>
          </a:p>
          <a:p>
            <a:r>
              <a:rPr lang="en-US" sz="2400" dirty="0"/>
              <a:t>Example: We give the adjacency matrix  of the pseudograph shown here using the ordering of vertices a, b, c, d. </a:t>
            </a:r>
          </a:p>
        </p:txBody>
      </p:sp>
      <p:pic>
        <p:nvPicPr>
          <p:cNvPr id="4" name="Picture 3"/>
          <p:cNvPicPr>
            <a:picLocks noChangeAspect="1"/>
          </p:cNvPicPr>
          <p:nvPr/>
        </p:nvPicPr>
        <p:blipFill>
          <a:blip r:embed="rId2"/>
          <a:stretch>
            <a:fillRect/>
          </a:stretch>
        </p:blipFill>
        <p:spPr>
          <a:xfrm>
            <a:off x="457200" y="4648200"/>
            <a:ext cx="7848600" cy="2194089"/>
          </a:xfrm>
          <a:prstGeom prst="rect">
            <a:avLst/>
          </a:prstGeom>
        </p:spPr>
      </p:pic>
    </p:spTree>
    <p:extLst>
      <p:ext uri="{BB962C8B-B14F-4D97-AF65-F5344CB8AC3E}">
        <p14:creationId xmlns:p14="http://schemas.microsoft.com/office/powerpoint/2010/main" val="208481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Adjacency Matrices (</a:t>
            </a:r>
            <a:r>
              <a:rPr lang="en-US" i="1" dirty="0" smtClean="0"/>
              <a:t>continued</a:t>
            </a:r>
            <a:r>
              <a:rPr lang="en-US" dirty="0" smtClean="0"/>
              <a:t>)</a:t>
            </a:r>
            <a:endParaRPr lang="en-US" dirty="0"/>
          </a:p>
        </p:txBody>
      </p:sp>
      <p:sp>
        <p:nvSpPr>
          <p:cNvPr id="3" name="Content Placeholder 2"/>
          <p:cNvSpPr>
            <a:spLocks noGrp="1"/>
          </p:cNvSpPr>
          <p:nvPr>
            <p:ph idx="1"/>
          </p:nvPr>
        </p:nvSpPr>
        <p:spPr/>
        <p:txBody>
          <a:bodyPr>
            <a:normAutofit lnSpcReduction="10000"/>
          </a:bodyPr>
          <a:lstStyle/>
          <a:p>
            <a:r>
              <a:rPr lang="en-US" dirty="0" smtClean="0"/>
              <a:t>Adjacency matrices can also be used to represent directed graphs. The matrix for a directed graph  </a:t>
            </a:r>
            <a:r>
              <a:rPr lang="en-US" i="1" dirty="0" smtClean="0"/>
              <a:t>G</a:t>
            </a:r>
            <a:r>
              <a:rPr lang="en-US" dirty="0" smtClean="0"/>
              <a:t> = (</a:t>
            </a:r>
            <a:r>
              <a:rPr lang="en-US" i="1" dirty="0" smtClean="0"/>
              <a:t>V</a:t>
            </a:r>
            <a:r>
              <a:rPr lang="en-US" dirty="0" smtClean="0"/>
              <a:t>, </a:t>
            </a:r>
            <a:r>
              <a:rPr lang="en-US" i="1" dirty="0" smtClean="0"/>
              <a:t>E</a:t>
            </a:r>
            <a:r>
              <a:rPr lang="en-US" dirty="0" smtClean="0"/>
              <a:t>) has a </a:t>
            </a:r>
            <a:r>
              <a:rPr lang="en-US" dirty="0" smtClean="0">
                <a:latin typeface="Cambria Math" pitchFamily="18" charset="0"/>
                <a:ea typeface="Cambria Math" pitchFamily="18" charset="0"/>
              </a:rPr>
              <a:t>1</a:t>
            </a:r>
            <a:r>
              <a:rPr lang="en-US" dirty="0" smtClean="0"/>
              <a:t> in its (</a:t>
            </a:r>
            <a:r>
              <a:rPr lang="en-US" i="1" dirty="0" err="1" smtClean="0"/>
              <a:t>i</a:t>
            </a:r>
            <a:r>
              <a:rPr lang="en-US" dirty="0" smtClean="0"/>
              <a:t>, </a:t>
            </a:r>
            <a:r>
              <a:rPr lang="en-US" i="1" dirty="0" smtClean="0"/>
              <a:t>j</a:t>
            </a:r>
            <a:r>
              <a:rPr lang="en-US" dirty="0" smtClean="0"/>
              <a:t>)</a:t>
            </a:r>
            <a:r>
              <a:rPr lang="en-US" dirty="0" err="1" smtClean="0"/>
              <a:t>th</a:t>
            </a:r>
            <a:r>
              <a:rPr lang="en-US" dirty="0" smtClean="0"/>
              <a:t> position if there is an edge from </a:t>
            </a:r>
            <a:r>
              <a:rPr lang="en-US" i="1" dirty="0" smtClean="0"/>
              <a:t>v</a:t>
            </a:r>
            <a:r>
              <a:rPr lang="en-US" i="1" baseline="-25000" dirty="0" smtClean="0"/>
              <a:t>i</a:t>
            </a:r>
            <a:r>
              <a:rPr lang="en-US" i="1" dirty="0" smtClean="0"/>
              <a:t> </a:t>
            </a:r>
            <a:r>
              <a:rPr lang="en-US" dirty="0" smtClean="0"/>
              <a:t>to </a:t>
            </a:r>
            <a:r>
              <a:rPr lang="en-US" i="1" dirty="0" err="1" smtClean="0"/>
              <a:t>v</a:t>
            </a:r>
            <a:r>
              <a:rPr lang="en-US" i="1" baseline="-25000" dirty="0" err="1" smtClean="0"/>
              <a:t>j</a:t>
            </a:r>
            <a:r>
              <a:rPr lang="en-US" dirty="0" smtClean="0"/>
              <a:t>, where </a:t>
            </a:r>
            <a:r>
              <a:rPr lang="en-US" i="1" dirty="0" smtClean="0"/>
              <a:t>v</a:t>
            </a:r>
            <a:r>
              <a:rPr lang="en-US" baseline="-25000" dirty="0" smtClean="0">
                <a:latin typeface="Cambria Math" pitchFamily="18" charset="0"/>
                <a:ea typeface="Cambria Math" pitchFamily="18" charset="0"/>
              </a:rPr>
              <a:t>1</a:t>
            </a:r>
            <a:r>
              <a:rPr lang="en-US" dirty="0" smtClean="0"/>
              <a:t>, </a:t>
            </a:r>
            <a:r>
              <a:rPr lang="en-US" i="1" dirty="0" smtClean="0"/>
              <a:t>v</a:t>
            </a:r>
            <a:r>
              <a:rPr lang="en-US" baseline="-25000" dirty="0" smtClean="0">
                <a:latin typeface="Cambria Math" pitchFamily="18" charset="0"/>
                <a:ea typeface="Cambria Math" pitchFamily="18" charset="0"/>
              </a:rPr>
              <a:t>2</a:t>
            </a:r>
            <a:r>
              <a:rPr lang="en-US" dirty="0" smtClean="0"/>
              <a:t>, … </a:t>
            </a:r>
            <a:r>
              <a:rPr lang="en-US" i="1" dirty="0" err="1" smtClean="0"/>
              <a:t>v</a:t>
            </a:r>
            <a:r>
              <a:rPr lang="en-US" i="1" baseline="-25000" dirty="0" err="1" smtClean="0">
                <a:latin typeface="Cambria Math" pitchFamily="18" charset="0"/>
                <a:ea typeface="Cambria Math" pitchFamily="18" charset="0"/>
              </a:rPr>
              <a:t>n</a:t>
            </a:r>
            <a:r>
              <a:rPr lang="en-US" dirty="0" smtClean="0"/>
              <a:t> is a  list of the vertices.</a:t>
            </a:r>
          </a:p>
          <a:p>
            <a:pPr marL="640080" lvl="2" indent="-365760"/>
            <a:r>
              <a:rPr lang="en-US" dirty="0" smtClean="0"/>
              <a:t>In </a:t>
            </a:r>
            <a:r>
              <a:rPr lang="en-US" dirty="0"/>
              <a:t>other words, if the graphs adjacency matrix is  </a:t>
            </a:r>
            <a:r>
              <a:rPr lang="en-US" b="1" dirty="0" smtClean="0"/>
              <a:t>A</a:t>
            </a:r>
            <a:r>
              <a:rPr lang="en-US" i="1" baseline="-25000" dirty="0" smtClean="0"/>
              <a:t>G</a:t>
            </a:r>
            <a:r>
              <a:rPr lang="en-US" dirty="0" smtClean="0"/>
              <a:t> </a:t>
            </a:r>
            <a:r>
              <a:rPr lang="en-US" dirty="0"/>
              <a:t>= [</a:t>
            </a:r>
            <a:r>
              <a:rPr lang="en-US" i="1" dirty="0" err="1"/>
              <a:t>a</a:t>
            </a:r>
            <a:r>
              <a:rPr lang="en-US" i="1" baseline="-25000" dirty="0" err="1"/>
              <a:t>ij</a:t>
            </a:r>
            <a:r>
              <a:rPr lang="en-US" dirty="0"/>
              <a:t>], </a:t>
            </a:r>
            <a:r>
              <a:rPr lang="en-US" dirty="0" smtClean="0"/>
              <a:t>then</a:t>
            </a:r>
          </a:p>
          <a:p>
            <a:pPr marL="640080" lvl="2" indent="-365760"/>
            <a:endParaRPr lang="en-US" dirty="0"/>
          </a:p>
          <a:p>
            <a:pPr marL="640080" lvl="2" indent="-365760"/>
            <a:endParaRPr lang="en-US" dirty="0" smtClean="0"/>
          </a:p>
          <a:p>
            <a:pPr marL="640080" lvl="2" indent="-365760"/>
            <a:r>
              <a:rPr lang="en-US" dirty="0" smtClean="0"/>
              <a:t>The adjacency matrix for a directed graph does not have to be symmetric, because there may not be an edge from </a:t>
            </a:r>
            <a:r>
              <a:rPr lang="en-US" i="1" dirty="0"/>
              <a:t>v</a:t>
            </a:r>
            <a:r>
              <a:rPr lang="en-US" i="1" baseline="-25000" dirty="0"/>
              <a:t>i</a:t>
            </a:r>
            <a:r>
              <a:rPr lang="en-US" i="1" dirty="0"/>
              <a:t> </a:t>
            </a:r>
            <a:r>
              <a:rPr lang="en-US" dirty="0"/>
              <a:t>to </a:t>
            </a:r>
            <a:r>
              <a:rPr lang="en-US" i="1" dirty="0" err="1"/>
              <a:t>v</a:t>
            </a:r>
            <a:r>
              <a:rPr lang="en-US" i="1" baseline="-25000" dirty="0" err="1"/>
              <a:t>j</a:t>
            </a:r>
            <a:r>
              <a:rPr lang="en-US" dirty="0"/>
              <a:t>, </a:t>
            </a:r>
            <a:r>
              <a:rPr lang="en-US" dirty="0" smtClean="0"/>
              <a:t>when there is an edge from </a:t>
            </a:r>
            <a:r>
              <a:rPr lang="en-US" i="1" dirty="0" err="1" smtClean="0"/>
              <a:t>v</a:t>
            </a:r>
            <a:r>
              <a:rPr lang="en-US" i="1" baseline="-25000" dirty="0" err="1" smtClean="0"/>
              <a:t>j</a:t>
            </a:r>
            <a:r>
              <a:rPr lang="en-US" i="1" dirty="0" smtClean="0"/>
              <a:t> </a:t>
            </a:r>
            <a:r>
              <a:rPr lang="en-US" dirty="0"/>
              <a:t>to </a:t>
            </a:r>
            <a:r>
              <a:rPr lang="en-US" i="1" dirty="0" smtClean="0"/>
              <a:t>v</a:t>
            </a:r>
            <a:r>
              <a:rPr lang="en-US" i="1" baseline="-25000" dirty="0"/>
              <a:t>i</a:t>
            </a:r>
            <a:r>
              <a:rPr lang="en-US" dirty="0" smtClean="0"/>
              <a:t>. </a:t>
            </a:r>
          </a:p>
          <a:p>
            <a:pPr marL="640080" lvl="2" indent="-365760"/>
            <a:r>
              <a:rPr lang="en-US" dirty="0" smtClean="0"/>
              <a:t>To represent directed </a:t>
            </a:r>
            <a:r>
              <a:rPr lang="en-US" dirty="0" err="1" smtClean="0"/>
              <a:t>multigraphs</a:t>
            </a:r>
            <a:r>
              <a:rPr lang="en-US" dirty="0" smtClean="0"/>
              <a:t>, the value of </a:t>
            </a:r>
            <a:r>
              <a:rPr lang="en-US" i="1" dirty="0" err="1" smtClean="0"/>
              <a:t>a</a:t>
            </a:r>
            <a:r>
              <a:rPr lang="en-US" i="1" baseline="-25000" dirty="0" err="1" smtClean="0"/>
              <a:t>ij</a:t>
            </a:r>
            <a:r>
              <a:rPr lang="en-US" dirty="0" smtClean="0"/>
              <a:t> is the number of edges connecting </a:t>
            </a:r>
            <a:r>
              <a:rPr lang="en-US" i="1" dirty="0"/>
              <a:t>v</a:t>
            </a:r>
            <a:r>
              <a:rPr lang="en-US" i="1" baseline="-25000" dirty="0"/>
              <a:t>i</a:t>
            </a:r>
            <a:r>
              <a:rPr lang="en-US" i="1" dirty="0"/>
              <a:t> </a:t>
            </a:r>
            <a:r>
              <a:rPr lang="en-US" dirty="0"/>
              <a:t>to </a:t>
            </a:r>
            <a:r>
              <a:rPr lang="en-US" i="1" dirty="0" err="1" smtClean="0"/>
              <a:t>v</a:t>
            </a:r>
            <a:r>
              <a:rPr lang="en-US" i="1" baseline="-25000" dirty="0" err="1" smtClean="0"/>
              <a:t>j</a:t>
            </a:r>
            <a:r>
              <a:rPr lang="en-US" dirty="0" smtClean="0"/>
              <a:t>. </a:t>
            </a:r>
            <a:endParaRPr lang="en-US" dirty="0"/>
          </a:p>
          <a:p>
            <a:pPr marL="0" indent="0">
              <a:buNone/>
            </a:pPr>
            <a:endParaRPr lang="en-US" dirty="0"/>
          </a:p>
        </p:txBody>
      </p:sp>
      <p:pic>
        <p:nvPicPr>
          <p:cNvPr id="4" name="Picture 3"/>
          <p:cNvPicPr>
            <a:picLocks noChangeAspect="1"/>
          </p:cNvPicPr>
          <p:nvPr>
            <p:custDataLst>
              <p:tags r:id="rId1"/>
            </p:custDataLst>
          </p:nvPr>
        </p:nvPicPr>
        <p:blipFill>
          <a:blip r:embed="rId3" cstate="print">
            <a:extLst>
              <a:ext uri="{28A0092B-C50C-407E-A947-70E740481C1C}">
                <a14:useLocalDpi xmlns:a14="http://schemas.microsoft.com/office/drawing/2010/main" val="0"/>
              </a:ext>
            </a:extLst>
          </a:blip>
          <a:stretch>
            <a:fillRect/>
          </a:stretch>
        </p:blipFill>
        <p:spPr>
          <a:xfrm>
            <a:off x="1981200" y="3886200"/>
            <a:ext cx="4217670" cy="609600"/>
          </a:xfrm>
          <a:prstGeom prst="rect">
            <a:avLst/>
          </a:prstGeom>
        </p:spPr>
      </p:pic>
    </p:spTree>
    <p:extLst>
      <p:ext uri="{BB962C8B-B14F-4D97-AF65-F5344CB8AC3E}">
        <p14:creationId xmlns:p14="http://schemas.microsoft.com/office/powerpoint/2010/main" val="4046906794"/>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Representation of Graphs: Incidence Matrices</a:t>
            </a:r>
            <a:endParaRPr lang="en-US" dirty="0"/>
          </a:p>
        </p:txBody>
      </p:sp>
      <p:sp>
        <p:nvSpPr>
          <p:cNvPr id="3" name="Content Placeholder 2"/>
          <p:cNvSpPr>
            <a:spLocks noGrp="1"/>
          </p:cNvSpPr>
          <p:nvPr>
            <p:ph idx="1"/>
          </p:nvPr>
        </p:nvSpPr>
        <p:spPr/>
        <p:txBody>
          <a:bodyPr/>
          <a:lstStyle/>
          <a:p>
            <a:pPr indent="0">
              <a:buNone/>
            </a:pPr>
            <a:r>
              <a:rPr lang="en-US" b="1" dirty="0" smtClean="0"/>
              <a:t>Definition</a:t>
            </a:r>
            <a:r>
              <a:rPr lang="en-US" dirty="0" smtClean="0"/>
              <a:t>: Let  </a:t>
            </a:r>
            <a:r>
              <a:rPr lang="en-US" i="1" dirty="0"/>
              <a:t>G</a:t>
            </a:r>
            <a:r>
              <a:rPr lang="en-US" dirty="0"/>
              <a:t> = (</a:t>
            </a:r>
            <a:r>
              <a:rPr lang="en-US" i="1" dirty="0"/>
              <a:t>V</a:t>
            </a:r>
            <a:r>
              <a:rPr lang="en-US" dirty="0"/>
              <a:t>, </a:t>
            </a:r>
            <a:r>
              <a:rPr lang="en-US" i="1" dirty="0"/>
              <a:t>E</a:t>
            </a:r>
            <a:r>
              <a:rPr lang="en-US" dirty="0"/>
              <a:t>) </a:t>
            </a:r>
            <a:r>
              <a:rPr lang="en-US" dirty="0" smtClean="0"/>
              <a:t>be an undirected graph with vertices</a:t>
            </a:r>
            <a:r>
              <a:rPr lang="en-US" dirty="0"/>
              <a:t> where </a:t>
            </a:r>
            <a:r>
              <a:rPr lang="en-US" i="1" dirty="0"/>
              <a:t>v</a:t>
            </a:r>
            <a:r>
              <a:rPr lang="en-US" baseline="-25000" dirty="0">
                <a:latin typeface="Cambria Math" pitchFamily="18" charset="0"/>
                <a:ea typeface="Cambria Math" pitchFamily="18" charset="0"/>
              </a:rPr>
              <a:t>1</a:t>
            </a:r>
            <a:r>
              <a:rPr lang="en-US" dirty="0"/>
              <a:t>, </a:t>
            </a:r>
            <a:r>
              <a:rPr lang="en-US" i="1" dirty="0"/>
              <a:t>v</a:t>
            </a:r>
            <a:r>
              <a:rPr lang="en-US" baseline="-25000" dirty="0">
                <a:latin typeface="Cambria Math" pitchFamily="18" charset="0"/>
                <a:ea typeface="Cambria Math" pitchFamily="18" charset="0"/>
              </a:rPr>
              <a:t>2</a:t>
            </a:r>
            <a:r>
              <a:rPr lang="en-US" dirty="0"/>
              <a:t>, … </a:t>
            </a:r>
            <a:r>
              <a:rPr lang="en-US" i="1" dirty="0" err="1"/>
              <a:t>v</a:t>
            </a:r>
            <a:r>
              <a:rPr lang="en-US" i="1" baseline="-25000" dirty="0" err="1">
                <a:latin typeface="Cambria Math" pitchFamily="18" charset="0"/>
                <a:ea typeface="Cambria Math" pitchFamily="18" charset="0"/>
              </a:rPr>
              <a:t>n</a:t>
            </a:r>
            <a:r>
              <a:rPr lang="en-US" dirty="0" smtClean="0"/>
              <a:t>  and edges                        </a:t>
            </a:r>
            <a:r>
              <a:rPr lang="en-US" i="1" dirty="0" smtClean="0"/>
              <a:t>e</a:t>
            </a:r>
            <a:r>
              <a:rPr lang="en-US" baseline="-25000" dirty="0" smtClean="0">
                <a:latin typeface="Cambria Math" pitchFamily="18" charset="0"/>
                <a:ea typeface="Cambria Math" pitchFamily="18" charset="0"/>
              </a:rPr>
              <a:t>1</a:t>
            </a:r>
            <a:r>
              <a:rPr lang="en-US" dirty="0"/>
              <a:t>, </a:t>
            </a:r>
            <a:r>
              <a:rPr lang="en-US" i="1" dirty="0" smtClean="0"/>
              <a:t>e</a:t>
            </a:r>
            <a:r>
              <a:rPr lang="en-US" baseline="-25000" dirty="0" smtClean="0">
                <a:latin typeface="Cambria Math" pitchFamily="18" charset="0"/>
                <a:ea typeface="Cambria Math" pitchFamily="18" charset="0"/>
              </a:rPr>
              <a:t>2</a:t>
            </a:r>
            <a:r>
              <a:rPr lang="en-US" dirty="0"/>
              <a:t>, … </a:t>
            </a:r>
            <a:r>
              <a:rPr lang="en-US" i="1" dirty="0" err="1" smtClean="0"/>
              <a:t>e</a:t>
            </a:r>
            <a:r>
              <a:rPr lang="en-US" i="1" baseline="-25000" dirty="0" err="1" smtClean="0">
                <a:latin typeface="Cambria Math" pitchFamily="18" charset="0"/>
                <a:ea typeface="Cambria Math" pitchFamily="18" charset="0"/>
              </a:rPr>
              <a:t>m</a:t>
            </a:r>
            <a:r>
              <a:rPr lang="en-US" dirty="0" smtClean="0"/>
              <a:t>.  The incidence matrix with respect to the ordering of </a:t>
            </a:r>
            <a:r>
              <a:rPr lang="en-US" i="1" dirty="0" smtClean="0"/>
              <a:t>V</a:t>
            </a:r>
            <a:r>
              <a:rPr lang="en-US" dirty="0" smtClean="0"/>
              <a:t> and </a:t>
            </a:r>
            <a:r>
              <a:rPr lang="en-US" i="1" dirty="0" smtClean="0"/>
              <a:t>E </a:t>
            </a:r>
            <a:r>
              <a:rPr lang="en-US" dirty="0" smtClean="0"/>
              <a:t>is the</a:t>
            </a:r>
            <a:r>
              <a:rPr lang="en-US" i="1" dirty="0"/>
              <a:t> n ×</a:t>
            </a:r>
            <a:r>
              <a:rPr lang="en-US" dirty="0"/>
              <a:t> </a:t>
            </a:r>
            <a:r>
              <a:rPr lang="en-US" i="1" dirty="0" smtClean="0"/>
              <a:t>m</a:t>
            </a:r>
            <a:r>
              <a:rPr lang="en-US" dirty="0" smtClean="0"/>
              <a:t>  matrix </a:t>
            </a:r>
            <a:r>
              <a:rPr lang="en-US" b="1" dirty="0" smtClean="0"/>
              <a:t>M</a:t>
            </a:r>
            <a:r>
              <a:rPr lang="en-US" dirty="0" smtClean="0"/>
              <a:t> = [</a:t>
            </a:r>
            <a:r>
              <a:rPr lang="en-US" i="1" dirty="0" err="1" smtClean="0"/>
              <a:t>m</a:t>
            </a:r>
            <a:r>
              <a:rPr lang="en-US" i="1" baseline="-25000" dirty="0" err="1" smtClean="0"/>
              <a:t>ij</a:t>
            </a:r>
            <a:r>
              <a:rPr lang="en-US" dirty="0" smtClean="0"/>
              <a:t>], where</a:t>
            </a:r>
            <a:endParaRPr lang="en-US" dirty="0"/>
          </a:p>
        </p:txBody>
      </p:sp>
      <p:pic>
        <p:nvPicPr>
          <p:cNvPr id="5" name="Picture 4"/>
          <p:cNvPicPr>
            <a:picLocks noChangeAspect="1"/>
          </p:cNvPicPr>
          <p:nvPr>
            <p:custDataLst>
              <p:tags r:id="rId1"/>
            </p:custDataLst>
          </p:nvPr>
        </p:nvPicPr>
        <p:blipFill>
          <a:blip r:embed="rId3" cstate="print">
            <a:extLst>
              <a:ext uri="{28A0092B-C50C-407E-A947-70E740481C1C}">
                <a14:useLocalDpi xmlns:a14="http://schemas.microsoft.com/office/drawing/2010/main" val="0"/>
              </a:ext>
            </a:extLst>
          </a:blip>
          <a:stretch>
            <a:fillRect/>
          </a:stretch>
        </p:blipFill>
        <p:spPr>
          <a:xfrm>
            <a:off x="2415210" y="3962400"/>
            <a:ext cx="5084445" cy="609600"/>
          </a:xfrm>
          <a:prstGeom prst="rect">
            <a:avLst/>
          </a:prstGeom>
        </p:spPr>
      </p:pic>
    </p:spTree>
    <p:extLst>
      <p:ext uri="{BB962C8B-B14F-4D97-AF65-F5344CB8AC3E}">
        <p14:creationId xmlns:p14="http://schemas.microsoft.com/office/powerpoint/2010/main" val="2924516660"/>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34112"/>
          </a:xfrm>
        </p:spPr>
        <p:txBody>
          <a:bodyPr>
            <a:normAutofit fontScale="90000"/>
          </a:bodyPr>
          <a:lstStyle/>
          <a:p>
            <a:r>
              <a:rPr lang="en-US" dirty="0" smtClean="0"/>
              <a:t>Incidence Matrices (</a:t>
            </a:r>
            <a:r>
              <a:rPr lang="en-US" i="1" dirty="0" smtClean="0"/>
              <a:t>continued</a:t>
            </a:r>
            <a:r>
              <a:rPr lang="en-US" dirty="0" smtClean="0"/>
              <a:t>)</a:t>
            </a:r>
            <a:endParaRPr lang="en-US" dirty="0"/>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7199" y="1144414"/>
            <a:ext cx="3048001" cy="2737545"/>
          </a:xfrm>
          <a:prstGeom prst="rect">
            <a:avLst/>
          </a:prstGeom>
        </p:spPr>
      </p:pic>
      <p:pic>
        <p:nvPicPr>
          <p:cNvPr id="7" name="Content Placeholder 6"/>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228600" y="4484132"/>
            <a:ext cx="3795458" cy="2373868"/>
          </a:xfrm>
        </p:spPr>
      </p:pic>
      <p:sp>
        <p:nvSpPr>
          <p:cNvPr id="6" name="TextBox 5"/>
          <p:cNvSpPr txBox="1"/>
          <p:nvPr/>
        </p:nvSpPr>
        <p:spPr>
          <a:xfrm>
            <a:off x="386094" y="861536"/>
            <a:ext cx="6019800" cy="369332"/>
          </a:xfrm>
          <a:prstGeom prst="rect">
            <a:avLst/>
          </a:prstGeom>
          <a:noFill/>
        </p:spPr>
        <p:txBody>
          <a:bodyPr wrap="square" rtlCol="0">
            <a:spAutoFit/>
          </a:bodyPr>
          <a:lstStyle/>
          <a:p>
            <a:r>
              <a:rPr lang="en-US" b="1" dirty="0" smtClean="0"/>
              <a:t>Example</a:t>
            </a:r>
            <a:r>
              <a:rPr lang="en-US" dirty="0" smtClean="0"/>
              <a:t>:  Simple Graph and Incidence Matrix</a:t>
            </a:r>
            <a:endParaRPr lang="en-US" dirty="0"/>
          </a:p>
        </p:txBody>
      </p:sp>
      <p:pic>
        <p:nvPicPr>
          <p:cNvPr id="3" name="Picture 2"/>
          <p:cNvPicPr>
            <a:picLocks noChangeAspect="1"/>
          </p:cNvPicPr>
          <p:nvPr>
            <p:custDataLst>
              <p:tags r:id="rId1"/>
            </p:custDataLst>
          </p:nvPr>
        </p:nvPicPr>
        <p:blipFill>
          <a:blip r:embed="rId6" cstate="print">
            <a:extLst>
              <a:ext uri="{28A0092B-C50C-407E-A947-70E740481C1C}">
                <a14:useLocalDpi xmlns:a14="http://schemas.microsoft.com/office/drawing/2010/main" val="0"/>
              </a:ext>
            </a:extLst>
          </a:blip>
          <a:stretch>
            <a:fillRect/>
          </a:stretch>
        </p:blipFill>
        <p:spPr>
          <a:xfrm>
            <a:off x="4261484" y="1547336"/>
            <a:ext cx="2663890" cy="2174796"/>
          </a:xfrm>
          <a:prstGeom prst="rect">
            <a:avLst/>
          </a:prstGeom>
        </p:spPr>
      </p:pic>
      <p:sp>
        <p:nvSpPr>
          <p:cNvPr id="4" name="TextBox 3"/>
          <p:cNvSpPr txBox="1"/>
          <p:nvPr/>
        </p:nvSpPr>
        <p:spPr>
          <a:xfrm>
            <a:off x="7162800" y="1254205"/>
            <a:ext cx="1752600" cy="2862322"/>
          </a:xfrm>
          <a:prstGeom prst="rect">
            <a:avLst/>
          </a:prstGeom>
          <a:noFill/>
        </p:spPr>
        <p:txBody>
          <a:bodyPr wrap="square" rtlCol="0">
            <a:spAutoFit/>
          </a:bodyPr>
          <a:lstStyle/>
          <a:p>
            <a:r>
              <a:rPr lang="en-US" i="1" dirty="0" smtClean="0"/>
              <a:t>The rows going from top to bottom represent v</a:t>
            </a:r>
            <a:r>
              <a:rPr lang="en-US" baseline="-25000" dirty="0" smtClean="0">
                <a:latin typeface="Cambria Math" pitchFamily="18" charset="0"/>
                <a:ea typeface="Cambria Math" pitchFamily="18" charset="0"/>
              </a:rPr>
              <a:t>1</a:t>
            </a:r>
            <a:r>
              <a:rPr lang="en-US" dirty="0" smtClean="0"/>
              <a:t> </a:t>
            </a:r>
            <a:r>
              <a:rPr lang="en-US" i="1" dirty="0" smtClean="0"/>
              <a:t>through v</a:t>
            </a:r>
            <a:r>
              <a:rPr lang="en-US" baseline="-25000" dirty="0" smtClean="0">
                <a:latin typeface="Cambria Math" pitchFamily="18" charset="0"/>
                <a:ea typeface="Cambria Math" pitchFamily="18" charset="0"/>
              </a:rPr>
              <a:t>5</a:t>
            </a:r>
            <a:r>
              <a:rPr lang="en-US" dirty="0" smtClean="0"/>
              <a:t> </a:t>
            </a:r>
            <a:r>
              <a:rPr lang="en-US" i="1" dirty="0" smtClean="0"/>
              <a:t>and the columns going from left to right represent e</a:t>
            </a:r>
            <a:r>
              <a:rPr lang="en-US" baseline="-25000" dirty="0" smtClean="0">
                <a:latin typeface="Cambria Math" pitchFamily="18" charset="0"/>
                <a:ea typeface="Cambria Math" pitchFamily="18" charset="0"/>
              </a:rPr>
              <a:t>1</a:t>
            </a:r>
            <a:r>
              <a:rPr lang="en-US" dirty="0" smtClean="0"/>
              <a:t> </a:t>
            </a:r>
            <a:r>
              <a:rPr lang="en-US" i="1" dirty="0" smtClean="0"/>
              <a:t>through</a:t>
            </a:r>
            <a:r>
              <a:rPr lang="en-US" dirty="0" smtClean="0"/>
              <a:t> </a:t>
            </a:r>
            <a:r>
              <a:rPr lang="en-US" i="1" dirty="0" smtClean="0"/>
              <a:t>e</a:t>
            </a:r>
            <a:r>
              <a:rPr lang="en-US" baseline="-25000" dirty="0" smtClean="0">
                <a:latin typeface="Cambria Math" pitchFamily="18" charset="0"/>
                <a:ea typeface="Cambria Math" pitchFamily="18" charset="0"/>
              </a:rPr>
              <a:t>6</a:t>
            </a:r>
            <a:r>
              <a:rPr lang="en-US" dirty="0" smtClean="0"/>
              <a:t>.</a:t>
            </a:r>
            <a:endParaRPr lang="en-US" dirty="0"/>
          </a:p>
        </p:txBody>
      </p:sp>
      <p:sp>
        <p:nvSpPr>
          <p:cNvPr id="9" name="TextBox 8"/>
          <p:cNvSpPr txBox="1"/>
          <p:nvPr/>
        </p:nvSpPr>
        <p:spPr>
          <a:xfrm>
            <a:off x="457200" y="4114800"/>
            <a:ext cx="6019800" cy="369332"/>
          </a:xfrm>
          <a:prstGeom prst="rect">
            <a:avLst/>
          </a:prstGeom>
          <a:noFill/>
        </p:spPr>
        <p:txBody>
          <a:bodyPr wrap="square" rtlCol="0">
            <a:spAutoFit/>
          </a:bodyPr>
          <a:lstStyle/>
          <a:p>
            <a:r>
              <a:rPr lang="en-US" b="1" dirty="0" smtClean="0"/>
              <a:t>Example</a:t>
            </a:r>
            <a:r>
              <a:rPr lang="en-US" dirty="0" smtClean="0"/>
              <a:t>:  Pseudograph and Incidence Matrix</a:t>
            </a:r>
            <a:endParaRPr lang="en-US" dirty="0"/>
          </a:p>
        </p:txBody>
      </p:sp>
      <p:sp>
        <p:nvSpPr>
          <p:cNvPr id="10" name="TextBox 9"/>
          <p:cNvSpPr txBox="1"/>
          <p:nvPr/>
        </p:nvSpPr>
        <p:spPr>
          <a:xfrm>
            <a:off x="7162800" y="4283839"/>
            <a:ext cx="1905000" cy="2308324"/>
          </a:xfrm>
          <a:prstGeom prst="rect">
            <a:avLst/>
          </a:prstGeom>
          <a:noFill/>
        </p:spPr>
        <p:txBody>
          <a:bodyPr wrap="square" rtlCol="0">
            <a:spAutoFit/>
          </a:bodyPr>
          <a:lstStyle/>
          <a:p>
            <a:r>
              <a:rPr lang="en-US" i="1" dirty="0" smtClean="0"/>
              <a:t>The rows going from top to bottom represent v</a:t>
            </a:r>
            <a:r>
              <a:rPr lang="en-US" baseline="-25000" dirty="0" smtClean="0">
                <a:latin typeface="Cambria Math" pitchFamily="18" charset="0"/>
                <a:ea typeface="Cambria Math" pitchFamily="18" charset="0"/>
              </a:rPr>
              <a:t>1</a:t>
            </a:r>
            <a:r>
              <a:rPr lang="en-US" dirty="0" smtClean="0"/>
              <a:t> </a:t>
            </a:r>
            <a:r>
              <a:rPr lang="en-US" i="1" dirty="0" smtClean="0"/>
              <a:t>through</a:t>
            </a:r>
            <a:r>
              <a:rPr lang="en-US" dirty="0" smtClean="0"/>
              <a:t> </a:t>
            </a:r>
            <a:r>
              <a:rPr lang="en-US" i="1" dirty="0" smtClean="0"/>
              <a:t>v</a:t>
            </a:r>
            <a:r>
              <a:rPr lang="en-US" baseline="-25000" dirty="0" smtClean="0">
                <a:latin typeface="Cambria Math" pitchFamily="18" charset="0"/>
                <a:ea typeface="Cambria Math" pitchFamily="18" charset="0"/>
              </a:rPr>
              <a:t>5</a:t>
            </a:r>
            <a:r>
              <a:rPr lang="en-US" dirty="0" smtClean="0"/>
              <a:t> </a:t>
            </a:r>
            <a:r>
              <a:rPr lang="en-US" i="1" dirty="0" smtClean="0"/>
              <a:t>and the columns going from left to right represent e</a:t>
            </a:r>
            <a:r>
              <a:rPr lang="en-US" baseline="-25000" dirty="0" smtClean="0">
                <a:latin typeface="Cambria Math" pitchFamily="18" charset="0"/>
                <a:ea typeface="Cambria Math" pitchFamily="18" charset="0"/>
              </a:rPr>
              <a:t>1</a:t>
            </a:r>
            <a:r>
              <a:rPr lang="en-US" dirty="0" smtClean="0"/>
              <a:t> </a:t>
            </a:r>
            <a:r>
              <a:rPr lang="en-US" i="1" dirty="0" smtClean="0"/>
              <a:t>through</a:t>
            </a:r>
            <a:r>
              <a:rPr lang="en-US" dirty="0" smtClean="0"/>
              <a:t> </a:t>
            </a:r>
            <a:r>
              <a:rPr lang="en-US" i="1" dirty="0" smtClean="0"/>
              <a:t>e</a:t>
            </a:r>
            <a:r>
              <a:rPr lang="en-US" baseline="-25000" dirty="0">
                <a:latin typeface="Cambria Math" pitchFamily="18" charset="0"/>
                <a:ea typeface="Cambria Math" pitchFamily="18" charset="0"/>
              </a:rPr>
              <a:t>8</a:t>
            </a:r>
            <a:r>
              <a:rPr lang="en-US" dirty="0" smtClean="0"/>
              <a:t>.</a:t>
            </a:r>
            <a:endParaRPr lang="en-US" dirty="0"/>
          </a:p>
        </p:txBody>
      </p:sp>
      <p:pic>
        <p:nvPicPr>
          <p:cNvPr id="12" name="Picture 11"/>
          <p:cNvPicPr>
            <a:picLocks noChangeAspect="1"/>
          </p:cNvPicPr>
          <p:nvPr>
            <p:custDataLst>
              <p:tags r:id="rId2"/>
            </p:custDataLst>
          </p:nvPr>
        </p:nvPicPr>
        <p:blipFill>
          <a:blip r:embed="rId7" cstate="print">
            <a:extLst>
              <a:ext uri="{28A0092B-C50C-407E-A947-70E740481C1C}">
                <a14:useLocalDpi xmlns:a14="http://schemas.microsoft.com/office/drawing/2010/main" val="0"/>
              </a:ext>
            </a:extLst>
          </a:blip>
          <a:stretch>
            <a:fillRect/>
          </a:stretch>
        </p:blipFill>
        <p:spPr>
          <a:xfrm>
            <a:off x="4261484" y="4828655"/>
            <a:ext cx="2663890" cy="1777409"/>
          </a:xfrm>
          <a:prstGeom prst="rect">
            <a:avLst/>
          </a:prstGeom>
        </p:spPr>
      </p:pic>
    </p:spTree>
    <p:extLst>
      <p:ext uri="{BB962C8B-B14F-4D97-AF65-F5344CB8AC3E}">
        <p14:creationId xmlns:p14="http://schemas.microsoft.com/office/powerpoint/2010/main" val="1988734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Isomorphism of Graphs</a:t>
            </a:r>
            <a:endParaRPr lang="en-US" dirty="0"/>
          </a:p>
        </p:txBody>
      </p:sp>
      <p:sp>
        <p:nvSpPr>
          <p:cNvPr id="3" name="Content Placeholder 2"/>
          <p:cNvSpPr>
            <a:spLocks noGrp="1"/>
          </p:cNvSpPr>
          <p:nvPr>
            <p:ph idx="1"/>
          </p:nvPr>
        </p:nvSpPr>
        <p:spPr/>
        <p:txBody>
          <a:bodyPr/>
          <a:lstStyle/>
          <a:p>
            <a:pPr indent="0">
              <a:buNone/>
            </a:pPr>
            <a:r>
              <a:rPr lang="en-US" b="1" dirty="0" smtClean="0"/>
              <a:t>Definition</a:t>
            </a:r>
            <a:r>
              <a:rPr lang="en-US" dirty="0" smtClean="0"/>
              <a:t>: The simple graphs </a:t>
            </a:r>
            <a:r>
              <a:rPr lang="en-US" i="1" dirty="0" smtClean="0"/>
              <a:t>G</a:t>
            </a:r>
            <a:r>
              <a:rPr lang="en-US" baseline="-25000" dirty="0" smtClean="0">
                <a:latin typeface="Cambria Math" pitchFamily="18" charset="0"/>
                <a:ea typeface="Cambria Math" pitchFamily="18" charset="0"/>
              </a:rPr>
              <a:t>1</a:t>
            </a:r>
            <a:r>
              <a:rPr lang="en-US" i="1" dirty="0" smtClean="0"/>
              <a:t> = </a:t>
            </a:r>
            <a:r>
              <a:rPr lang="en-US" dirty="0" smtClean="0"/>
              <a:t>(</a:t>
            </a:r>
            <a:r>
              <a:rPr lang="en-US" i="1" dirty="0" smtClean="0"/>
              <a:t>V</a:t>
            </a:r>
            <a:r>
              <a:rPr lang="en-US" baseline="-25000" dirty="0" smtClean="0">
                <a:latin typeface="Cambria Math" pitchFamily="18" charset="0"/>
                <a:ea typeface="Cambria Math" pitchFamily="18" charset="0"/>
              </a:rPr>
              <a:t>1</a:t>
            </a:r>
            <a:r>
              <a:rPr lang="en-US" i="1" dirty="0" smtClean="0"/>
              <a:t>, E</a:t>
            </a:r>
            <a:r>
              <a:rPr lang="en-US" baseline="-25000" dirty="0" smtClean="0">
                <a:latin typeface="Cambria Math" pitchFamily="18" charset="0"/>
                <a:ea typeface="Cambria Math" pitchFamily="18" charset="0"/>
              </a:rPr>
              <a:t>1</a:t>
            </a:r>
            <a:r>
              <a:rPr lang="en-US" dirty="0" smtClean="0"/>
              <a:t>)</a:t>
            </a:r>
            <a:r>
              <a:rPr lang="en-US" i="1" dirty="0" smtClean="0"/>
              <a:t> </a:t>
            </a:r>
            <a:r>
              <a:rPr lang="en-US" dirty="0" smtClean="0"/>
              <a:t>and             </a:t>
            </a:r>
            <a:r>
              <a:rPr lang="en-US" i="1" dirty="0" smtClean="0"/>
              <a:t>G</a:t>
            </a:r>
            <a:r>
              <a:rPr lang="en-US" baseline="-25000" dirty="0" smtClean="0">
                <a:latin typeface="Cambria Math" pitchFamily="18" charset="0"/>
                <a:ea typeface="Cambria Math" pitchFamily="18" charset="0"/>
              </a:rPr>
              <a:t>2</a:t>
            </a:r>
            <a:r>
              <a:rPr lang="en-US" i="1" dirty="0" smtClean="0"/>
              <a:t> = </a:t>
            </a:r>
            <a:r>
              <a:rPr lang="en-US" dirty="0" smtClean="0"/>
              <a:t>(</a:t>
            </a:r>
            <a:r>
              <a:rPr lang="en-US" i="1" dirty="0" smtClean="0"/>
              <a:t>V</a:t>
            </a:r>
            <a:r>
              <a:rPr lang="en-US" baseline="-25000" dirty="0" smtClean="0">
                <a:latin typeface="Cambria Math" pitchFamily="18" charset="0"/>
                <a:ea typeface="Cambria Math" pitchFamily="18" charset="0"/>
              </a:rPr>
              <a:t>2</a:t>
            </a:r>
            <a:r>
              <a:rPr lang="en-US" i="1" dirty="0" smtClean="0"/>
              <a:t>, E</a:t>
            </a:r>
            <a:r>
              <a:rPr lang="en-US" baseline="-25000" dirty="0" smtClean="0">
                <a:latin typeface="Cambria Math" pitchFamily="18" charset="0"/>
                <a:ea typeface="Cambria Math" pitchFamily="18" charset="0"/>
              </a:rPr>
              <a:t>2</a:t>
            </a:r>
            <a:r>
              <a:rPr lang="en-US" dirty="0" smtClean="0"/>
              <a:t>)</a:t>
            </a:r>
            <a:r>
              <a:rPr lang="en-US" i="1" dirty="0" smtClean="0"/>
              <a:t> </a:t>
            </a:r>
            <a:r>
              <a:rPr lang="en-US" dirty="0" smtClean="0"/>
              <a:t>are </a:t>
            </a:r>
            <a:r>
              <a:rPr lang="en-US" i="1" dirty="0" smtClean="0"/>
              <a:t>isomorphic</a:t>
            </a:r>
            <a:r>
              <a:rPr lang="en-US" dirty="0" smtClean="0"/>
              <a:t> if there is a one-to-one and onto function </a:t>
            </a:r>
            <a:r>
              <a:rPr lang="en-US" i="1" dirty="0" smtClean="0"/>
              <a:t>f</a:t>
            </a:r>
            <a:r>
              <a:rPr lang="en-US" dirty="0" smtClean="0"/>
              <a:t> from </a:t>
            </a:r>
            <a:r>
              <a:rPr lang="en-US" i="1" dirty="0" smtClean="0"/>
              <a:t>V</a:t>
            </a:r>
            <a:r>
              <a:rPr lang="en-US" baseline="-25000" dirty="0" smtClean="0">
                <a:latin typeface="Cambria Math" pitchFamily="18" charset="0"/>
                <a:ea typeface="Cambria Math" pitchFamily="18" charset="0"/>
              </a:rPr>
              <a:t>1</a:t>
            </a:r>
            <a:r>
              <a:rPr lang="en-US" i="1" dirty="0" smtClean="0"/>
              <a:t> </a:t>
            </a:r>
            <a:r>
              <a:rPr lang="en-US" dirty="0" smtClean="0"/>
              <a:t>to </a:t>
            </a:r>
            <a:r>
              <a:rPr lang="en-US" i="1" dirty="0" smtClean="0"/>
              <a:t>V</a:t>
            </a:r>
            <a:r>
              <a:rPr lang="en-US" baseline="-25000" dirty="0" smtClean="0">
                <a:latin typeface="Cambria Math" pitchFamily="18" charset="0"/>
                <a:ea typeface="Cambria Math" pitchFamily="18" charset="0"/>
              </a:rPr>
              <a:t>2</a:t>
            </a:r>
            <a:r>
              <a:rPr lang="en-US" dirty="0" smtClean="0"/>
              <a:t> with the property that </a:t>
            </a:r>
            <a:r>
              <a:rPr lang="en-US" i="1" dirty="0" smtClean="0"/>
              <a:t>a</a:t>
            </a:r>
            <a:r>
              <a:rPr lang="en-US" dirty="0" smtClean="0"/>
              <a:t> and </a:t>
            </a:r>
            <a:r>
              <a:rPr lang="en-US" i="1" dirty="0" smtClean="0"/>
              <a:t>b</a:t>
            </a:r>
            <a:r>
              <a:rPr lang="en-US" dirty="0" smtClean="0"/>
              <a:t> are adjacent in </a:t>
            </a:r>
            <a:r>
              <a:rPr lang="en-US" i="1" dirty="0" smtClean="0"/>
              <a:t>G</a:t>
            </a:r>
            <a:r>
              <a:rPr lang="en-US" baseline="-25000" dirty="0" smtClean="0">
                <a:latin typeface="Cambria Math" pitchFamily="18" charset="0"/>
                <a:ea typeface="Cambria Math" pitchFamily="18" charset="0"/>
              </a:rPr>
              <a:t>1</a:t>
            </a:r>
            <a:r>
              <a:rPr lang="en-US" i="1" dirty="0" smtClean="0"/>
              <a:t> </a:t>
            </a:r>
            <a:r>
              <a:rPr lang="en-US" dirty="0" smtClean="0"/>
              <a:t>if and only if </a:t>
            </a:r>
            <a:r>
              <a:rPr lang="en-US" i="1" dirty="0" smtClean="0"/>
              <a:t>f</a:t>
            </a:r>
            <a:r>
              <a:rPr lang="en-US" dirty="0" smtClean="0"/>
              <a:t>(</a:t>
            </a:r>
            <a:r>
              <a:rPr lang="en-US" i="1" dirty="0" smtClean="0"/>
              <a:t>a</a:t>
            </a:r>
            <a:r>
              <a:rPr lang="en-US" dirty="0" smtClean="0"/>
              <a:t>) and </a:t>
            </a:r>
            <a:r>
              <a:rPr lang="en-US" i="1" dirty="0" smtClean="0"/>
              <a:t>f</a:t>
            </a:r>
            <a:r>
              <a:rPr lang="en-US" dirty="0" smtClean="0"/>
              <a:t>(</a:t>
            </a:r>
            <a:r>
              <a:rPr lang="en-US" i="1" dirty="0" smtClean="0"/>
              <a:t>b</a:t>
            </a:r>
            <a:r>
              <a:rPr lang="en-US" dirty="0" smtClean="0"/>
              <a:t>) are adjacent in </a:t>
            </a:r>
            <a:r>
              <a:rPr lang="en-US" i="1" dirty="0" smtClean="0"/>
              <a:t>G</a:t>
            </a:r>
            <a:r>
              <a:rPr lang="en-US" baseline="-25000" dirty="0" smtClean="0">
                <a:latin typeface="Cambria Math" pitchFamily="18" charset="0"/>
                <a:ea typeface="Cambria Math" pitchFamily="18" charset="0"/>
              </a:rPr>
              <a:t>2</a:t>
            </a:r>
            <a:r>
              <a:rPr lang="en-US" i="1" dirty="0" smtClean="0"/>
              <a:t> , </a:t>
            </a:r>
            <a:r>
              <a:rPr lang="en-US" dirty="0" smtClean="0"/>
              <a:t>for all </a:t>
            </a:r>
            <a:r>
              <a:rPr lang="en-US" i="1" dirty="0" smtClean="0"/>
              <a:t>a</a:t>
            </a:r>
            <a:r>
              <a:rPr lang="en-US" dirty="0" smtClean="0"/>
              <a:t> and </a:t>
            </a:r>
            <a:r>
              <a:rPr lang="en-US" i="1" dirty="0" smtClean="0"/>
              <a:t>b</a:t>
            </a:r>
            <a:r>
              <a:rPr lang="en-US" dirty="0" smtClean="0"/>
              <a:t> in </a:t>
            </a:r>
            <a:r>
              <a:rPr lang="en-US" i="1" dirty="0" smtClean="0"/>
              <a:t>V</a:t>
            </a:r>
            <a:r>
              <a:rPr lang="en-US" baseline="-25000" dirty="0" smtClean="0">
                <a:latin typeface="Cambria Math" pitchFamily="18" charset="0"/>
                <a:ea typeface="Cambria Math" pitchFamily="18" charset="0"/>
              </a:rPr>
              <a:t>1</a:t>
            </a:r>
            <a:r>
              <a:rPr lang="en-US" i="1" dirty="0" smtClean="0"/>
              <a:t> . </a:t>
            </a:r>
            <a:r>
              <a:rPr lang="en-US" dirty="0" smtClean="0"/>
              <a:t>Such a function </a:t>
            </a:r>
            <a:r>
              <a:rPr lang="en-US" i="1" dirty="0" smtClean="0"/>
              <a:t>f </a:t>
            </a:r>
            <a:r>
              <a:rPr lang="en-US" dirty="0" smtClean="0"/>
              <a:t>is called an </a:t>
            </a:r>
            <a:r>
              <a:rPr lang="en-US" i="1" dirty="0" smtClean="0"/>
              <a:t>isomorphism. </a:t>
            </a:r>
            <a:r>
              <a:rPr lang="en-US" dirty="0" smtClean="0"/>
              <a:t>Two simple graphs that are not isomorphic are called </a:t>
            </a:r>
            <a:r>
              <a:rPr lang="en-US" i="1" dirty="0" smtClean="0"/>
              <a:t>nonisomorphic</a:t>
            </a:r>
            <a:r>
              <a:rPr lang="en-US" dirty="0" smtClean="0"/>
              <a:t>.</a:t>
            </a:r>
            <a:endParaRPr lang="en-US" dirty="0"/>
          </a:p>
        </p:txBody>
      </p:sp>
    </p:spTree>
    <p:extLst>
      <p:ext uri="{BB962C8B-B14F-4D97-AF65-F5344CB8AC3E}">
        <p14:creationId xmlns:p14="http://schemas.microsoft.com/office/powerpoint/2010/main" val="21423419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621792"/>
          </a:xfrm>
        </p:spPr>
        <p:txBody>
          <a:bodyPr>
            <a:normAutofit fontScale="90000"/>
          </a:bodyPr>
          <a:lstStyle/>
          <a:p>
            <a:r>
              <a:rPr lang="en-US" dirty="0" smtClean="0"/>
              <a:t>The Product Rule</a:t>
            </a:r>
            <a:endParaRPr lang="en-US" dirty="0"/>
          </a:p>
        </p:txBody>
      </p:sp>
      <p:sp>
        <p:nvSpPr>
          <p:cNvPr id="3" name="Content Placeholder 2"/>
          <p:cNvSpPr>
            <a:spLocks noGrp="1"/>
          </p:cNvSpPr>
          <p:nvPr>
            <p:ph idx="1"/>
          </p:nvPr>
        </p:nvSpPr>
        <p:spPr>
          <a:xfrm>
            <a:off x="457200" y="1325880"/>
            <a:ext cx="8229600" cy="4998720"/>
          </a:xfrm>
        </p:spPr>
        <p:txBody>
          <a:bodyPr>
            <a:normAutofit/>
          </a:bodyPr>
          <a:lstStyle/>
          <a:p>
            <a:pPr>
              <a:buNone/>
            </a:pPr>
            <a:r>
              <a:rPr lang="en-US" b="1" dirty="0" smtClean="0"/>
              <a:t> Example</a:t>
            </a:r>
            <a:r>
              <a:rPr lang="en-US" dirty="0" smtClean="0"/>
              <a:t>: How many ways a student can choose one optional course each from computer science and mathematics courses if there </a:t>
            </a:r>
            <a:r>
              <a:rPr lang="en-US" dirty="0"/>
              <a:t>are 7 different optional courses in Computer Science and 3 different optional courses in Mathematics. </a:t>
            </a:r>
            <a:endParaRPr lang="en-US" dirty="0" smtClean="0"/>
          </a:p>
          <a:p>
            <a:pPr>
              <a:buNone/>
            </a:pPr>
            <a:r>
              <a:rPr lang="en-US" b="1" dirty="0" smtClean="0"/>
              <a:t>Solution</a:t>
            </a:r>
            <a:r>
              <a:rPr lang="en-US" dirty="0" smtClean="0"/>
              <a:t>:</a:t>
            </a:r>
          </a:p>
          <a:p>
            <a:pPr>
              <a:buNone/>
            </a:pPr>
            <a:r>
              <a:rPr lang="en-US" dirty="0" smtClean="0"/>
              <a:t>A </a:t>
            </a:r>
            <a:r>
              <a:rPr lang="en-US" dirty="0"/>
              <a:t>student who wants to take one optional course of each subject, there are 7 × 3 = 21 choices.</a:t>
            </a:r>
            <a:endParaRPr lang="en-US" dirty="0">
              <a:latin typeface="Cambria Math" pitchFamily="18" charset="0"/>
              <a:ea typeface="Cambria Math" pitchFamily="18" charset="0"/>
            </a:endParaRPr>
          </a:p>
        </p:txBody>
      </p:sp>
    </p:spTree>
    <p:extLst>
      <p:ext uri="{BB962C8B-B14F-4D97-AF65-F5344CB8AC3E}">
        <p14:creationId xmlns:p14="http://schemas.microsoft.com/office/powerpoint/2010/main" val="760698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8229600" cy="591312"/>
          </a:xfrm>
        </p:spPr>
        <p:txBody>
          <a:bodyPr>
            <a:noAutofit/>
          </a:bodyPr>
          <a:lstStyle/>
          <a:p>
            <a:r>
              <a:rPr lang="en-US" sz="4000" b="1" dirty="0"/>
              <a:t>ISOMORPHIC </a:t>
            </a:r>
            <a:r>
              <a:rPr lang="en-US" sz="4000" b="1" dirty="0" smtClean="0"/>
              <a:t>INVARIANT</a:t>
            </a:r>
            <a:endParaRPr lang="en-US" sz="4000" dirty="0"/>
          </a:p>
        </p:txBody>
      </p:sp>
      <p:sp>
        <p:nvSpPr>
          <p:cNvPr id="3" name="Content Placeholder 2"/>
          <p:cNvSpPr>
            <a:spLocks noGrp="1"/>
          </p:cNvSpPr>
          <p:nvPr>
            <p:ph idx="1"/>
          </p:nvPr>
        </p:nvSpPr>
        <p:spPr>
          <a:xfrm>
            <a:off x="0" y="819912"/>
            <a:ext cx="8991600" cy="6013067"/>
          </a:xfrm>
        </p:spPr>
        <p:txBody>
          <a:bodyPr>
            <a:normAutofit fontScale="85000" lnSpcReduction="10000"/>
          </a:bodyPr>
          <a:lstStyle/>
          <a:p>
            <a:r>
              <a:rPr lang="en-US" dirty="0" smtClean="0"/>
              <a:t>A </a:t>
            </a:r>
            <a:r>
              <a:rPr lang="en-US" dirty="0"/>
              <a:t>property P is called an isomorphic invariant if, and only if, given any graphs G and G’,</a:t>
            </a:r>
          </a:p>
          <a:p>
            <a:r>
              <a:rPr lang="en-US" dirty="0"/>
              <a:t>I</a:t>
            </a:r>
            <a:r>
              <a:rPr lang="en-US" dirty="0" smtClean="0"/>
              <a:t>f </a:t>
            </a:r>
            <a:r>
              <a:rPr lang="en-US" dirty="0"/>
              <a:t>G has property P and G’ is isomorphic to G, then G’ has property P</a:t>
            </a:r>
            <a:r>
              <a:rPr lang="en-US" dirty="0" smtClean="0"/>
              <a:t>.</a:t>
            </a:r>
          </a:p>
          <a:p>
            <a:pPr marL="0" indent="0">
              <a:buNone/>
            </a:pPr>
            <a:r>
              <a:rPr lang="en-US" b="1" u="sng" dirty="0" smtClean="0"/>
              <a:t>THEOREM </a:t>
            </a:r>
            <a:r>
              <a:rPr lang="en-US" b="1" u="sng" dirty="0"/>
              <a:t>OF ISOMORPHIC </a:t>
            </a:r>
            <a:r>
              <a:rPr lang="en-US" b="1" u="sng" dirty="0" smtClean="0"/>
              <a:t>INVARIANT</a:t>
            </a:r>
            <a:endParaRPr lang="en-US" b="1" u="sng" dirty="0"/>
          </a:p>
          <a:p>
            <a:pPr marL="0" indent="0">
              <a:buNone/>
            </a:pPr>
            <a:r>
              <a:rPr lang="en-US" dirty="0"/>
              <a:t>Each of the following properties is an invariant for </a:t>
            </a:r>
            <a:r>
              <a:rPr lang="en-US" dirty="0" smtClean="0"/>
              <a:t>graph isomorphism</a:t>
            </a:r>
            <a:r>
              <a:rPr lang="en-US" dirty="0"/>
              <a:t>, where n, m and </a:t>
            </a:r>
            <a:r>
              <a:rPr lang="en-US" dirty="0" smtClean="0"/>
              <a:t>k are </a:t>
            </a:r>
            <a:r>
              <a:rPr lang="en-US" dirty="0"/>
              <a:t>all non-negative integers, if the graph:</a:t>
            </a:r>
          </a:p>
          <a:p>
            <a:pPr marL="0" indent="0">
              <a:buNone/>
            </a:pPr>
            <a:r>
              <a:rPr lang="en-US" dirty="0"/>
              <a:t>1. has n vertices.</a:t>
            </a:r>
          </a:p>
          <a:p>
            <a:pPr marL="0" indent="0">
              <a:buNone/>
            </a:pPr>
            <a:r>
              <a:rPr lang="en-US" dirty="0"/>
              <a:t>2. has m edges.</a:t>
            </a:r>
          </a:p>
          <a:p>
            <a:pPr marL="0" indent="0">
              <a:buNone/>
            </a:pPr>
            <a:r>
              <a:rPr lang="en-US" dirty="0"/>
              <a:t>3. has a vertex of degree k.</a:t>
            </a:r>
          </a:p>
          <a:p>
            <a:pPr marL="0" indent="0">
              <a:buNone/>
            </a:pPr>
            <a:r>
              <a:rPr lang="en-US" dirty="0"/>
              <a:t>4. has m vertices of degree k.</a:t>
            </a:r>
          </a:p>
          <a:p>
            <a:pPr marL="0" indent="0">
              <a:buNone/>
            </a:pPr>
            <a:r>
              <a:rPr lang="en-US" dirty="0"/>
              <a:t>5. has a circuit of length k.</a:t>
            </a:r>
          </a:p>
          <a:p>
            <a:pPr marL="0" indent="0">
              <a:buNone/>
            </a:pPr>
            <a:r>
              <a:rPr lang="en-US" dirty="0"/>
              <a:t>6. has a simple circuit of length k.</a:t>
            </a:r>
          </a:p>
          <a:p>
            <a:pPr marL="0" indent="0">
              <a:buNone/>
            </a:pPr>
            <a:r>
              <a:rPr lang="en-US" dirty="0"/>
              <a:t>7. has m simple circuits of length k.</a:t>
            </a:r>
          </a:p>
          <a:p>
            <a:pPr marL="0" indent="0">
              <a:buNone/>
            </a:pPr>
            <a:r>
              <a:rPr lang="en-US" dirty="0"/>
              <a:t>8. is connected.</a:t>
            </a:r>
          </a:p>
          <a:p>
            <a:pPr marL="0" indent="0">
              <a:buNone/>
            </a:pPr>
            <a:r>
              <a:rPr lang="en-US" dirty="0"/>
              <a:t>9. has an Euler circuit.</a:t>
            </a:r>
          </a:p>
          <a:p>
            <a:pPr marL="0" indent="0">
              <a:buNone/>
            </a:pPr>
            <a:r>
              <a:rPr lang="en-US" dirty="0"/>
              <a:t>10. has a Hamiltonian circuit.</a:t>
            </a:r>
          </a:p>
        </p:txBody>
      </p:sp>
    </p:spTree>
    <p:extLst>
      <p:ext uri="{BB962C8B-B14F-4D97-AF65-F5344CB8AC3E}">
        <p14:creationId xmlns:p14="http://schemas.microsoft.com/office/powerpoint/2010/main" val="2831280600"/>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 y="332232"/>
            <a:ext cx="8229600" cy="591312"/>
          </a:xfrm>
        </p:spPr>
        <p:txBody>
          <a:bodyPr>
            <a:normAutofit fontScale="90000"/>
          </a:bodyPr>
          <a:lstStyle/>
          <a:p>
            <a:r>
              <a:rPr lang="en-US" dirty="0" smtClean="0"/>
              <a:t>Isomorphism of Graphs (</a:t>
            </a:r>
            <a:r>
              <a:rPr lang="en-US" i="1" dirty="0" smtClean="0"/>
              <a:t>cont.</a:t>
            </a:r>
            <a:r>
              <a:rPr lang="en-US" dirty="0" smtClean="0"/>
              <a:t>)</a:t>
            </a:r>
            <a:endParaRPr lang="en-US" dirty="0"/>
          </a:p>
        </p:txBody>
      </p:sp>
      <p:sp>
        <p:nvSpPr>
          <p:cNvPr id="3" name="Content Placeholder 2"/>
          <p:cNvSpPr>
            <a:spLocks noGrp="1"/>
          </p:cNvSpPr>
          <p:nvPr>
            <p:ph idx="1"/>
          </p:nvPr>
        </p:nvSpPr>
        <p:spPr>
          <a:xfrm>
            <a:off x="-76200" y="923544"/>
            <a:ext cx="8991600" cy="5934456"/>
          </a:xfrm>
        </p:spPr>
        <p:txBody>
          <a:bodyPr>
            <a:normAutofit/>
          </a:bodyPr>
          <a:lstStyle/>
          <a:p>
            <a:pPr indent="0">
              <a:buNone/>
            </a:pPr>
            <a:r>
              <a:rPr lang="en-US" b="1" dirty="0" smtClean="0"/>
              <a:t>Example</a:t>
            </a:r>
            <a:r>
              <a:rPr lang="en-US" dirty="0" smtClean="0"/>
              <a:t>: Show that the graphs </a:t>
            </a:r>
            <a:r>
              <a:rPr lang="en-US" i="1" dirty="0" smtClean="0"/>
              <a:t>G</a:t>
            </a:r>
            <a:r>
              <a:rPr lang="en-US" dirty="0" smtClean="0"/>
              <a:t> =(</a:t>
            </a:r>
            <a:r>
              <a:rPr lang="en-US" i="1" dirty="0" smtClean="0"/>
              <a:t>V</a:t>
            </a:r>
            <a:r>
              <a:rPr lang="en-US" dirty="0" smtClean="0"/>
              <a:t>, </a:t>
            </a:r>
            <a:r>
              <a:rPr lang="en-US" i="1" dirty="0" smtClean="0"/>
              <a:t>E</a:t>
            </a:r>
            <a:r>
              <a:rPr lang="en-US" dirty="0" smtClean="0"/>
              <a:t>) and                           </a:t>
            </a:r>
            <a:r>
              <a:rPr lang="en-US" i="1" dirty="0" smtClean="0"/>
              <a:t>H</a:t>
            </a:r>
            <a:r>
              <a:rPr lang="en-US" dirty="0" smtClean="0"/>
              <a:t> = (</a:t>
            </a:r>
            <a:r>
              <a:rPr lang="en-US" i="1" dirty="0" smtClean="0"/>
              <a:t>W</a:t>
            </a:r>
            <a:r>
              <a:rPr lang="en-US" dirty="0" smtClean="0"/>
              <a:t>, </a:t>
            </a:r>
            <a:r>
              <a:rPr lang="en-US" i="1" dirty="0" smtClean="0"/>
              <a:t>F</a:t>
            </a:r>
            <a:r>
              <a:rPr lang="en-US" dirty="0" smtClean="0"/>
              <a:t>) are isomorphic.</a:t>
            </a:r>
          </a:p>
          <a:p>
            <a:pPr indent="0">
              <a:spcBef>
                <a:spcPts val="0"/>
              </a:spcBef>
              <a:buNone/>
            </a:pPr>
            <a:endParaRPr lang="en-US" dirty="0"/>
          </a:p>
          <a:p>
            <a:pPr indent="0">
              <a:spcBef>
                <a:spcPts val="0"/>
              </a:spcBef>
              <a:buNone/>
            </a:pPr>
            <a:r>
              <a:rPr lang="en-US" b="1" dirty="0" smtClean="0"/>
              <a:t>Solution</a:t>
            </a:r>
            <a:r>
              <a:rPr lang="en-US" dirty="0" smtClean="0"/>
              <a:t>: The function </a:t>
            </a:r>
            <a:r>
              <a:rPr lang="en-US" i="1" dirty="0" smtClean="0"/>
              <a:t>f</a:t>
            </a:r>
            <a:r>
              <a:rPr lang="en-US" dirty="0" smtClean="0"/>
              <a:t> with </a:t>
            </a:r>
          </a:p>
          <a:p>
            <a:pPr indent="0">
              <a:spcBef>
                <a:spcPts val="0"/>
              </a:spcBef>
              <a:buNone/>
            </a:pPr>
            <a:r>
              <a:rPr lang="en-US" i="1" dirty="0" smtClean="0"/>
              <a:t>f</a:t>
            </a:r>
            <a:r>
              <a:rPr lang="en-US" dirty="0" smtClean="0"/>
              <a:t>(</a:t>
            </a:r>
            <a:r>
              <a:rPr lang="en-US" i="1" dirty="0" smtClean="0"/>
              <a:t>u</a:t>
            </a:r>
            <a:r>
              <a:rPr lang="en-US" baseline="-25000" dirty="0" smtClean="0">
                <a:latin typeface="Cambria Math" pitchFamily="18" charset="0"/>
                <a:ea typeface="Cambria Math" pitchFamily="18" charset="0"/>
              </a:rPr>
              <a:t>1</a:t>
            </a:r>
            <a:r>
              <a:rPr lang="en-US" dirty="0" smtClean="0"/>
              <a:t>) = </a:t>
            </a:r>
            <a:r>
              <a:rPr lang="en-US" i="1" dirty="0" smtClean="0"/>
              <a:t>v</a:t>
            </a:r>
            <a:r>
              <a:rPr lang="en-US" baseline="-25000" dirty="0" smtClean="0">
                <a:latin typeface="Cambria Math" pitchFamily="18" charset="0"/>
                <a:ea typeface="Cambria Math" pitchFamily="18" charset="0"/>
              </a:rPr>
              <a:t>1</a:t>
            </a:r>
            <a:r>
              <a:rPr lang="en-US" dirty="0" smtClean="0"/>
              <a:t>,</a:t>
            </a:r>
            <a:r>
              <a:rPr lang="en-US" i="1" dirty="0" smtClean="0"/>
              <a:t>f</a:t>
            </a:r>
            <a:r>
              <a:rPr lang="en-US" dirty="0" smtClean="0"/>
              <a:t>(</a:t>
            </a:r>
            <a:r>
              <a:rPr lang="en-US" i="1" dirty="0" smtClean="0"/>
              <a:t>u</a:t>
            </a:r>
            <a:r>
              <a:rPr lang="en-US" baseline="-25000" dirty="0" smtClean="0">
                <a:latin typeface="Cambria Math" pitchFamily="18" charset="0"/>
                <a:ea typeface="Cambria Math" pitchFamily="18" charset="0"/>
              </a:rPr>
              <a:t>2</a:t>
            </a:r>
            <a:r>
              <a:rPr lang="en-US" dirty="0" smtClean="0"/>
              <a:t>) = </a:t>
            </a:r>
            <a:r>
              <a:rPr lang="en-US" i="1" dirty="0" smtClean="0"/>
              <a:t>v</a:t>
            </a:r>
            <a:r>
              <a:rPr lang="en-US" baseline="-25000" dirty="0" smtClean="0">
                <a:latin typeface="Cambria Math" pitchFamily="18" charset="0"/>
                <a:ea typeface="Cambria Math" pitchFamily="18" charset="0"/>
              </a:rPr>
              <a:t>4</a:t>
            </a:r>
            <a:r>
              <a:rPr lang="en-US" dirty="0" smtClean="0"/>
              <a:t>, </a:t>
            </a:r>
            <a:r>
              <a:rPr lang="en-US" i="1" dirty="0" smtClean="0"/>
              <a:t>f</a:t>
            </a:r>
            <a:r>
              <a:rPr lang="en-US" dirty="0" smtClean="0"/>
              <a:t>(</a:t>
            </a:r>
            <a:r>
              <a:rPr lang="en-US" i="1" dirty="0" smtClean="0"/>
              <a:t>u</a:t>
            </a:r>
            <a:r>
              <a:rPr lang="en-US" baseline="-25000" dirty="0" smtClean="0">
                <a:latin typeface="Cambria Math" pitchFamily="18" charset="0"/>
                <a:ea typeface="Cambria Math" pitchFamily="18" charset="0"/>
              </a:rPr>
              <a:t>3</a:t>
            </a:r>
            <a:r>
              <a:rPr lang="en-US" dirty="0" smtClean="0"/>
              <a:t>) = </a:t>
            </a:r>
            <a:r>
              <a:rPr lang="en-US" i="1" dirty="0" smtClean="0"/>
              <a:t>v</a:t>
            </a:r>
            <a:r>
              <a:rPr lang="en-US" baseline="-25000" dirty="0" smtClean="0">
                <a:latin typeface="Cambria Math" pitchFamily="18" charset="0"/>
                <a:ea typeface="Cambria Math" pitchFamily="18" charset="0"/>
              </a:rPr>
              <a:t>3</a:t>
            </a:r>
            <a:r>
              <a:rPr lang="en-US" dirty="0" smtClean="0"/>
              <a:t>, and </a:t>
            </a:r>
            <a:r>
              <a:rPr lang="en-US" i="1" dirty="0" smtClean="0"/>
              <a:t>f</a:t>
            </a:r>
            <a:r>
              <a:rPr lang="en-US" dirty="0" smtClean="0"/>
              <a:t>(</a:t>
            </a:r>
            <a:r>
              <a:rPr lang="en-US" i="1" dirty="0" smtClean="0"/>
              <a:t>u</a:t>
            </a:r>
            <a:r>
              <a:rPr lang="en-US" baseline="-25000" dirty="0" smtClean="0">
                <a:latin typeface="Cambria Math" pitchFamily="18" charset="0"/>
                <a:ea typeface="Cambria Math" pitchFamily="18" charset="0"/>
              </a:rPr>
              <a:t>4</a:t>
            </a:r>
            <a:r>
              <a:rPr lang="en-US" dirty="0" smtClean="0"/>
              <a:t>) = </a:t>
            </a:r>
            <a:r>
              <a:rPr lang="en-US" i="1" dirty="0" smtClean="0"/>
              <a:t>v</a:t>
            </a:r>
            <a:r>
              <a:rPr lang="en-US" baseline="-25000" dirty="0" smtClean="0">
                <a:latin typeface="Cambria Math" pitchFamily="18" charset="0"/>
                <a:ea typeface="Cambria Math" pitchFamily="18" charset="0"/>
              </a:rPr>
              <a:t>2</a:t>
            </a:r>
            <a:r>
              <a:rPr lang="en-US" dirty="0" smtClean="0"/>
              <a:t>  is a one-to-one </a:t>
            </a:r>
          </a:p>
          <a:p>
            <a:pPr indent="0">
              <a:spcBef>
                <a:spcPts val="0"/>
              </a:spcBef>
              <a:buNone/>
            </a:pPr>
            <a:r>
              <a:rPr lang="en-US" dirty="0" smtClean="0"/>
              <a:t>correspondence between </a:t>
            </a:r>
            <a:r>
              <a:rPr lang="en-US" i="1" dirty="0" smtClean="0"/>
              <a:t>V</a:t>
            </a:r>
            <a:r>
              <a:rPr lang="en-US" dirty="0" smtClean="0"/>
              <a:t> and </a:t>
            </a:r>
            <a:r>
              <a:rPr lang="en-US" i="1" dirty="0" smtClean="0"/>
              <a:t>W</a:t>
            </a:r>
            <a:r>
              <a:rPr lang="en-US" dirty="0" smtClean="0"/>
              <a:t>. </a:t>
            </a:r>
          </a:p>
          <a:p>
            <a:pPr indent="0">
              <a:spcBef>
                <a:spcPts val="0"/>
              </a:spcBef>
              <a:buNone/>
            </a:pPr>
            <a:r>
              <a:rPr lang="en-US" dirty="0" smtClean="0"/>
              <a:t>Note that adjacent vertices in </a:t>
            </a:r>
            <a:r>
              <a:rPr lang="en-US" i="1" dirty="0" smtClean="0"/>
              <a:t>G</a:t>
            </a:r>
            <a:r>
              <a:rPr lang="en-US" dirty="0" smtClean="0"/>
              <a:t> are</a:t>
            </a:r>
          </a:p>
          <a:p>
            <a:pPr indent="0">
              <a:spcBef>
                <a:spcPts val="0"/>
              </a:spcBef>
              <a:buNone/>
            </a:pPr>
            <a:r>
              <a:rPr lang="en-US" dirty="0" smtClean="0"/>
              <a:t> </a:t>
            </a:r>
            <a:r>
              <a:rPr lang="en-US" i="1" dirty="0" smtClean="0"/>
              <a:t>u</a:t>
            </a:r>
            <a:r>
              <a:rPr lang="en-US" baseline="-25000" dirty="0" smtClean="0">
                <a:latin typeface="Cambria Math" pitchFamily="18" charset="0"/>
                <a:ea typeface="Cambria Math" pitchFamily="18" charset="0"/>
              </a:rPr>
              <a:t>1</a:t>
            </a:r>
            <a:r>
              <a:rPr lang="en-US" dirty="0" smtClean="0"/>
              <a:t> and </a:t>
            </a:r>
            <a:r>
              <a:rPr lang="en-US" i="1" dirty="0" smtClean="0"/>
              <a:t>u</a:t>
            </a:r>
            <a:r>
              <a:rPr lang="en-US" baseline="-25000" dirty="0" smtClean="0">
                <a:latin typeface="Cambria Math" pitchFamily="18" charset="0"/>
                <a:ea typeface="Cambria Math" pitchFamily="18" charset="0"/>
              </a:rPr>
              <a:t>2</a:t>
            </a:r>
            <a:r>
              <a:rPr lang="en-US" dirty="0" smtClean="0"/>
              <a:t>, </a:t>
            </a:r>
            <a:r>
              <a:rPr lang="en-US" i="1" dirty="0" smtClean="0"/>
              <a:t>u</a:t>
            </a:r>
            <a:r>
              <a:rPr lang="en-US" baseline="-25000" dirty="0" smtClean="0">
                <a:latin typeface="Cambria Math" pitchFamily="18" charset="0"/>
                <a:ea typeface="Cambria Math" pitchFamily="18" charset="0"/>
              </a:rPr>
              <a:t>1</a:t>
            </a:r>
            <a:r>
              <a:rPr lang="en-US" dirty="0" smtClean="0"/>
              <a:t> and </a:t>
            </a:r>
            <a:r>
              <a:rPr lang="en-US" i="1" dirty="0" smtClean="0"/>
              <a:t>u</a:t>
            </a:r>
            <a:r>
              <a:rPr lang="en-US" baseline="-25000" dirty="0" smtClean="0">
                <a:latin typeface="Cambria Math" pitchFamily="18" charset="0"/>
                <a:ea typeface="Cambria Math" pitchFamily="18" charset="0"/>
              </a:rPr>
              <a:t>3</a:t>
            </a:r>
            <a:r>
              <a:rPr lang="en-US" dirty="0" smtClean="0"/>
              <a:t>, </a:t>
            </a:r>
            <a:r>
              <a:rPr lang="en-US" i="1" dirty="0" smtClean="0"/>
              <a:t>u</a:t>
            </a:r>
            <a:r>
              <a:rPr lang="en-US" baseline="-25000" dirty="0" smtClean="0">
                <a:latin typeface="Cambria Math" pitchFamily="18" charset="0"/>
                <a:ea typeface="Cambria Math" pitchFamily="18" charset="0"/>
              </a:rPr>
              <a:t>2</a:t>
            </a:r>
            <a:r>
              <a:rPr lang="en-US" dirty="0" smtClean="0"/>
              <a:t> and </a:t>
            </a:r>
            <a:r>
              <a:rPr lang="en-US" i="1" dirty="0" smtClean="0"/>
              <a:t>u</a:t>
            </a:r>
            <a:r>
              <a:rPr lang="en-US" baseline="-25000" dirty="0" smtClean="0">
                <a:latin typeface="Cambria Math" pitchFamily="18" charset="0"/>
                <a:ea typeface="Cambria Math" pitchFamily="18" charset="0"/>
              </a:rPr>
              <a:t>4</a:t>
            </a:r>
            <a:r>
              <a:rPr lang="en-US" dirty="0" smtClean="0"/>
              <a:t>, </a:t>
            </a:r>
          </a:p>
          <a:p>
            <a:pPr indent="0">
              <a:spcBef>
                <a:spcPts val="0"/>
              </a:spcBef>
              <a:buNone/>
            </a:pPr>
            <a:r>
              <a:rPr lang="en-US" dirty="0" smtClean="0"/>
              <a:t>and </a:t>
            </a:r>
            <a:r>
              <a:rPr lang="en-US" i="1" dirty="0" smtClean="0"/>
              <a:t>u</a:t>
            </a:r>
            <a:r>
              <a:rPr lang="en-US" baseline="-25000" dirty="0" smtClean="0">
                <a:latin typeface="Cambria Math" pitchFamily="18" charset="0"/>
                <a:ea typeface="Cambria Math" pitchFamily="18" charset="0"/>
              </a:rPr>
              <a:t>3</a:t>
            </a:r>
            <a:r>
              <a:rPr lang="en-US" dirty="0" smtClean="0"/>
              <a:t> and </a:t>
            </a:r>
            <a:r>
              <a:rPr lang="en-US" i="1" dirty="0" smtClean="0"/>
              <a:t>u</a:t>
            </a:r>
            <a:r>
              <a:rPr lang="en-US" baseline="-25000" dirty="0" smtClean="0">
                <a:latin typeface="Cambria Math" pitchFamily="18" charset="0"/>
                <a:ea typeface="Cambria Math" pitchFamily="18" charset="0"/>
              </a:rPr>
              <a:t>4</a:t>
            </a:r>
            <a:r>
              <a:rPr lang="en-US" dirty="0" smtClean="0"/>
              <a:t>. Each of the pairs </a:t>
            </a:r>
          </a:p>
          <a:p>
            <a:pPr indent="0">
              <a:spcBef>
                <a:spcPts val="0"/>
              </a:spcBef>
              <a:buNone/>
            </a:pPr>
            <a:r>
              <a:rPr lang="en-US" i="1" dirty="0" smtClean="0"/>
              <a:t>f</a:t>
            </a:r>
            <a:r>
              <a:rPr lang="en-US" dirty="0" smtClean="0"/>
              <a:t>(</a:t>
            </a:r>
            <a:r>
              <a:rPr lang="en-US" i="1" dirty="0" smtClean="0"/>
              <a:t>u</a:t>
            </a:r>
            <a:r>
              <a:rPr lang="en-US" baseline="-25000" dirty="0" smtClean="0">
                <a:latin typeface="Cambria Math" pitchFamily="18" charset="0"/>
                <a:ea typeface="Cambria Math" pitchFamily="18" charset="0"/>
              </a:rPr>
              <a:t>1</a:t>
            </a:r>
            <a:r>
              <a:rPr lang="en-US" dirty="0"/>
              <a:t>) = </a:t>
            </a:r>
            <a:r>
              <a:rPr lang="en-US" i="1" dirty="0"/>
              <a:t>v</a:t>
            </a:r>
            <a:r>
              <a:rPr lang="en-US" baseline="-25000" dirty="0">
                <a:latin typeface="Cambria Math" pitchFamily="18" charset="0"/>
                <a:ea typeface="Cambria Math" pitchFamily="18" charset="0"/>
              </a:rPr>
              <a:t>1</a:t>
            </a:r>
            <a:r>
              <a:rPr lang="en-US" dirty="0" smtClean="0"/>
              <a:t> and </a:t>
            </a:r>
            <a:r>
              <a:rPr lang="en-US" i="1" dirty="0" smtClean="0"/>
              <a:t>f</a:t>
            </a:r>
            <a:r>
              <a:rPr lang="en-US" dirty="0" smtClean="0"/>
              <a:t>(</a:t>
            </a:r>
            <a:r>
              <a:rPr lang="en-US" i="1" dirty="0" smtClean="0"/>
              <a:t>u</a:t>
            </a:r>
            <a:r>
              <a:rPr lang="en-US" baseline="-25000" dirty="0" smtClean="0">
                <a:latin typeface="Cambria Math" pitchFamily="18" charset="0"/>
                <a:ea typeface="Cambria Math" pitchFamily="18" charset="0"/>
              </a:rPr>
              <a:t>2</a:t>
            </a:r>
            <a:r>
              <a:rPr lang="en-US" dirty="0"/>
              <a:t>) = </a:t>
            </a:r>
            <a:r>
              <a:rPr lang="en-US" i="1" dirty="0"/>
              <a:t>v</a:t>
            </a:r>
            <a:r>
              <a:rPr lang="en-US" baseline="-25000" dirty="0">
                <a:latin typeface="Cambria Math" pitchFamily="18" charset="0"/>
                <a:ea typeface="Cambria Math" pitchFamily="18" charset="0"/>
              </a:rPr>
              <a:t>4</a:t>
            </a:r>
            <a:r>
              <a:rPr lang="en-US" dirty="0" smtClean="0"/>
              <a:t>, </a:t>
            </a:r>
            <a:r>
              <a:rPr lang="en-US" i="1" dirty="0"/>
              <a:t>f</a:t>
            </a:r>
            <a:r>
              <a:rPr lang="en-US" dirty="0"/>
              <a:t>(</a:t>
            </a:r>
            <a:r>
              <a:rPr lang="en-US" i="1" dirty="0"/>
              <a:t>u</a:t>
            </a:r>
            <a:r>
              <a:rPr lang="en-US" baseline="-25000" dirty="0">
                <a:latin typeface="Cambria Math" pitchFamily="18" charset="0"/>
                <a:ea typeface="Cambria Math" pitchFamily="18" charset="0"/>
              </a:rPr>
              <a:t>1</a:t>
            </a:r>
            <a:r>
              <a:rPr lang="en-US" dirty="0"/>
              <a:t>) = </a:t>
            </a:r>
            <a:r>
              <a:rPr lang="en-US" i="1" dirty="0"/>
              <a:t>v</a:t>
            </a:r>
            <a:r>
              <a:rPr lang="en-US" baseline="-25000" dirty="0">
                <a:latin typeface="Cambria Math" pitchFamily="18" charset="0"/>
                <a:ea typeface="Cambria Math" pitchFamily="18" charset="0"/>
              </a:rPr>
              <a:t>1</a:t>
            </a:r>
            <a:r>
              <a:rPr lang="en-US" dirty="0" smtClean="0"/>
              <a:t> </a:t>
            </a:r>
          </a:p>
          <a:p>
            <a:pPr indent="0">
              <a:spcBef>
                <a:spcPts val="0"/>
              </a:spcBef>
              <a:buNone/>
            </a:pPr>
            <a:r>
              <a:rPr lang="en-US" dirty="0" smtClean="0"/>
              <a:t>and</a:t>
            </a:r>
            <a:r>
              <a:rPr lang="en-US" i="1" dirty="0" smtClean="0"/>
              <a:t> </a:t>
            </a:r>
            <a:r>
              <a:rPr lang="en-US" i="1" dirty="0"/>
              <a:t>f</a:t>
            </a:r>
            <a:r>
              <a:rPr lang="en-US" dirty="0"/>
              <a:t>(</a:t>
            </a:r>
            <a:r>
              <a:rPr lang="en-US" i="1" dirty="0"/>
              <a:t>u</a:t>
            </a:r>
            <a:r>
              <a:rPr lang="en-US" baseline="-25000" dirty="0">
                <a:latin typeface="Cambria Math" pitchFamily="18" charset="0"/>
                <a:ea typeface="Cambria Math" pitchFamily="18" charset="0"/>
              </a:rPr>
              <a:t>3</a:t>
            </a:r>
            <a:r>
              <a:rPr lang="en-US" dirty="0"/>
              <a:t>) = </a:t>
            </a:r>
            <a:r>
              <a:rPr lang="en-US" i="1" dirty="0"/>
              <a:t>v</a:t>
            </a:r>
            <a:r>
              <a:rPr lang="en-US" baseline="-25000" dirty="0">
                <a:latin typeface="Cambria Math" pitchFamily="18" charset="0"/>
                <a:ea typeface="Cambria Math" pitchFamily="18" charset="0"/>
              </a:rPr>
              <a:t>3</a:t>
            </a:r>
            <a:r>
              <a:rPr lang="en-US" dirty="0" smtClean="0"/>
              <a:t> , </a:t>
            </a:r>
            <a:r>
              <a:rPr lang="en-US" i="1" dirty="0"/>
              <a:t>f</a:t>
            </a:r>
            <a:r>
              <a:rPr lang="en-US" dirty="0"/>
              <a:t>(</a:t>
            </a:r>
            <a:r>
              <a:rPr lang="en-US" i="1" dirty="0"/>
              <a:t>u</a:t>
            </a:r>
            <a:r>
              <a:rPr lang="en-US" baseline="-25000" dirty="0">
                <a:latin typeface="Cambria Math" pitchFamily="18" charset="0"/>
                <a:ea typeface="Cambria Math" pitchFamily="18" charset="0"/>
              </a:rPr>
              <a:t>2</a:t>
            </a:r>
            <a:r>
              <a:rPr lang="en-US" dirty="0"/>
              <a:t>) = </a:t>
            </a:r>
            <a:r>
              <a:rPr lang="en-US" i="1" dirty="0"/>
              <a:t>v</a:t>
            </a:r>
            <a:r>
              <a:rPr lang="en-US" baseline="-25000" dirty="0">
                <a:latin typeface="Cambria Math" pitchFamily="18" charset="0"/>
                <a:ea typeface="Cambria Math" pitchFamily="18" charset="0"/>
              </a:rPr>
              <a:t>4</a:t>
            </a:r>
            <a:r>
              <a:rPr lang="en-US" dirty="0" smtClean="0"/>
              <a:t> </a:t>
            </a:r>
            <a:r>
              <a:rPr lang="en-US" dirty="0"/>
              <a:t>and </a:t>
            </a:r>
            <a:endParaRPr lang="en-US" dirty="0" smtClean="0"/>
          </a:p>
          <a:p>
            <a:pPr indent="0">
              <a:spcBef>
                <a:spcPts val="0"/>
              </a:spcBef>
              <a:buNone/>
            </a:pPr>
            <a:r>
              <a:rPr lang="en-US" i="1" dirty="0" smtClean="0"/>
              <a:t>f</a:t>
            </a:r>
            <a:r>
              <a:rPr lang="en-US" dirty="0" smtClean="0"/>
              <a:t>(</a:t>
            </a:r>
            <a:r>
              <a:rPr lang="en-US" i="1" dirty="0" smtClean="0"/>
              <a:t>u</a:t>
            </a:r>
            <a:r>
              <a:rPr lang="en-US" baseline="-25000" dirty="0" smtClean="0">
                <a:latin typeface="Cambria Math" pitchFamily="18" charset="0"/>
                <a:ea typeface="Cambria Math" pitchFamily="18" charset="0"/>
              </a:rPr>
              <a:t>4</a:t>
            </a:r>
            <a:r>
              <a:rPr lang="en-US" dirty="0"/>
              <a:t>) = </a:t>
            </a:r>
            <a:r>
              <a:rPr lang="en-US" i="1" dirty="0"/>
              <a:t>v</a:t>
            </a:r>
            <a:r>
              <a:rPr lang="en-US" baseline="-25000" dirty="0">
                <a:latin typeface="Cambria Math" pitchFamily="18" charset="0"/>
                <a:ea typeface="Cambria Math" pitchFamily="18" charset="0"/>
              </a:rPr>
              <a:t>2</a:t>
            </a:r>
            <a:r>
              <a:rPr lang="en-US" dirty="0"/>
              <a:t> </a:t>
            </a:r>
            <a:r>
              <a:rPr lang="en-US" dirty="0" smtClean="0"/>
              <a:t>, </a:t>
            </a:r>
            <a:r>
              <a:rPr lang="en-US" dirty="0"/>
              <a:t>and </a:t>
            </a:r>
            <a:r>
              <a:rPr lang="en-US" i="1" dirty="0"/>
              <a:t>f</a:t>
            </a:r>
            <a:r>
              <a:rPr lang="en-US" dirty="0"/>
              <a:t>(</a:t>
            </a:r>
            <a:r>
              <a:rPr lang="en-US" i="1" dirty="0"/>
              <a:t>u</a:t>
            </a:r>
            <a:r>
              <a:rPr lang="en-US" baseline="-25000" dirty="0">
                <a:latin typeface="Cambria Math" pitchFamily="18" charset="0"/>
                <a:ea typeface="Cambria Math" pitchFamily="18" charset="0"/>
              </a:rPr>
              <a:t>3</a:t>
            </a:r>
            <a:r>
              <a:rPr lang="en-US" dirty="0"/>
              <a:t>) = </a:t>
            </a:r>
            <a:r>
              <a:rPr lang="en-US" i="1" dirty="0"/>
              <a:t>v</a:t>
            </a:r>
            <a:r>
              <a:rPr lang="en-US" baseline="-25000" dirty="0">
                <a:latin typeface="Cambria Math" pitchFamily="18" charset="0"/>
                <a:ea typeface="Cambria Math" pitchFamily="18" charset="0"/>
              </a:rPr>
              <a:t>3</a:t>
            </a:r>
            <a:r>
              <a:rPr lang="en-US" dirty="0" smtClean="0"/>
              <a:t> and</a:t>
            </a:r>
          </a:p>
          <a:p>
            <a:pPr indent="0">
              <a:spcBef>
                <a:spcPts val="0"/>
              </a:spcBef>
              <a:buNone/>
            </a:pPr>
            <a:r>
              <a:rPr lang="en-US" dirty="0" smtClean="0"/>
              <a:t> </a:t>
            </a:r>
            <a:r>
              <a:rPr lang="en-US" i="1" dirty="0"/>
              <a:t>f</a:t>
            </a:r>
            <a:r>
              <a:rPr lang="en-US" dirty="0"/>
              <a:t>(</a:t>
            </a:r>
            <a:r>
              <a:rPr lang="en-US" i="1" dirty="0"/>
              <a:t>u</a:t>
            </a:r>
            <a:r>
              <a:rPr lang="en-US" baseline="-25000" dirty="0">
                <a:latin typeface="Cambria Math" pitchFamily="18" charset="0"/>
                <a:ea typeface="Cambria Math" pitchFamily="18" charset="0"/>
              </a:rPr>
              <a:t>4</a:t>
            </a:r>
            <a:r>
              <a:rPr lang="en-US" dirty="0"/>
              <a:t>) = </a:t>
            </a:r>
            <a:r>
              <a:rPr lang="en-US" i="1" dirty="0"/>
              <a:t>v</a:t>
            </a:r>
            <a:r>
              <a:rPr lang="en-US" baseline="-25000" dirty="0">
                <a:latin typeface="Cambria Math" pitchFamily="18" charset="0"/>
                <a:ea typeface="Cambria Math" pitchFamily="18" charset="0"/>
              </a:rPr>
              <a:t>2</a:t>
            </a:r>
            <a:r>
              <a:rPr lang="en-US" dirty="0"/>
              <a:t> </a:t>
            </a:r>
            <a:r>
              <a:rPr lang="en-US" dirty="0" smtClean="0"/>
              <a:t> consists of two adjacent vertices in </a:t>
            </a:r>
            <a:r>
              <a:rPr lang="en-US" i="1" dirty="0" smtClean="0"/>
              <a:t>H</a:t>
            </a:r>
            <a:r>
              <a:rPr lang="en-US" dirty="0" smtClean="0"/>
              <a:t>.</a:t>
            </a:r>
            <a:endParaRPr lang="en-US" dirty="0"/>
          </a:p>
        </p:txBody>
      </p:sp>
      <p:pic>
        <p:nvPicPr>
          <p:cNvPr id="4"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67400" y="1514856"/>
            <a:ext cx="3200400" cy="4123944"/>
          </a:xfrm>
          <a:prstGeom prst="rect">
            <a:avLst/>
          </a:prstGeom>
        </p:spPr>
      </p:pic>
    </p:spTree>
    <p:extLst>
      <p:ext uri="{BB962C8B-B14F-4D97-AF65-F5344CB8AC3E}">
        <p14:creationId xmlns:p14="http://schemas.microsoft.com/office/powerpoint/2010/main" val="733373942"/>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286512"/>
          </a:xfrm>
        </p:spPr>
        <p:txBody>
          <a:bodyPr>
            <a:normAutofit fontScale="90000"/>
          </a:bodyPr>
          <a:lstStyle/>
          <a:p>
            <a:r>
              <a:rPr lang="en-US" dirty="0" smtClean="0"/>
              <a:t>Isomorphism of Graphs (</a:t>
            </a:r>
            <a:r>
              <a:rPr lang="en-US" i="1" dirty="0" smtClean="0"/>
              <a:t>cont.</a:t>
            </a:r>
            <a:r>
              <a:rPr lang="en-US" dirty="0" smtClean="0"/>
              <a:t>)</a:t>
            </a:r>
            <a:endParaRPr lang="en-US" dirty="0"/>
          </a:p>
        </p:txBody>
      </p:sp>
      <p:sp>
        <p:nvSpPr>
          <p:cNvPr id="3" name="Content Placeholder 2"/>
          <p:cNvSpPr>
            <a:spLocks noGrp="1"/>
          </p:cNvSpPr>
          <p:nvPr>
            <p:ph idx="1"/>
          </p:nvPr>
        </p:nvSpPr>
        <p:spPr>
          <a:xfrm>
            <a:off x="457200" y="990600"/>
            <a:ext cx="8229600" cy="5715000"/>
          </a:xfrm>
        </p:spPr>
        <p:txBody>
          <a:bodyPr>
            <a:normAutofit fontScale="92500" lnSpcReduction="10000"/>
          </a:bodyPr>
          <a:lstStyle/>
          <a:p>
            <a:r>
              <a:rPr lang="en-US" dirty="0" smtClean="0"/>
              <a:t>It is difficult to determine whether two simple graphs are isomorphic using brute force because there are </a:t>
            </a:r>
            <a:r>
              <a:rPr lang="en-US" i="1" dirty="0" smtClean="0"/>
              <a:t>n</a:t>
            </a:r>
            <a:r>
              <a:rPr lang="en-US" dirty="0" smtClean="0"/>
              <a:t>! possible one-to-one correspondences between the vertex sets of two simple graphs with </a:t>
            </a:r>
            <a:r>
              <a:rPr lang="en-US" i="1" dirty="0" smtClean="0"/>
              <a:t>n</a:t>
            </a:r>
            <a:r>
              <a:rPr lang="en-US" dirty="0" smtClean="0"/>
              <a:t> vertices. </a:t>
            </a:r>
          </a:p>
          <a:p>
            <a:r>
              <a:rPr lang="en-US" dirty="0"/>
              <a:t>The best algorithms for determining weather two graphs are isomorphic have exponential worst case complexity in terms of the number of vertices of the graphs.</a:t>
            </a:r>
            <a:endParaRPr lang="en-US" dirty="0" smtClean="0"/>
          </a:p>
          <a:p>
            <a:r>
              <a:rPr lang="en-US" dirty="0" smtClean="0"/>
              <a:t>Sometimes it is not hard to show that two graphs are not isomorphic. We can do so by finding a property, preserved by isomorphism, that only one of the two graphs has. Such a property is called </a:t>
            </a:r>
            <a:r>
              <a:rPr lang="en-US" i="1" dirty="0" smtClean="0"/>
              <a:t>graph invariant</a:t>
            </a:r>
            <a:r>
              <a:rPr lang="en-US" dirty="0" smtClean="0"/>
              <a:t>. </a:t>
            </a:r>
          </a:p>
          <a:p>
            <a:r>
              <a:rPr lang="en-US" dirty="0"/>
              <a:t>There are many different useful graph </a:t>
            </a:r>
            <a:r>
              <a:rPr lang="en-US" dirty="0" smtClean="0"/>
              <a:t>invariants that </a:t>
            </a:r>
            <a:r>
              <a:rPr lang="en-US" dirty="0"/>
              <a:t>can be used to distinguish nonisomorphic </a:t>
            </a:r>
            <a:r>
              <a:rPr lang="en-US" dirty="0" smtClean="0"/>
              <a:t>graphs, such as the number </a:t>
            </a:r>
            <a:r>
              <a:rPr lang="en-US" dirty="0"/>
              <a:t>of vertices, number of edges, and degree </a:t>
            </a:r>
            <a:r>
              <a:rPr lang="en-US" dirty="0" smtClean="0"/>
              <a:t>sequence (list </a:t>
            </a:r>
            <a:r>
              <a:rPr lang="en-US" dirty="0"/>
              <a:t>of the degrees of the vertices in </a:t>
            </a:r>
            <a:r>
              <a:rPr lang="en-US" dirty="0" err="1"/>
              <a:t>nonincreasing</a:t>
            </a:r>
            <a:r>
              <a:rPr lang="en-US" dirty="0"/>
              <a:t> order).  We will encounter others in later sections of this </a:t>
            </a:r>
            <a:r>
              <a:rPr lang="en-US" dirty="0" smtClean="0"/>
              <a:t>chapter.</a:t>
            </a:r>
            <a:endParaRPr lang="en-US" dirty="0"/>
          </a:p>
        </p:txBody>
      </p:sp>
    </p:spTree>
    <p:extLst>
      <p:ext uri="{BB962C8B-B14F-4D97-AF65-F5344CB8AC3E}">
        <p14:creationId xmlns:p14="http://schemas.microsoft.com/office/powerpoint/2010/main" val="3482391835"/>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34112"/>
          </a:xfrm>
        </p:spPr>
        <p:txBody>
          <a:bodyPr>
            <a:normAutofit fontScale="90000"/>
          </a:bodyPr>
          <a:lstStyle/>
          <a:p>
            <a:r>
              <a:rPr lang="en-US" dirty="0" smtClean="0"/>
              <a:t>Isomorphism of Graphs (</a:t>
            </a:r>
            <a:r>
              <a:rPr lang="en-US" i="1" dirty="0" smtClean="0"/>
              <a:t>cont.</a:t>
            </a:r>
            <a:r>
              <a:rPr lang="en-US" dirty="0" smtClean="0"/>
              <a:t>)</a:t>
            </a:r>
            <a:endParaRPr lang="en-US" dirty="0"/>
          </a:p>
        </p:txBody>
      </p:sp>
      <p:sp>
        <p:nvSpPr>
          <p:cNvPr id="3" name="Content Placeholder 2"/>
          <p:cNvSpPr>
            <a:spLocks noGrp="1"/>
          </p:cNvSpPr>
          <p:nvPr>
            <p:ph idx="1"/>
          </p:nvPr>
        </p:nvSpPr>
        <p:spPr>
          <a:xfrm>
            <a:off x="152399" y="838200"/>
            <a:ext cx="8904617" cy="5867400"/>
          </a:xfrm>
        </p:spPr>
        <p:txBody>
          <a:bodyPr>
            <a:normAutofit fontScale="62500" lnSpcReduction="20000"/>
          </a:bodyPr>
          <a:lstStyle/>
          <a:p>
            <a:pPr indent="0">
              <a:buNone/>
            </a:pPr>
            <a:r>
              <a:rPr lang="en-US" sz="3600" b="1" dirty="0" smtClean="0"/>
              <a:t>Example</a:t>
            </a:r>
            <a:r>
              <a:rPr lang="en-US" sz="3600" dirty="0" smtClean="0"/>
              <a:t>: Determine whether these two </a:t>
            </a:r>
            <a:r>
              <a:rPr lang="en-US" sz="3600" dirty="0"/>
              <a:t>graphs are isomorphic.</a:t>
            </a:r>
            <a:endParaRPr lang="en-US" sz="3600" dirty="0" smtClean="0"/>
          </a:p>
          <a:p>
            <a:pPr indent="0">
              <a:buNone/>
            </a:pPr>
            <a:endParaRPr lang="en-US" dirty="0" smtClean="0"/>
          </a:p>
          <a:p>
            <a:pPr indent="0">
              <a:buNone/>
            </a:pPr>
            <a:endParaRPr lang="en-US" dirty="0" smtClean="0"/>
          </a:p>
          <a:p>
            <a:pPr indent="0">
              <a:spcBef>
                <a:spcPts val="0"/>
              </a:spcBef>
              <a:buNone/>
            </a:pPr>
            <a:endParaRPr lang="en-US" b="1" dirty="0" smtClean="0"/>
          </a:p>
          <a:p>
            <a:pPr indent="0">
              <a:spcBef>
                <a:spcPts val="0"/>
              </a:spcBef>
              <a:buNone/>
            </a:pPr>
            <a:endParaRPr lang="en-US" b="1" dirty="0"/>
          </a:p>
          <a:p>
            <a:pPr indent="0">
              <a:spcBef>
                <a:spcPts val="0"/>
              </a:spcBef>
              <a:buNone/>
            </a:pPr>
            <a:endParaRPr lang="en-US" b="1" dirty="0" smtClean="0"/>
          </a:p>
          <a:p>
            <a:pPr indent="0">
              <a:spcBef>
                <a:spcPts val="0"/>
              </a:spcBef>
              <a:buNone/>
            </a:pPr>
            <a:endParaRPr lang="en-US" b="1" dirty="0"/>
          </a:p>
          <a:p>
            <a:pPr indent="0">
              <a:spcBef>
                <a:spcPts val="0"/>
              </a:spcBef>
              <a:buNone/>
            </a:pPr>
            <a:endParaRPr lang="en-US" b="1" dirty="0" smtClean="0"/>
          </a:p>
          <a:p>
            <a:pPr indent="0">
              <a:spcBef>
                <a:spcPts val="0"/>
              </a:spcBef>
              <a:buNone/>
            </a:pPr>
            <a:endParaRPr lang="en-US" sz="2900" b="1" dirty="0" smtClean="0"/>
          </a:p>
          <a:p>
            <a:pPr indent="0">
              <a:spcBef>
                <a:spcPts val="0"/>
              </a:spcBef>
              <a:buNone/>
            </a:pPr>
            <a:endParaRPr lang="en-US" sz="2900" b="1" dirty="0" smtClean="0"/>
          </a:p>
          <a:p>
            <a:pPr indent="0">
              <a:spcBef>
                <a:spcPts val="0"/>
              </a:spcBef>
              <a:buNone/>
            </a:pPr>
            <a:r>
              <a:rPr lang="en-US" sz="2900" b="1" dirty="0" smtClean="0"/>
              <a:t>Solution</a:t>
            </a:r>
            <a:r>
              <a:rPr lang="en-US" sz="2900" dirty="0" smtClean="0"/>
              <a:t>:  Both graphs have eight vertices and ten edges.</a:t>
            </a:r>
          </a:p>
          <a:p>
            <a:pPr indent="0">
              <a:spcBef>
                <a:spcPts val="0"/>
              </a:spcBef>
              <a:buNone/>
            </a:pPr>
            <a:r>
              <a:rPr lang="en-US" sz="2900" dirty="0" smtClean="0"/>
              <a:t>They also both have four vertices of degree two and four of degree three. </a:t>
            </a:r>
          </a:p>
          <a:p>
            <a:pPr indent="0">
              <a:spcBef>
                <a:spcPts val="0"/>
              </a:spcBef>
              <a:buNone/>
            </a:pPr>
            <a:endParaRPr lang="en-US" sz="2900" dirty="0"/>
          </a:p>
          <a:p>
            <a:pPr indent="0">
              <a:spcBef>
                <a:spcPts val="0"/>
              </a:spcBef>
              <a:buNone/>
            </a:pPr>
            <a:r>
              <a:rPr lang="en-US" sz="2900" dirty="0" smtClean="0"/>
              <a:t>However, </a:t>
            </a:r>
            <a:r>
              <a:rPr lang="en-US" sz="2900" i="1" dirty="0" smtClean="0"/>
              <a:t>G</a:t>
            </a:r>
            <a:r>
              <a:rPr lang="en-US" sz="2900" dirty="0" smtClean="0"/>
              <a:t> and </a:t>
            </a:r>
            <a:r>
              <a:rPr lang="en-US" sz="2900" i="1" dirty="0" smtClean="0"/>
              <a:t>H</a:t>
            </a:r>
            <a:r>
              <a:rPr lang="en-US" sz="2900" dirty="0" smtClean="0"/>
              <a:t> are not isomorphic. Note that since </a:t>
            </a:r>
            <a:r>
              <a:rPr lang="en-US" sz="2900" i="1" dirty="0" err="1" smtClean="0"/>
              <a:t>deg</a:t>
            </a:r>
            <a:r>
              <a:rPr lang="en-US" sz="2900" dirty="0" smtClean="0"/>
              <a:t>(</a:t>
            </a:r>
            <a:r>
              <a:rPr lang="en-US" sz="2900" i="1" dirty="0" smtClean="0"/>
              <a:t>a</a:t>
            </a:r>
            <a:r>
              <a:rPr lang="en-US" sz="2900" dirty="0" smtClean="0"/>
              <a:t>) = </a:t>
            </a:r>
            <a:r>
              <a:rPr lang="en-US" sz="2900" dirty="0" smtClean="0">
                <a:latin typeface="Cambria Math" pitchFamily="18" charset="0"/>
                <a:ea typeface="Cambria Math" pitchFamily="18" charset="0"/>
              </a:rPr>
              <a:t>2</a:t>
            </a:r>
            <a:r>
              <a:rPr lang="en-US" sz="2900" dirty="0" smtClean="0"/>
              <a:t> in </a:t>
            </a:r>
            <a:r>
              <a:rPr lang="en-US" sz="2900" i="1" dirty="0" smtClean="0"/>
              <a:t>G</a:t>
            </a:r>
            <a:r>
              <a:rPr lang="en-US" sz="2900" dirty="0" smtClean="0"/>
              <a:t>, </a:t>
            </a:r>
            <a:r>
              <a:rPr lang="en-US" sz="2900" i="1" dirty="0" smtClean="0"/>
              <a:t>a</a:t>
            </a:r>
            <a:r>
              <a:rPr lang="en-US" sz="2900" dirty="0" smtClean="0"/>
              <a:t> must correspond to </a:t>
            </a:r>
            <a:r>
              <a:rPr lang="en-US" sz="2900" i="1" dirty="0" smtClean="0"/>
              <a:t>t</a:t>
            </a:r>
            <a:r>
              <a:rPr lang="en-US" sz="2900" dirty="0" smtClean="0"/>
              <a:t>, </a:t>
            </a:r>
            <a:r>
              <a:rPr lang="en-US" sz="2900" i="1" dirty="0" smtClean="0"/>
              <a:t>u</a:t>
            </a:r>
            <a:r>
              <a:rPr lang="en-US" sz="2900" dirty="0" smtClean="0"/>
              <a:t>, </a:t>
            </a:r>
            <a:r>
              <a:rPr lang="en-US" sz="2900" i="1" dirty="0" smtClean="0"/>
              <a:t>x</a:t>
            </a:r>
            <a:r>
              <a:rPr lang="en-US" sz="2900" dirty="0" smtClean="0"/>
              <a:t>, or </a:t>
            </a:r>
            <a:r>
              <a:rPr lang="en-US" sz="2900" i="1" dirty="0" smtClean="0"/>
              <a:t>y</a:t>
            </a:r>
            <a:r>
              <a:rPr lang="en-US" sz="2900" dirty="0" smtClean="0"/>
              <a:t> in H, because these are the vertices of degree </a:t>
            </a:r>
            <a:r>
              <a:rPr lang="en-US" sz="2900" dirty="0" smtClean="0">
                <a:latin typeface="Cambria Math" pitchFamily="18" charset="0"/>
                <a:ea typeface="Cambria Math" pitchFamily="18" charset="0"/>
              </a:rPr>
              <a:t>2</a:t>
            </a:r>
            <a:r>
              <a:rPr lang="en-US" sz="2900" dirty="0" smtClean="0"/>
              <a:t>. But each of these vertices is adjacent to another vertex of degree two in </a:t>
            </a:r>
            <a:r>
              <a:rPr lang="en-US" sz="2900" i="1" dirty="0" smtClean="0"/>
              <a:t>H</a:t>
            </a:r>
            <a:r>
              <a:rPr lang="en-US" sz="2900" dirty="0" smtClean="0"/>
              <a:t>, which is not true for </a:t>
            </a:r>
            <a:r>
              <a:rPr lang="en-US" sz="2900" i="1" dirty="0" smtClean="0"/>
              <a:t>a</a:t>
            </a:r>
            <a:r>
              <a:rPr lang="en-US" sz="2900" dirty="0" smtClean="0"/>
              <a:t> in </a:t>
            </a:r>
            <a:r>
              <a:rPr lang="en-US" sz="2900" i="1" dirty="0" smtClean="0"/>
              <a:t>G</a:t>
            </a:r>
            <a:r>
              <a:rPr lang="en-US" sz="2900" dirty="0" smtClean="0"/>
              <a:t>.</a:t>
            </a:r>
          </a:p>
          <a:p>
            <a:pPr indent="0">
              <a:spcBef>
                <a:spcPts val="0"/>
              </a:spcBef>
              <a:buNone/>
            </a:pPr>
            <a:endParaRPr lang="en-US" sz="2900" dirty="0"/>
          </a:p>
          <a:p>
            <a:pPr indent="0">
              <a:spcBef>
                <a:spcPts val="0"/>
              </a:spcBef>
              <a:buNone/>
            </a:pPr>
            <a:r>
              <a:rPr lang="en-US" sz="2900" dirty="0" smtClean="0"/>
              <a:t>Alternatively, note that the subgraphs of </a:t>
            </a:r>
            <a:r>
              <a:rPr lang="en-US" sz="2900" i="1" dirty="0" smtClean="0"/>
              <a:t>G</a:t>
            </a:r>
            <a:r>
              <a:rPr lang="en-US" sz="2900" dirty="0" smtClean="0"/>
              <a:t> and </a:t>
            </a:r>
            <a:r>
              <a:rPr lang="en-US" sz="2900" i="1" dirty="0" smtClean="0"/>
              <a:t>H</a:t>
            </a:r>
            <a:r>
              <a:rPr lang="en-US" sz="2900" dirty="0" smtClean="0"/>
              <a:t> </a:t>
            </a:r>
          </a:p>
          <a:p>
            <a:pPr indent="0">
              <a:spcBef>
                <a:spcPts val="0"/>
              </a:spcBef>
              <a:buNone/>
            </a:pPr>
            <a:r>
              <a:rPr lang="en-US" sz="2900" dirty="0" smtClean="0"/>
              <a:t>made up of vertices of  degree three and the edges</a:t>
            </a:r>
          </a:p>
          <a:p>
            <a:pPr indent="0">
              <a:spcBef>
                <a:spcPts val="0"/>
              </a:spcBef>
              <a:buNone/>
            </a:pPr>
            <a:r>
              <a:rPr lang="en-US" sz="2900" dirty="0" smtClean="0"/>
              <a:t>connecting them must be isomorphic. </a:t>
            </a:r>
            <a:endParaRPr lang="en-US" sz="2900" dirty="0"/>
          </a:p>
          <a:p>
            <a:pPr indent="0">
              <a:spcBef>
                <a:spcPts val="0"/>
              </a:spcBef>
              <a:buNone/>
            </a:pPr>
            <a:r>
              <a:rPr lang="en-US" sz="2900" dirty="0" smtClean="0"/>
              <a:t>But the subgraphs, as shown at the right, </a:t>
            </a:r>
          </a:p>
          <a:p>
            <a:pPr indent="0">
              <a:spcBef>
                <a:spcPts val="0"/>
              </a:spcBef>
              <a:buNone/>
            </a:pPr>
            <a:r>
              <a:rPr lang="en-US" sz="2900" dirty="0" smtClean="0"/>
              <a:t>are not isomorphic.  </a:t>
            </a:r>
            <a:endParaRPr lang="en-US" sz="2900" i="1" dirty="0" smtClean="0"/>
          </a:p>
          <a:p>
            <a:pPr indent="0">
              <a:spcBef>
                <a:spcPts val="0"/>
              </a:spcBef>
              <a:buNone/>
            </a:pPr>
            <a:r>
              <a:rPr lang="en-US" sz="2900" dirty="0" smtClean="0"/>
              <a:t> </a:t>
            </a:r>
          </a:p>
          <a:p>
            <a:pPr indent="0">
              <a:spcBef>
                <a:spcPts val="0"/>
              </a:spcBef>
              <a:buNone/>
            </a:pPr>
            <a:endParaRPr lang="en-US" dirty="0"/>
          </a:p>
          <a:p>
            <a:pPr indent="0">
              <a:spcBef>
                <a:spcPts val="0"/>
              </a:spcBef>
              <a:buNone/>
            </a:pPr>
            <a:r>
              <a:rPr lang="en-US" dirty="0" smtClean="0"/>
              <a:t> </a:t>
            </a:r>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 y="1219200"/>
            <a:ext cx="8904617" cy="1707235"/>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86400" y="4572000"/>
            <a:ext cx="3429000" cy="1982724"/>
          </a:xfrm>
          <a:prstGeom prst="rect">
            <a:avLst/>
          </a:prstGeom>
        </p:spPr>
      </p:pic>
    </p:spTree>
    <p:extLst>
      <p:ext uri="{BB962C8B-B14F-4D97-AF65-F5344CB8AC3E}">
        <p14:creationId xmlns:p14="http://schemas.microsoft.com/office/powerpoint/2010/main" val="3736735396"/>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34112"/>
          </a:xfrm>
        </p:spPr>
        <p:txBody>
          <a:bodyPr>
            <a:normAutofit fontScale="90000"/>
          </a:bodyPr>
          <a:lstStyle/>
          <a:p>
            <a:r>
              <a:rPr lang="en-US" dirty="0" smtClean="0"/>
              <a:t>Isomorphism of Graphs (</a:t>
            </a:r>
            <a:r>
              <a:rPr lang="en-US" i="1" dirty="0" smtClean="0"/>
              <a:t>cont.</a:t>
            </a:r>
            <a:r>
              <a:rPr lang="en-US" dirty="0" smtClean="0"/>
              <a:t>)</a:t>
            </a:r>
            <a:endParaRPr lang="en-US" dirty="0"/>
          </a:p>
        </p:txBody>
      </p:sp>
      <p:sp>
        <p:nvSpPr>
          <p:cNvPr id="3" name="Content Placeholder 2"/>
          <p:cNvSpPr>
            <a:spLocks noGrp="1"/>
          </p:cNvSpPr>
          <p:nvPr>
            <p:ph idx="1"/>
          </p:nvPr>
        </p:nvSpPr>
        <p:spPr>
          <a:xfrm>
            <a:off x="304800" y="838200"/>
            <a:ext cx="8382000" cy="6019800"/>
          </a:xfrm>
        </p:spPr>
        <p:txBody>
          <a:bodyPr>
            <a:normAutofit fontScale="40000" lnSpcReduction="20000"/>
          </a:bodyPr>
          <a:lstStyle/>
          <a:p>
            <a:pPr indent="0">
              <a:buNone/>
            </a:pPr>
            <a:r>
              <a:rPr lang="en-US" sz="4500" b="1" dirty="0" smtClean="0"/>
              <a:t>Example</a:t>
            </a:r>
            <a:r>
              <a:rPr lang="en-US" sz="4500" dirty="0" smtClean="0"/>
              <a:t>: Determine whether these two </a:t>
            </a:r>
            <a:r>
              <a:rPr lang="en-US" sz="4500" dirty="0"/>
              <a:t>graphs are isomorphic.</a:t>
            </a:r>
          </a:p>
          <a:p>
            <a:pPr indent="0">
              <a:buNone/>
            </a:pPr>
            <a:endParaRPr lang="en-US" sz="3400" dirty="0" smtClean="0"/>
          </a:p>
          <a:p>
            <a:pPr indent="0">
              <a:buNone/>
            </a:pPr>
            <a:endParaRPr lang="en-US" sz="3400" dirty="0" smtClean="0"/>
          </a:p>
          <a:p>
            <a:pPr indent="0">
              <a:buNone/>
            </a:pPr>
            <a:endParaRPr lang="en-US" sz="3400" dirty="0" smtClean="0"/>
          </a:p>
          <a:p>
            <a:pPr indent="0">
              <a:spcBef>
                <a:spcPts val="0"/>
              </a:spcBef>
              <a:buNone/>
            </a:pPr>
            <a:endParaRPr lang="en-US" sz="3400" b="1" dirty="0" smtClean="0"/>
          </a:p>
          <a:p>
            <a:pPr indent="0">
              <a:spcBef>
                <a:spcPts val="0"/>
              </a:spcBef>
              <a:buNone/>
            </a:pPr>
            <a:endParaRPr lang="en-US" sz="3400" b="1" dirty="0"/>
          </a:p>
          <a:p>
            <a:pPr indent="0">
              <a:spcBef>
                <a:spcPts val="0"/>
              </a:spcBef>
              <a:buNone/>
            </a:pPr>
            <a:endParaRPr lang="en-US" sz="3400" b="1" dirty="0" smtClean="0"/>
          </a:p>
          <a:p>
            <a:pPr indent="0">
              <a:spcBef>
                <a:spcPts val="0"/>
              </a:spcBef>
              <a:buNone/>
            </a:pPr>
            <a:endParaRPr lang="en-US" sz="3400" b="1" dirty="0"/>
          </a:p>
          <a:p>
            <a:pPr indent="0">
              <a:spcBef>
                <a:spcPts val="0"/>
              </a:spcBef>
              <a:buNone/>
            </a:pPr>
            <a:endParaRPr lang="en-US" sz="3400" b="1" dirty="0" smtClean="0"/>
          </a:p>
          <a:p>
            <a:pPr indent="0">
              <a:spcBef>
                <a:spcPts val="0"/>
              </a:spcBef>
              <a:buNone/>
            </a:pPr>
            <a:endParaRPr lang="en-US" sz="4500" b="1" dirty="0" smtClean="0"/>
          </a:p>
          <a:p>
            <a:pPr indent="0">
              <a:spcBef>
                <a:spcPts val="0"/>
              </a:spcBef>
              <a:buNone/>
            </a:pPr>
            <a:endParaRPr lang="en-US" sz="4500" b="1" dirty="0" smtClean="0"/>
          </a:p>
          <a:p>
            <a:pPr indent="0">
              <a:spcBef>
                <a:spcPts val="0"/>
              </a:spcBef>
              <a:buNone/>
            </a:pPr>
            <a:endParaRPr lang="en-US" sz="4500" b="1" dirty="0"/>
          </a:p>
          <a:p>
            <a:pPr indent="0">
              <a:spcBef>
                <a:spcPts val="0"/>
              </a:spcBef>
              <a:buNone/>
            </a:pPr>
            <a:r>
              <a:rPr lang="en-US" sz="4500" b="1" dirty="0" smtClean="0"/>
              <a:t>Solution</a:t>
            </a:r>
            <a:r>
              <a:rPr lang="en-US" sz="4500" dirty="0" smtClean="0"/>
              <a:t>:  Both graphs have six vertices and seven edges.</a:t>
            </a:r>
          </a:p>
          <a:p>
            <a:pPr indent="0">
              <a:spcBef>
                <a:spcPts val="0"/>
              </a:spcBef>
              <a:buNone/>
            </a:pPr>
            <a:r>
              <a:rPr lang="en-US" sz="4500" dirty="0" smtClean="0"/>
              <a:t>They also both have four vertices of degree two and two of degree three. </a:t>
            </a:r>
          </a:p>
          <a:p>
            <a:pPr indent="0">
              <a:spcBef>
                <a:spcPts val="0"/>
              </a:spcBef>
              <a:buNone/>
            </a:pPr>
            <a:r>
              <a:rPr lang="en-US" sz="4500" dirty="0" smtClean="0"/>
              <a:t>The </a:t>
            </a:r>
            <a:r>
              <a:rPr lang="en-US" sz="4500" dirty="0" err="1" smtClean="0"/>
              <a:t>subgraphs</a:t>
            </a:r>
            <a:r>
              <a:rPr lang="en-US" sz="4500" dirty="0" smtClean="0"/>
              <a:t> of </a:t>
            </a:r>
            <a:r>
              <a:rPr lang="en-US" sz="4500" i="1" dirty="0" smtClean="0"/>
              <a:t>G</a:t>
            </a:r>
            <a:r>
              <a:rPr lang="en-US" sz="4500" dirty="0" smtClean="0"/>
              <a:t> and </a:t>
            </a:r>
            <a:r>
              <a:rPr lang="en-US" sz="4500" i="1" dirty="0" smtClean="0"/>
              <a:t>H</a:t>
            </a:r>
            <a:r>
              <a:rPr lang="en-US" sz="4500" dirty="0" smtClean="0"/>
              <a:t> consisting of all the vertices of degree two and the edges connecting them are isomorphic. So, it is reasonable to try to find an isomorphism </a:t>
            </a:r>
            <a:r>
              <a:rPr lang="en-US" sz="4500" i="1" dirty="0" smtClean="0"/>
              <a:t>f</a:t>
            </a:r>
            <a:r>
              <a:rPr lang="en-US" sz="4500" dirty="0" smtClean="0"/>
              <a:t>. </a:t>
            </a:r>
          </a:p>
          <a:p>
            <a:pPr indent="0">
              <a:spcBef>
                <a:spcPts val="0"/>
              </a:spcBef>
              <a:buNone/>
            </a:pPr>
            <a:endParaRPr lang="en-US" sz="4500" dirty="0" smtClean="0"/>
          </a:p>
          <a:p>
            <a:pPr indent="0">
              <a:buNone/>
            </a:pPr>
            <a:r>
              <a:rPr lang="en-US" sz="4500" dirty="0"/>
              <a:t>We define </a:t>
            </a:r>
            <a:r>
              <a:rPr lang="en-US" sz="4500" dirty="0" smtClean="0"/>
              <a:t>an </a:t>
            </a:r>
            <a:r>
              <a:rPr lang="en-US" sz="4500" dirty="0"/>
              <a:t>injection </a:t>
            </a:r>
            <a:r>
              <a:rPr lang="en-US" sz="4500" i="1" dirty="0" smtClean="0"/>
              <a:t>f </a:t>
            </a:r>
            <a:r>
              <a:rPr lang="en-US" sz="4500" dirty="0"/>
              <a:t>from the vertices of </a:t>
            </a:r>
            <a:r>
              <a:rPr lang="en-US" sz="4500" i="1" dirty="0" smtClean="0"/>
              <a:t>G </a:t>
            </a:r>
            <a:r>
              <a:rPr lang="en-US" sz="4500" dirty="0"/>
              <a:t>to the vertices of </a:t>
            </a:r>
            <a:r>
              <a:rPr lang="en-US" sz="4500" i="1" dirty="0" smtClean="0"/>
              <a:t>H</a:t>
            </a:r>
            <a:r>
              <a:rPr lang="en-US" sz="4500" dirty="0" smtClean="0"/>
              <a:t> that </a:t>
            </a:r>
            <a:r>
              <a:rPr lang="en-US" sz="4500" dirty="0"/>
              <a:t>preserves the degree of vertices.   We </a:t>
            </a:r>
            <a:r>
              <a:rPr lang="en-US" sz="4500" dirty="0" smtClean="0"/>
              <a:t>will </a:t>
            </a:r>
            <a:r>
              <a:rPr lang="en-US" sz="4500" dirty="0"/>
              <a:t>determine whether it is an isomorphism.</a:t>
            </a:r>
          </a:p>
          <a:p>
            <a:pPr indent="0">
              <a:buNone/>
            </a:pPr>
            <a:endParaRPr lang="en-US" sz="4500" dirty="0"/>
          </a:p>
          <a:p>
            <a:pPr indent="0">
              <a:spcBef>
                <a:spcPts val="0"/>
              </a:spcBef>
              <a:buNone/>
            </a:pPr>
            <a:r>
              <a:rPr lang="en-US" sz="4500" dirty="0"/>
              <a:t>The function </a:t>
            </a:r>
            <a:r>
              <a:rPr lang="en-US" sz="4500" i="1" dirty="0"/>
              <a:t>f</a:t>
            </a:r>
            <a:r>
              <a:rPr lang="en-US" sz="4500" dirty="0"/>
              <a:t> with </a:t>
            </a:r>
            <a:r>
              <a:rPr lang="en-US" sz="4500" i="1" dirty="0"/>
              <a:t>f</a:t>
            </a:r>
            <a:r>
              <a:rPr lang="en-US" sz="4500" dirty="0"/>
              <a:t>(</a:t>
            </a:r>
            <a:r>
              <a:rPr lang="en-US" sz="4500" i="1" dirty="0"/>
              <a:t>u</a:t>
            </a:r>
            <a:r>
              <a:rPr lang="en-US" sz="4500" baseline="-25000" dirty="0">
                <a:latin typeface="Cambria Math" pitchFamily="18" charset="0"/>
                <a:ea typeface="Cambria Math" pitchFamily="18" charset="0"/>
              </a:rPr>
              <a:t>1</a:t>
            </a:r>
            <a:r>
              <a:rPr lang="en-US" sz="4500" dirty="0"/>
              <a:t>) = </a:t>
            </a:r>
            <a:r>
              <a:rPr lang="en-US" sz="4500" i="1" dirty="0"/>
              <a:t>v</a:t>
            </a:r>
            <a:r>
              <a:rPr lang="en-US" sz="4500" baseline="-25000" dirty="0">
                <a:latin typeface="Cambria Math" pitchFamily="18" charset="0"/>
                <a:ea typeface="Cambria Math" pitchFamily="18" charset="0"/>
              </a:rPr>
              <a:t>6</a:t>
            </a:r>
            <a:r>
              <a:rPr lang="en-US" sz="4500" dirty="0"/>
              <a:t>, </a:t>
            </a:r>
            <a:r>
              <a:rPr lang="en-US" sz="4500" i="1" dirty="0"/>
              <a:t>f</a:t>
            </a:r>
            <a:r>
              <a:rPr lang="en-US" sz="4500" dirty="0"/>
              <a:t>(</a:t>
            </a:r>
            <a:r>
              <a:rPr lang="en-US" sz="4500" i="1" dirty="0"/>
              <a:t>u</a:t>
            </a:r>
            <a:r>
              <a:rPr lang="en-US" sz="4500" baseline="-25000" dirty="0">
                <a:latin typeface="Cambria Math" pitchFamily="18" charset="0"/>
                <a:ea typeface="Cambria Math" pitchFamily="18" charset="0"/>
              </a:rPr>
              <a:t>2</a:t>
            </a:r>
            <a:r>
              <a:rPr lang="en-US" sz="4500" dirty="0"/>
              <a:t>) = </a:t>
            </a:r>
            <a:r>
              <a:rPr lang="en-US" sz="4500" i="1" dirty="0"/>
              <a:t>v</a:t>
            </a:r>
            <a:r>
              <a:rPr lang="en-US" sz="4500" baseline="-25000" dirty="0">
                <a:latin typeface="Cambria Math" pitchFamily="18" charset="0"/>
                <a:ea typeface="Cambria Math" pitchFamily="18" charset="0"/>
              </a:rPr>
              <a:t>3</a:t>
            </a:r>
            <a:r>
              <a:rPr lang="en-US" sz="4500" dirty="0"/>
              <a:t>, </a:t>
            </a:r>
            <a:r>
              <a:rPr lang="en-US" sz="4500" i="1" dirty="0"/>
              <a:t>f</a:t>
            </a:r>
            <a:r>
              <a:rPr lang="en-US" sz="4500" dirty="0"/>
              <a:t>(</a:t>
            </a:r>
            <a:r>
              <a:rPr lang="en-US" sz="4500" i="1" dirty="0"/>
              <a:t>u</a:t>
            </a:r>
            <a:r>
              <a:rPr lang="en-US" sz="4500" baseline="-25000" dirty="0">
                <a:latin typeface="Cambria Math" pitchFamily="18" charset="0"/>
                <a:ea typeface="Cambria Math" pitchFamily="18" charset="0"/>
              </a:rPr>
              <a:t>3</a:t>
            </a:r>
            <a:r>
              <a:rPr lang="en-US" sz="4500" dirty="0"/>
              <a:t>) = </a:t>
            </a:r>
            <a:r>
              <a:rPr lang="en-US" sz="4500" i="1" dirty="0"/>
              <a:t>v</a:t>
            </a:r>
            <a:r>
              <a:rPr lang="en-US" sz="4500" baseline="-25000" dirty="0">
                <a:latin typeface="Cambria Math" pitchFamily="18" charset="0"/>
                <a:ea typeface="Cambria Math" pitchFamily="18" charset="0"/>
              </a:rPr>
              <a:t>4</a:t>
            </a:r>
            <a:r>
              <a:rPr lang="en-US" sz="4500" dirty="0"/>
              <a:t>, and </a:t>
            </a:r>
            <a:r>
              <a:rPr lang="en-US" sz="4500" i="1" dirty="0"/>
              <a:t>f</a:t>
            </a:r>
            <a:r>
              <a:rPr lang="en-US" sz="4500" dirty="0"/>
              <a:t>(</a:t>
            </a:r>
            <a:r>
              <a:rPr lang="en-US" sz="4500" i="1" dirty="0"/>
              <a:t>u</a:t>
            </a:r>
            <a:r>
              <a:rPr lang="en-US" sz="4500" baseline="-25000" dirty="0">
                <a:latin typeface="Cambria Math" pitchFamily="18" charset="0"/>
                <a:ea typeface="Cambria Math" pitchFamily="18" charset="0"/>
              </a:rPr>
              <a:t>4</a:t>
            </a:r>
            <a:r>
              <a:rPr lang="en-US" sz="4500" dirty="0"/>
              <a:t>) = </a:t>
            </a:r>
            <a:r>
              <a:rPr lang="en-US" sz="4500" i="1" dirty="0"/>
              <a:t>v</a:t>
            </a:r>
            <a:r>
              <a:rPr lang="en-US" sz="4500" baseline="-25000" dirty="0">
                <a:latin typeface="Cambria Math" pitchFamily="18" charset="0"/>
                <a:ea typeface="Cambria Math" pitchFamily="18" charset="0"/>
              </a:rPr>
              <a:t>5</a:t>
            </a:r>
            <a:r>
              <a:rPr lang="en-US" sz="4500" dirty="0"/>
              <a:t> , </a:t>
            </a:r>
            <a:r>
              <a:rPr lang="en-US" sz="4500" i="1" dirty="0"/>
              <a:t>f</a:t>
            </a:r>
            <a:r>
              <a:rPr lang="en-US" sz="4500" dirty="0"/>
              <a:t>(</a:t>
            </a:r>
            <a:r>
              <a:rPr lang="en-US" sz="4500" i="1" dirty="0"/>
              <a:t>u</a:t>
            </a:r>
            <a:r>
              <a:rPr lang="en-US" sz="4500" baseline="-25000" dirty="0">
                <a:latin typeface="Cambria Math" pitchFamily="18" charset="0"/>
                <a:ea typeface="Cambria Math" pitchFamily="18" charset="0"/>
              </a:rPr>
              <a:t>5</a:t>
            </a:r>
            <a:r>
              <a:rPr lang="en-US" sz="4500" dirty="0"/>
              <a:t>) = </a:t>
            </a:r>
            <a:r>
              <a:rPr lang="en-US" sz="4500" i="1" dirty="0"/>
              <a:t>v</a:t>
            </a:r>
            <a:r>
              <a:rPr lang="en-US" sz="4500" baseline="-25000" dirty="0">
                <a:latin typeface="Cambria Math" pitchFamily="18" charset="0"/>
                <a:ea typeface="Cambria Math" pitchFamily="18" charset="0"/>
              </a:rPr>
              <a:t>1</a:t>
            </a:r>
            <a:r>
              <a:rPr lang="en-US" sz="4500" dirty="0"/>
              <a:t>, and  </a:t>
            </a:r>
            <a:r>
              <a:rPr lang="en-US" sz="4500" i="1" dirty="0"/>
              <a:t>f</a:t>
            </a:r>
            <a:r>
              <a:rPr lang="en-US" sz="4500" dirty="0"/>
              <a:t>(</a:t>
            </a:r>
            <a:r>
              <a:rPr lang="en-US" sz="4500" i="1" dirty="0"/>
              <a:t>u</a:t>
            </a:r>
            <a:r>
              <a:rPr lang="en-US" sz="4500" baseline="-25000" dirty="0">
                <a:latin typeface="Cambria Math" pitchFamily="18" charset="0"/>
                <a:ea typeface="Cambria Math" pitchFamily="18" charset="0"/>
              </a:rPr>
              <a:t>6</a:t>
            </a:r>
            <a:r>
              <a:rPr lang="en-US" sz="4500" dirty="0"/>
              <a:t>) = </a:t>
            </a:r>
            <a:r>
              <a:rPr lang="en-US" sz="4500" i="1" dirty="0"/>
              <a:t>v</a:t>
            </a:r>
            <a:r>
              <a:rPr lang="en-US" sz="4500" baseline="-25000" dirty="0">
                <a:latin typeface="Cambria Math" pitchFamily="18" charset="0"/>
                <a:ea typeface="Cambria Math" pitchFamily="18" charset="0"/>
              </a:rPr>
              <a:t>2</a:t>
            </a:r>
            <a:r>
              <a:rPr lang="en-US" sz="4500" dirty="0"/>
              <a:t>  is a one-to-one correspondence between </a:t>
            </a:r>
            <a:r>
              <a:rPr lang="en-US" sz="4500" i="1" dirty="0"/>
              <a:t>G</a:t>
            </a:r>
            <a:r>
              <a:rPr lang="en-US" sz="4500" dirty="0"/>
              <a:t> and </a:t>
            </a:r>
            <a:r>
              <a:rPr lang="en-US" sz="4500" i="1" dirty="0"/>
              <a:t>H</a:t>
            </a:r>
            <a:r>
              <a:rPr lang="en-US" sz="4500" dirty="0"/>
              <a:t>. Showing that this correspondence preserves edges is straightforward, so we will omit the details here.  Because </a:t>
            </a:r>
            <a:r>
              <a:rPr lang="en-US" sz="4500" i="1" dirty="0" smtClean="0"/>
              <a:t>f</a:t>
            </a:r>
            <a:r>
              <a:rPr lang="en-US" sz="4500" dirty="0" smtClean="0"/>
              <a:t> </a:t>
            </a:r>
            <a:r>
              <a:rPr lang="en-US" sz="4500" dirty="0"/>
              <a:t>is an isomorphism, it follows that </a:t>
            </a:r>
            <a:r>
              <a:rPr lang="en-US" sz="4500" i="1" dirty="0" smtClean="0"/>
              <a:t>G</a:t>
            </a:r>
            <a:r>
              <a:rPr lang="en-US" sz="4500" dirty="0" smtClean="0"/>
              <a:t> </a:t>
            </a:r>
            <a:r>
              <a:rPr lang="en-US" sz="4500" dirty="0"/>
              <a:t>and </a:t>
            </a:r>
            <a:r>
              <a:rPr lang="en-US" sz="4500" i="1" dirty="0" smtClean="0"/>
              <a:t>H</a:t>
            </a:r>
            <a:r>
              <a:rPr lang="en-US" sz="4500" dirty="0" smtClean="0"/>
              <a:t> </a:t>
            </a:r>
            <a:r>
              <a:rPr lang="en-US" sz="4500" dirty="0"/>
              <a:t>are isomorphic graphs</a:t>
            </a:r>
            <a:r>
              <a:rPr lang="en-US" sz="4500" dirty="0" smtClean="0"/>
              <a:t>.</a:t>
            </a:r>
          </a:p>
          <a:p>
            <a:pPr indent="0">
              <a:spcBef>
                <a:spcPts val="0"/>
              </a:spcBef>
              <a:buNone/>
            </a:pPr>
            <a:endParaRPr lang="en-US" sz="3400" dirty="0"/>
          </a:p>
          <a:p>
            <a:pPr indent="0">
              <a:spcBef>
                <a:spcPts val="0"/>
              </a:spcBef>
              <a:buNone/>
            </a:pPr>
            <a:endParaRPr lang="en-US" sz="4500" dirty="0" smtClean="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 y="1340324"/>
            <a:ext cx="8839200" cy="1676400"/>
          </a:xfrm>
          <a:prstGeom prst="rect">
            <a:avLst/>
          </a:prstGeom>
        </p:spPr>
      </p:pic>
    </p:spTree>
    <p:extLst>
      <p:ext uri="{BB962C8B-B14F-4D97-AF65-F5344CB8AC3E}">
        <p14:creationId xmlns:p14="http://schemas.microsoft.com/office/powerpoint/2010/main" val="1115117472"/>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Algorithms for Graph Isomorphism</a:t>
            </a:r>
            <a:endParaRPr lang="en-US" dirty="0"/>
          </a:p>
        </p:txBody>
      </p:sp>
      <p:sp>
        <p:nvSpPr>
          <p:cNvPr id="3" name="Content Placeholder 2"/>
          <p:cNvSpPr>
            <a:spLocks noGrp="1"/>
          </p:cNvSpPr>
          <p:nvPr>
            <p:ph idx="1"/>
          </p:nvPr>
        </p:nvSpPr>
        <p:spPr/>
        <p:txBody>
          <a:bodyPr>
            <a:normAutofit fontScale="92500"/>
          </a:bodyPr>
          <a:lstStyle/>
          <a:p>
            <a:r>
              <a:rPr lang="en-US" dirty="0" smtClean="0"/>
              <a:t>The best algorithms known for determining whether two graphs are isomorphic have exponential worst-case time complexity (in the number of vertices of the graphs).</a:t>
            </a:r>
          </a:p>
          <a:p>
            <a:r>
              <a:rPr lang="en-US" dirty="0" smtClean="0"/>
              <a:t>However,  there are algorithms with linear average-case time complexity. </a:t>
            </a:r>
          </a:p>
          <a:p>
            <a:r>
              <a:rPr lang="en-US" dirty="0"/>
              <a:t>You can use a public domain program called NAUTY to determine in less than a second whether two graphs with as many as 100 vertices are </a:t>
            </a:r>
            <a:r>
              <a:rPr lang="en-US" dirty="0" err="1"/>
              <a:t>isomoprhic</a:t>
            </a:r>
            <a:r>
              <a:rPr lang="en-US" dirty="0"/>
              <a:t>.</a:t>
            </a:r>
            <a:endParaRPr lang="en-US" dirty="0" smtClean="0"/>
          </a:p>
          <a:p>
            <a:r>
              <a:rPr lang="en-US" dirty="0" smtClean="0"/>
              <a:t>Graph </a:t>
            </a:r>
            <a:r>
              <a:rPr lang="en-US" dirty="0"/>
              <a:t>i</a:t>
            </a:r>
            <a:r>
              <a:rPr lang="en-US" dirty="0" smtClean="0"/>
              <a:t>somorphism is a problem of special interest because it is one of a few NP problems not known to be either tractable or NP-complete (see Section </a:t>
            </a:r>
            <a:r>
              <a:rPr lang="en-US" dirty="0" smtClean="0">
                <a:latin typeface="Cambria Math" pitchFamily="18" charset="0"/>
                <a:ea typeface="Cambria Math" pitchFamily="18" charset="0"/>
              </a:rPr>
              <a:t>3.3</a:t>
            </a:r>
            <a:r>
              <a:rPr lang="en-US" dirty="0" smtClean="0"/>
              <a:t>).</a:t>
            </a:r>
            <a:endParaRPr lang="en-US" dirty="0"/>
          </a:p>
        </p:txBody>
      </p:sp>
    </p:spTree>
    <p:extLst>
      <p:ext uri="{BB962C8B-B14F-4D97-AF65-F5344CB8AC3E}">
        <p14:creationId xmlns:p14="http://schemas.microsoft.com/office/powerpoint/2010/main" val="2171038988"/>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286512"/>
          </a:xfrm>
        </p:spPr>
        <p:txBody>
          <a:bodyPr>
            <a:normAutofit fontScale="90000"/>
          </a:bodyPr>
          <a:lstStyle/>
          <a:p>
            <a:r>
              <a:rPr lang="en-US" dirty="0" smtClean="0"/>
              <a:t>Applications of Graph Isomorphism </a:t>
            </a:r>
            <a:endParaRPr lang="en-US" dirty="0"/>
          </a:p>
        </p:txBody>
      </p:sp>
      <p:sp>
        <p:nvSpPr>
          <p:cNvPr id="3" name="Content Placeholder 2"/>
          <p:cNvSpPr>
            <a:spLocks noGrp="1"/>
          </p:cNvSpPr>
          <p:nvPr>
            <p:ph idx="1"/>
          </p:nvPr>
        </p:nvSpPr>
        <p:spPr>
          <a:xfrm>
            <a:off x="152400" y="990600"/>
            <a:ext cx="8763000" cy="5638800"/>
          </a:xfrm>
        </p:spPr>
        <p:txBody>
          <a:bodyPr>
            <a:normAutofit fontScale="92500"/>
          </a:bodyPr>
          <a:lstStyle/>
          <a:p>
            <a:r>
              <a:rPr lang="en-US" dirty="0"/>
              <a:t>The question whether graphs are isomorphic plays an important role in applications of graph </a:t>
            </a:r>
            <a:r>
              <a:rPr lang="en-US" dirty="0" smtClean="0"/>
              <a:t>theory. For example, </a:t>
            </a:r>
          </a:p>
          <a:p>
            <a:pPr lvl="1"/>
            <a:r>
              <a:rPr lang="en-US" dirty="0"/>
              <a:t>c</a:t>
            </a:r>
            <a:r>
              <a:rPr lang="en-US" dirty="0" smtClean="0"/>
              <a:t>hemists use molecular graphs to model chemical compounds. </a:t>
            </a:r>
            <a:r>
              <a:rPr lang="en-US" dirty="0"/>
              <a:t>V</a:t>
            </a:r>
            <a:r>
              <a:rPr lang="en-US" dirty="0" smtClean="0"/>
              <a:t>ertices represent atoms and edges represent chemical bonds. When a new compound is synthesized, a database of molecular graphs is checked </a:t>
            </a:r>
            <a:r>
              <a:rPr lang="en-US" dirty="0"/>
              <a:t>to </a:t>
            </a:r>
            <a:r>
              <a:rPr lang="en-US" dirty="0" smtClean="0"/>
              <a:t>determine whether </a:t>
            </a:r>
            <a:r>
              <a:rPr lang="en-US" dirty="0"/>
              <a:t>the graph representing the new compound is isomorphic to the graph of a compound that this already </a:t>
            </a:r>
            <a:r>
              <a:rPr lang="en-US" dirty="0" smtClean="0"/>
              <a:t>known. </a:t>
            </a:r>
          </a:p>
          <a:p>
            <a:pPr lvl="1"/>
            <a:r>
              <a:rPr lang="en-US" dirty="0" smtClean="0"/>
              <a:t>Electronic circuits are modeled as graphs in which the vertices represent components and the edges represent connections between them. Graph isomorphism is the basis for </a:t>
            </a:r>
          </a:p>
          <a:p>
            <a:pPr lvl="2"/>
            <a:r>
              <a:rPr lang="en-US" sz="2400" dirty="0" smtClean="0"/>
              <a:t>the verification that a particular layout of a circuit corresponds to the design’s original schematics. </a:t>
            </a:r>
          </a:p>
          <a:p>
            <a:pPr lvl="2"/>
            <a:r>
              <a:rPr lang="en-US" sz="2400" dirty="0" smtClean="0"/>
              <a:t>determining whether a chip from one vendor includes the intellectual property of another vendor. </a:t>
            </a:r>
            <a:endParaRPr lang="en-US" sz="2400" dirty="0"/>
          </a:p>
        </p:txBody>
      </p:sp>
    </p:spTree>
    <p:extLst>
      <p:ext uri="{BB962C8B-B14F-4D97-AF65-F5344CB8AC3E}">
        <p14:creationId xmlns:p14="http://schemas.microsoft.com/office/powerpoint/2010/main" val="520938423"/>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Connectivity</a:t>
            </a:r>
            <a:endParaRPr lang="en-US" dirty="0"/>
          </a:p>
        </p:txBody>
      </p:sp>
      <p:sp>
        <p:nvSpPr>
          <p:cNvPr id="3" name="Subtitle 2"/>
          <p:cNvSpPr>
            <a:spLocks noGrp="1"/>
          </p:cNvSpPr>
          <p:nvPr>
            <p:ph type="subTitle" idx="1"/>
          </p:nvPr>
        </p:nvSpPr>
        <p:spPr/>
        <p:txBody>
          <a:bodyPr/>
          <a:lstStyle/>
          <a:p>
            <a:r>
              <a:rPr lang="en-US" dirty="0" smtClean="0"/>
              <a:t>Section </a:t>
            </a:r>
            <a:r>
              <a:rPr lang="en-US" dirty="0" smtClean="0">
                <a:latin typeface="Cambria Math" pitchFamily="18" charset="0"/>
                <a:ea typeface="Cambria Math" pitchFamily="18" charset="0"/>
              </a:rPr>
              <a:t>10.4</a:t>
            </a:r>
            <a:endParaRPr lang="en-US" dirty="0">
              <a:latin typeface="Cambria Math" pitchFamily="18" charset="0"/>
              <a:ea typeface="Cambria Math" pitchFamily="18" charset="0"/>
            </a:endParaRPr>
          </a:p>
        </p:txBody>
      </p:sp>
    </p:spTree>
    <p:extLst>
      <p:ext uri="{BB962C8B-B14F-4D97-AF65-F5344CB8AC3E}">
        <p14:creationId xmlns:p14="http://schemas.microsoft.com/office/powerpoint/2010/main" val="167506338"/>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 Summary</a:t>
            </a:r>
            <a:endParaRPr lang="en-US" dirty="0"/>
          </a:p>
        </p:txBody>
      </p:sp>
      <p:sp>
        <p:nvSpPr>
          <p:cNvPr id="3" name="Content Placeholder 2"/>
          <p:cNvSpPr>
            <a:spLocks noGrp="1"/>
          </p:cNvSpPr>
          <p:nvPr>
            <p:ph idx="1"/>
          </p:nvPr>
        </p:nvSpPr>
        <p:spPr/>
        <p:txBody>
          <a:bodyPr/>
          <a:lstStyle/>
          <a:p>
            <a:r>
              <a:rPr lang="en-US" dirty="0" smtClean="0"/>
              <a:t>Paths</a:t>
            </a:r>
          </a:p>
          <a:p>
            <a:r>
              <a:rPr lang="en-US" dirty="0" smtClean="0"/>
              <a:t>Connectedness in Undirected Graphs</a:t>
            </a:r>
          </a:p>
          <a:p>
            <a:r>
              <a:rPr lang="en-US" dirty="0" smtClean="0"/>
              <a:t>Connectedness </a:t>
            </a:r>
            <a:r>
              <a:rPr lang="en-US" dirty="0" smtClean="0"/>
              <a:t>in Directed Graphs</a:t>
            </a:r>
          </a:p>
          <a:p>
            <a:r>
              <a:rPr lang="en-US" dirty="0" smtClean="0"/>
              <a:t>Counting </a:t>
            </a:r>
            <a:r>
              <a:rPr lang="en-US" dirty="0" smtClean="0"/>
              <a:t>Paths between Vertices</a:t>
            </a:r>
          </a:p>
        </p:txBody>
      </p:sp>
    </p:spTree>
    <p:extLst>
      <p:ext uri="{BB962C8B-B14F-4D97-AF65-F5344CB8AC3E}">
        <p14:creationId xmlns:p14="http://schemas.microsoft.com/office/powerpoint/2010/main" val="1098090575"/>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Paths</a:t>
            </a:r>
            <a:endParaRPr lang="en-US" dirty="0"/>
          </a:p>
        </p:txBody>
      </p:sp>
      <p:sp>
        <p:nvSpPr>
          <p:cNvPr id="3" name="Content Placeholder 2"/>
          <p:cNvSpPr>
            <a:spLocks noGrp="1"/>
          </p:cNvSpPr>
          <p:nvPr>
            <p:ph idx="1"/>
          </p:nvPr>
        </p:nvSpPr>
        <p:spPr/>
        <p:txBody>
          <a:bodyPr>
            <a:normAutofit lnSpcReduction="10000"/>
          </a:bodyPr>
          <a:lstStyle/>
          <a:p>
            <a:pPr indent="0">
              <a:buNone/>
            </a:pPr>
            <a:r>
              <a:rPr lang="en-US" b="1" dirty="0" smtClean="0"/>
              <a:t>Informal Definition: </a:t>
            </a:r>
            <a:r>
              <a:rPr lang="en-US" dirty="0" smtClean="0"/>
              <a:t>A </a:t>
            </a:r>
            <a:r>
              <a:rPr lang="en-US" i="1" dirty="0" smtClean="0"/>
              <a:t>path</a:t>
            </a:r>
            <a:r>
              <a:rPr lang="en-US" dirty="0" smtClean="0"/>
              <a:t> is a sequence of edges that begins at a vertex of a graph and travels from vertex to vertex along edges of the graph. As the path travels along its edges, it visits the vertices along this path, that is, the endpoints of these.</a:t>
            </a:r>
          </a:p>
          <a:p>
            <a:pPr indent="0">
              <a:buNone/>
            </a:pPr>
            <a:r>
              <a:rPr lang="en-US" b="1" dirty="0" smtClean="0"/>
              <a:t>Applications</a:t>
            </a:r>
            <a:r>
              <a:rPr lang="en-US" dirty="0" smtClean="0"/>
              <a:t>: Numerous problems can be modeled with paths formed by traveling along edges of graphs</a:t>
            </a:r>
            <a:r>
              <a:rPr lang="en-US" dirty="0"/>
              <a:t> </a:t>
            </a:r>
            <a:r>
              <a:rPr lang="en-US" dirty="0" smtClean="0"/>
              <a:t>such as:</a:t>
            </a:r>
          </a:p>
          <a:p>
            <a:pPr marL="1097280" lvl="1" indent="-457200"/>
            <a:r>
              <a:rPr lang="en-US" dirty="0" smtClean="0"/>
              <a:t>determining whether a message can be sent between two computers.</a:t>
            </a:r>
          </a:p>
          <a:p>
            <a:pPr marL="1097280" lvl="1" indent="-457200"/>
            <a:r>
              <a:rPr lang="en-US" dirty="0" smtClean="0"/>
              <a:t>efficiently planning routes for mail delivery.</a:t>
            </a:r>
            <a:endParaRPr lang="en-US" dirty="0"/>
          </a:p>
        </p:txBody>
      </p:sp>
    </p:spTree>
    <p:extLst>
      <p:ext uri="{BB962C8B-B14F-4D97-AF65-F5344CB8AC3E}">
        <p14:creationId xmlns:p14="http://schemas.microsoft.com/office/powerpoint/2010/main" val="35933614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621792"/>
          </a:xfrm>
        </p:spPr>
        <p:txBody>
          <a:bodyPr>
            <a:normAutofit fontScale="90000"/>
          </a:bodyPr>
          <a:lstStyle/>
          <a:p>
            <a:r>
              <a:rPr lang="en-US" dirty="0" smtClean="0"/>
              <a:t>The Product Rule</a:t>
            </a:r>
            <a:endParaRPr lang="en-US" dirty="0"/>
          </a:p>
        </p:txBody>
      </p:sp>
      <p:sp>
        <p:nvSpPr>
          <p:cNvPr id="3" name="Content Placeholder 2"/>
          <p:cNvSpPr>
            <a:spLocks noGrp="1"/>
          </p:cNvSpPr>
          <p:nvPr>
            <p:ph idx="1"/>
          </p:nvPr>
        </p:nvSpPr>
        <p:spPr>
          <a:xfrm>
            <a:off x="457200" y="1325880"/>
            <a:ext cx="8229600" cy="5227320"/>
          </a:xfrm>
        </p:spPr>
        <p:txBody>
          <a:bodyPr>
            <a:normAutofit/>
          </a:bodyPr>
          <a:lstStyle/>
          <a:p>
            <a:pPr>
              <a:buNone/>
            </a:pPr>
            <a:r>
              <a:rPr lang="en-US" b="1" dirty="0" smtClean="0"/>
              <a:t> Example</a:t>
            </a:r>
            <a:r>
              <a:rPr lang="en-US" dirty="0" smtClean="0"/>
              <a:t>: </a:t>
            </a:r>
            <a:r>
              <a:rPr lang="en-US" dirty="0"/>
              <a:t>The chairs of an auditorium are to be labeled with two characters, a letter followed by a digit. What is the largest number of chairs that can be labeled differently</a:t>
            </a:r>
            <a:r>
              <a:rPr lang="en-US" dirty="0" smtClean="0"/>
              <a:t>?</a:t>
            </a:r>
          </a:p>
          <a:p>
            <a:pPr>
              <a:buNone/>
            </a:pPr>
            <a:r>
              <a:rPr lang="en-US" b="1" dirty="0" smtClean="0"/>
              <a:t>Solution</a:t>
            </a:r>
            <a:r>
              <a:rPr lang="en-US" dirty="0" smtClean="0"/>
              <a:t>:</a:t>
            </a:r>
          </a:p>
          <a:p>
            <a:pPr>
              <a:buNone/>
            </a:pPr>
            <a:r>
              <a:rPr lang="en-US" dirty="0"/>
              <a:t>The procedure of labeling a chair consists of two events, namely,</a:t>
            </a:r>
          </a:p>
          <a:p>
            <a:pPr>
              <a:buNone/>
            </a:pPr>
            <a:r>
              <a:rPr lang="en-US" dirty="0"/>
              <a:t>	</a:t>
            </a:r>
            <a:r>
              <a:rPr lang="en-US" sz="1800" dirty="0"/>
              <a:t>Assigning one of the 26 letters: A, B, C, …, Z and</a:t>
            </a:r>
          </a:p>
          <a:p>
            <a:pPr>
              <a:buNone/>
            </a:pPr>
            <a:r>
              <a:rPr lang="en-US" sz="1800" dirty="0"/>
              <a:t>	Assigning one of the 10 digits: 0, 1, 2, …, 9</a:t>
            </a:r>
          </a:p>
          <a:p>
            <a:pPr>
              <a:buNone/>
            </a:pPr>
            <a:r>
              <a:rPr lang="en-US" dirty="0" smtClean="0"/>
              <a:t>By </a:t>
            </a:r>
            <a:r>
              <a:rPr lang="en-US" dirty="0"/>
              <a:t>product rule, there are 26 × 10 = 260 different ways that a chair can be labeled by both a letter and a digit.</a:t>
            </a:r>
          </a:p>
          <a:p>
            <a:pPr>
              <a:buNone/>
            </a:pPr>
            <a:endParaRPr lang="en-US" dirty="0" smtClean="0"/>
          </a:p>
        </p:txBody>
      </p:sp>
    </p:spTree>
    <p:extLst>
      <p:ext uri="{BB962C8B-B14F-4D97-AF65-F5344CB8AC3E}">
        <p14:creationId xmlns:p14="http://schemas.microsoft.com/office/powerpoint/2010/main" val="35189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rmAutofit fontScale="90000"/>
          </a:bodyPr>
          <a:lstStyle/>
          <a:p>
            <a:r>
              <a:rPr lang="en-US" dirty="0" smtClean="0"/>
              <a:t>Paths</a:t>
            </a:r>
            <a:endParaRPr lang="en-US" dirty="0"/>
          </a:p>
        </p:txBody>
      </p:sp>
      <p:sp>
        <p:nvSpPr>
          <p:cNvPr id="3" name="Content Placeholder 2"/>
          <p:cNvSpPr>
            <a:spLocks noGrp="1"/>
          </p:cNvSpPr>
          <p:nvPr>
            <p:ph idx="1"/>
          </p:nvPr>
        </p:nvSpPr>
        <p:spPr>
          <a:xfrm>
            <a:off x="228600" y="1219200"/>
            <a:ext cx="8458200" cy="5105400"/>
          </a:xfrm>
        </p:spPr>
        <p:txBody>
          <a:bodyPr>
            <a:normAutofit fontScale="40000" lnSpcReduction="20000"/>
          </a:bodyPr>
          <a:lstStyle/>
          <a:p>
            <a:pPr indent="0">
              <a:buNone/>
            </a:pPr>
            <a:r>
              <a:rPr lang="en-US" sz="6000" b="1" dirty="0" smtClean="0"/>
              <a:t>Definition: </a:t>
            </a:r>
            <a:r>
              <a:rPr lang="en-US" sz="6000" dirty="0" smtClean="0"/>
              <a:t>Let </a:t>
            </a:r>
            <a:r>
              <a:rPr lang="en-US" sz="6000" i="1" dirty="0" smtClean="0"/>
              <a:t>n</a:t>
            </a:r>
            <a:r>
              <a:rPr lang="en-US" sz="6000" dirty="0" smtClean="0"/>
              <a:t> be a nonnegative integer and </a:t>
            </a:r>
            <a:r>
              <a:rPr lang="en-US" sz="6000" i="1" dirty="0" smtClean="0"/>
              <a:t>G</a:t>
            </a:r>
            <a:r>
              <a:rPr lang="en-US" sz="6000" dirty="0" smtClean="0"/>
              <a:t> an undirected graph. A </a:t>
            </a:r>
            <a:r>
              <a:rPr lang="en-US" sz="6000" i="1" dirty="0" smtClean="0"/>
              <a:t>path</a:t>
            </a:r>
            <a:r>
              <a:rPr lang="en-US" sz="6000" dirty="0" smtClean="0"/>
              <a:t> of </a:t>
            </a:r>
            <a:r>
              <a:rPr lang="en-US" sz="6000" i="1" dirty="0" smtClean="0"/>
              <a:t>length n</a:t>
            </a:r>
            <a:r>
              <a:rPr lang="en-US" sz="6000" dirty="0" smtClean="0"/>
              <a:t> from </a:t>
            </a:r>
            <a:r>
              <a:rPr lang="en-US" sz="6000" i="1" dirty="0" smtClean="0"/>
              <a:t>u</a:t>
            </a:r>
            <a:r>
              <a:rPr lang="en-US" sz="6000" dirty="0" smtClean="0"/>
              <a:t> to </a:t>
            </a:r>
            <a:r>
              <a:rPr lang="en-US" sz="6000" i="1" dirty="0" smtClean="0"/>
              <a:t>v</a:t>
            </a:r>
            <a:r>
              <a:rPr lang="en-US" sz="6000" dirty="0" smtClean="0"/>
              <a:t> in </a:t>
            </a:r>
            <a:r>
              <a:rPr lang="en-US" sz="6000" i="1" dirty="0" smtClean="0"/>
              <a:t>G</a:t>
            </a:r>
            <a:r>
              <a:rPr lang="en-US" sz="6000" dirty="0" smtClean="0"/>
              <a:t> is a sequence of </a:t>
            </a:r>
            <a:r>
              <a:rPr lang="en-US" sz="6000" i="1" dirty="0" smtClean="0"/>
              <a:t>n</a:t>
            </a:r>
            <a:r>
              <a:rPr lang="en-US" sz="6000" dirty="0" smtClean="0"/>
              <a:t> edges </a:t>
            </a:r>
            <a:r>
              <a:rPr lang="en-US" sz="6000" i="1" dirty="0"/>
              <a:t>e</a:t>
            </a:r>
            <a:r>
              <a:rPr lang="en-US" sz="6000" baseline="-25000" dirty="0" smtClean="0">
                <a:latin typeface="Cambria Math" pitchFamily="18" charset="0"/>
                <a:ea typeface="Cambria Math" pitchFamily="18" charset="0"/>
              </a:rPr>
              <a:t>1</a:t>
            </a:r>
            <a:r>
              <a:rPr lang="en-US" sz="6000" i="1" dirty="0" smtClean="0"/>
              <a:t>, … , e</a:t>
            </a:r>
            <a:r>
              <a:rPr lang="en-US" sz="6000" i="1" baseline="-25000" dirty="0" smtClean="0"/>
              <a:t>n</a:t>
            </a:r>
            <a:r>
              <a:rPr lang="en-US" sz="6000" dirty="0" smtClean="0"/>
              <a:t> of </a:t>
            </a:r>
            <a:r>
              <a:rPr lang="en-US" sz="6000" i="1" dirty="0" smtClean="0"/>
              <a:t>G</a:t>
            </a:r>
            <a:r>
              <a:rPr lang="en-US" sz="6000" dirty="0" smtClean="0"/>
              <a:t> for which there exists a sequence   </a:t>
            </a:r>
            <a:r>
              <a:rPr lang="en-US" sz="6000" i="1" dirty="0" smtClean="0"/>
              <a:t>x</a:t>
            </a:r>
            <a:r>
              <a:rPr lang="en-US" sz="6000" baseline="-25000" dirty="0" smtClean="0">
                <a:latin typeface="Cambria Math" pitchFamily="18" charset="0"/>
                <a:ea typeface="Cambria Math" pitchFamily="18" charset="0"/>
              </a:rPr>
              <a:t>0</a:t>
            </a:r>
            <a:r>
              <a:rPr lang="en-US" sz="6000" i="1" dirty="0" smtClean="0"/>
              <a:t> </a:t>
            </a:r>
            <a:r>
              <a:rPr lang="en-US" sz="6000" i="1" dirty="0"/>
              <a:t>= </a:t>
            </a:r>
            <a:r>
              <a:rPr lang="en-US" sz="6000" i="1" dirty="0" smtClean="0"/>
              <a:t>u, x</a:t>
            </a:r>
            <a:r>
              <a:rPr lang="en-US" sz="6000" baseline="-25000" dirty="0" smtClean="0">
                <a:latin typeface="Cambria Math" pitchFamily="18" charset="0"/>
                <a:ea typeface="Cambria Math" pitchFamily="18" charset="0"/>
              </a:rPr>
              <a:t>1</a:t>
            </a:r>
            <a:r>
              <a:rPr lang="en-US" sz="6000" i="1" dirty="0"/>
              <a:t>, </a:t>
            </a:r>
            <a:r>
              <a:rPr lang="en-US" sz="6000" i="1" dirty="0" smtClean="0"/>
              <a:t>…,</a:t>
            </a:r>
            <a:r>
              <a:rPr lang="en-US" sz="6000" i="1" dirty="0"/>
              <a:t> </a:t>
            </a:r>
            <a:r>
              <a:rPr lang="en-US" sz="6000" i="1" dirty="0" smtClean="0"/>
              <a:t>x</a:t>
            </a:r>
            <a:r>
              <a:rPr lang="en-US" sz="6000" i="1" baseline="-25000" dirty="0" smtClean="0"/>
              <a:t>n-</a:t>
            </a:r>
            <a:r>
              <a:rPr lang="en-US" sz="6000" baseline="-25000" dirty="0" smtClean="0">
                <a:latin typeface="Cambria Math" pitchFamily="18" charset="0"/>
                <a:ea typeface="Cambria Math" pitchFamily="18" charset="0"/>
              </a:rPr>
              <a:t>1</a:t>
            </a:r>
            <a:r>
              <a:rPr lang="en-US" sz="6000" i="1" dirty="0"/>
              <a:t>,</a:t>
            </a:r>
            <a:r>
              <a:rPr lang="en-US" sz="6000" i="1" dirty="0" smtClean="0"/>
              <a:t> </a:t>
            </a:r>
            <a:r>
              <a:rPr lang="en-US" sz="6000" i="1" dirty="0" err="1" smtClean="0"/>
              <a:t>x</a:t>
            </a:r>
            <a:r>
              <a:rPr lang="en-US" sz="6000" i="1" baseline="-25000" dirty="0" err="1" smtClean="0"/>
              <a:t>n</a:t>
            </a:r>
            <a:r>
              <a:rPr lang="en-US" sz="6000" i="1" dirty="0" smtClean="0"/>
              <a:t> = v </a:t>
            </a:r>
            <a:r>
              <a:rPr lang="en-US" sz="6000" dirty="0" smtClean="0"/>
              <a:t>of vertices such that </a:t>
            </a:r>
            <a:r>
              <a:rPr lang="en-US" sz="6000" i="1" dirty="0" err="1" smtClean="0"/>
              <a:t>e</a:t>
            </a:r>
            <a:r>
              <a:rPr lang="en-US" sz="6000" i="1" baseline="-25000" dirty="0" err="1" smtClean="0"/>
              <a:t>i</a:t>
            </a:r>
            <a:r>
              <a:rPr lang="en-US" sz="6000" i="1" baseline="-25000" dirty="0" smtClean="0"/>
              <a:t> </a:t>
            </a:r>
            <a:r>
              <a:rPr lang="en-US" sz="6000" dirty="0" smtClean="0"/>
              <a:t>has,      for </a:t>
            </a:r>
            <a:r>
              <a:rPr lang="en-US" sz="6000" i="1" dirty="0" err="1" smtClean="0"/>
              <a:t>i</a:t>
            </a:r>
            <a:r>
              <a:rPr lang="en-US" sz="6000" dirty="0" smtClean="0"/>
              <a:t> = </a:t>
            </a:r>
            <a:r>
              <a:rPr lang="en-US" sz="6000" dirty="0" smtClean="0">
                <a:latin typeface="Cambria Math" pitchFamily="18" charset="0"/>
                <a:ea typeface="Cambria Math" pitchFamily="18" charset="0"/>
              </a:rPr>
              <a:t>1</a:t>
            </a:r>
            <a:r>
              <a:rPr lang="en-US" sz="6000" dirty="0" smtClean="0"/>
              <a:t>, …, </a:t>
            </a:r>
            <a:r>
              <a:rPr lang="en-US" sz="6000" i="1" dirty="0" smtClean="0"/>
              <a:t>n</a:t>
            </a:r>
            <a:r>
              <a:rPr lang="en-US" sz="6000" dirty="0" smtClean="0"/>
              <a:t>, the endpoints </a:t>
            </a:r>
            <a:r>
              <a:rPr lang="en-US" sz="6000" i="1" dirty="0" smtClean="0"/>
              <a:t>x</a:t>
            </a:r>
            <a:r>
              <a:rPr lang="en-US" sz="6000" i="1" baseline="-25000" dirty="0" smtClean="0"/>
              <a:t>i</a:t>
            </a:r>
            <a:r>
              <a:rPr lang="en-US" sz="6000" baseline="-25000" dirty="0" smtClean="0"/>
              <a:t>-</a:t>
            </a:r>
            <a:r>
              <a:rPr lang="en-US" sz="6000" baseline="-25000" dirty="0" smtClean="0">
                <a:latin typeface="Cambria Math" pitchFamily="18" charset="0"/>
                <a:ea typeface="Cambria Math" pitchFamily="18" charset="0"/>
              </a:rPr>
              <a:t>1</a:t>
            </a:r>
            <a:r>
              <a:rPr lang="en-US" sz="6000" dirty="0" smtClean="0"/>
              <a:t> and </a:t>
            </a:r>
            <a:r>
              <a:rPr lang="en-US" sz="6000" i="1" dirty="0" smtClean="0"/>
              <a:t>x</a:t>
            </a:r>
            <a:r>
              <a:rPr lang="en-US" sz="6000" i="1" baseline="-25000" dirty="0" smtClean="0"/>
              <a:t>i</a:t>
            </a:r>
            <a:r>
              <a:rPr lang="en-US" sz="6000" dirty="0" smtClean="0"/>
              <a:t>. </a:t>
            </a:r>
          </a:p>
          <a:p>
            <a:pPr marL="1097280" lvl="1" indent="-457200"/>
            <a:r>
              <a:rPr lang="en-US" sz="6000" dirty="0" smtClean="0"/>
              <a:t>When the graph is simple, we denote this path by its vertex sequence </a:t>
            </a:r>
            <a:r>
              <a:rPr lang="en-US" sz="6000" i="1" dirty="0" smtClean="0"/>
              <a:t>x</a:t>
            </a:r>
            <a:r>
              <a:rPr lang="en-US" sz="6000" baseline="-25000" dirty="0" smtClean="0">
                <a:latin typeface="Cambria Math" pitchFamily="18" charset="0"/>
                <a:ea typeface="Cambria Math" pitchFamily="18" charset="0"/>
              </a:rPr>
              <a:t>0</a:t>
            </a:r>
            <a:r>
              <a:rPr lang="en-US" sz="6000" i="1" dirty="0" smtClean="0"/>
              <a:t>, x</a:t>
            </a:r>
            <a:r>
              <a:rPr lang="en-US" sz="6000" baseline="-25000" dirty="0" smtClean="0">
                <a:latin typeface="Cambria Math" pitchFamily="18" charset="0"/>
                <a:ea typeface="Cambria Math" pitchFamily="18" charset="0"/>
              </a:rPr>
              <a:t>1</a:t>
            </a:r>
            <a:r>
              <a:rPr lang="en-US" sz="6000" i="1" dirty="0"/>
              <a:t>, … , </a:t>
            </a:r>
            <a:r>
              <a:rPr lang="en-US" sz="6000" i="1" dirty="0" err="1" smtClean="0"/>
              <a:t>x</a:t>
            </a:r>
            <a:r>
              <a:rPr lang="en-US" sz="6000" i="1" baseline="-25000" dirty="0" err="1" smtClean="0"/>
              <a:t>n</a:t>
            </a:r>
            <a:r>
              <a:rPr lang="en-US" sz="6000" dirty="0" smtClean="0"/>
              <a:t>(since listing the vertices uniquely determines the path).</a:t>
            </a:r>
          </a:p>
          <a:p>
            <a:pPr marL="1097280" lvl="1" indent="-457200"/>
            <a:r>
              <a:rPr lang="en-US" sz="6000" dirty="0" smtClean="0"/>
              <a:t>The path is a </a:t>
            </a:r>
            <a:r>
              <a:rPr lang="en-US" sz="6000" i="1" dirty="0" smtClean="0"/>
              <a:t>circuit</a:t>
            </a:r>
            <a:r>
              <a:rPr lang="en-US" sz="6000" dirty="0" smtClean="0"/>
              <a:t> if it begins and ends at the same vertex (</a:t>
            </a:r>
            <a:r>
              <a:rPr lang="en-US" sz="6000" i="1" dirty="0" smtClean="0"/>
              <a:t>u</a:t>
            </a:r>
            <a:r>
              <a:rPr lang="en-US" sz="6000" dirty="0" smtClean="0"/>
              <a:t> = </a:t>
            </a:r>
            <a:r>
              <a:rPr lang="en-US" sz="6000" i="1" dirty="0" smtClean="0"/>
              <a:t>v</a:t>
            </a:r>
            <a:r>
              <a:rPr lang="en-US" sz="6000" dirty="0" smtClean="0"/>
              <a:t>) and has length greater than zero.</a:t>
            </a:r>
          </a:p>
          <a:p>
            <a:pPr marL="1097280" lvl="1" indent="-457200"/>
            <a:r>
              <a:rPr lang="en-US" sz="6000" dirty="0" smtClean="0"/>
              <a:t>The path or circuit is said to </a:t>
            </a:r>
            <a:r>
              <a:rPr lang="en-US" sz="6000" i="1" dirty="0" smtClean="0"/>
              <a:t>pass through </a:t>
            </a:r>
            <a:r>
              <a:rPr lang="en-US" sz="6000" dirty="0" smtClean="0"/>
              <a:t>the vertices</a:t>
            </a:r>
            <a:r>
              <a:rPr lang="en-US" sz="6000" i="1" dirty="0"/>
              <a:t> </a:t>
            </a:r>
            <a:r>
              <a:rPr lang="en-US" sz="6000" i="1" dirty="0" smtClean="0"/>
              <a:t>x</a:t>
            </a:r>
            <a:r>
              <a:rPr lang="en-US" sz="6000" baseline="-25000" dirty="0" smtClean="0">
                <a:latin typeface="Cambria Math" pitchFamily="18" charset="0"/>
                <a:ea typeface="Cambria Math" pitchFamily="18" charset="0"/>
              </a:rPr>
              <a:t>1</a:t>
            </a:r>
            <a:r>
              <a:rPr lang="en-US" sz="6000" i="1" dirty="0" smtClean="0"/>
              <a:t>, x</a:t>
            </a:r>
            <a:r>
              <a:rPr lang="en-US" sz="6000" baseline="-25000" dirty="0" smtClean="0">
                <a:latin typeface="Cambria Math" pitchFamily="18" charset="0"/>
                <a:ea typeface="Cambria Math" pitchFamily="18" charset="0"/>
              </a:rPr>
              <a:t>2</a:t>
            </a:r>
            <a:r>
              <a:rPr lang="en-US" sz="6000" i="1" dirty="0" smtClean="0"/>
              <a:t>, </a:t>
            </a:r>
            <a:r>
              <a:rPr lang="en-US" sz="6000" i="1" dirty="0"/>
              <a:t>… , </a:t>
            </a:r>
            <a:r>
              <a:rPr lang="en-US" sz="6000" i="1" dirty="0" smtClean="0"/>
              <a:t>x</a:t>
            </a:r>
            <a:r>
              <a:rPr lang="en-US" sz="6000" i="1" baseline="-25000" dirty="0" smtClean="0"/>
              <a:t>n-</a:t>
            </a:r>
            <a:r>
              <a:rPr lang="en-US" sz="6000" baseline="-25000" dirty="0" smtClean="0">
                <a:latin typeface="Cambria Math" pitchFamily="18" charset="0"/>
                <a:ea typeface="Cambria Math" pitchFamily="18" charset="0"/>
              </a:rPr>
              <a:t>1</a:t>
            </a:r>
            <a:r>
              <a:rPr lang="en-US" sz="6000" dirty="0"/>
              <a:t> </a:t>
            </a:r>
            <a:r>
              <a:rPr lang="en-US" sz="6000" dirty="0" smtClean="0"/>
              <a:t> and </a:t>
            </a:r>
            <a:r>
              <a:rPr lang="en-US" sz="6000" i="1" dirty="0" smtClean="0"/>
              <a:t>traverse</a:t>
            </a:r>
            <a:r>
              <a:rPr lang="en-US" sz="6000" dirty="0" smtClean="0"/>
              <a:t> the edges </a:t>
            </a:r>
            <a:r>
              <a:rPr lang="en-US" sz="6000" i="1" dirty="0"/>
              <a:t>e</a:t>
            </a:r>
            <a:r>
              <a:rPr lang="en-US" sz="6000" baseline="-25000" dirty="0">
                <a:latin typeface="Cambria Math" pitchFamily="18" charset="0"/>
                <a:ea typeface="Cambria Math" pitchFamily="18" charset="0"/>
              </a:rPr>
              <a:t>1</a:t>
            </a:r>
            <a:r>
              <a:rPr lang="en-US" sz="6000" i="1" dirty="0"/>
              <a:t>, … , </a:t>
            </a:r>
            <a:r>
              <a:rPr lang="en-US" sz="6000" i="1" dirty="0" smtClean="0"/>
              <a:t>e</a:t>
            </a:r>
            <a:r>
              <a:rPr lang="en-US" sz="6000" i="1" baseline="-25000" dirty="0" smtClean="0"/>
              <a:t>n</a:t>
            </a:r>
            <a:r>
              <a:rPr lang="en-US" sz="6000" dirty="0" smtClean="0"/>
              <a:t>.</a:t>
            </a:r>
          </a:p>
          <a:p>
            <a:pPr marL="1097280" lvl="1" indent="-457200"/>
            <a:r>
              <a:rPr lang="en-US" sz="6000" dirty="0" smtClean="0"/>
              <a:t>A path or circuit is </a:t>
            </a:r>
            <a:r>
              <a:rPr lang="en-US" sz="6000" i="1" dirty="0" smtClean="0"/>
              <a:t>simple</a:t>
            </a:r>
            <a:r>
              <a:rPr lang="en-US" sz="6000" dirty="0" smtClean="0"/>
              <a:t> if it does not contain the same edge more than once.</a:t>
            </a:r>
          </a:p>
          <a:p>
            <a:pPr marL="1097280" lvl="1" indent="-457200"/>
            <a:endParaRPr lang="en-US" dirty="0"/>
          </a:p>
          <a:p>
            <a:pPr marL="1097280" lvl="1" indent="-457200"/>
            <a:endParaRPr lang="en-US" dirty="0" smtClean="0"/>
          </a:p>
          <a:p>
            <a:pPr marL="1097280" lvl="1" indent="-457200"/>
            <a:endParaRPr lang="en-US" dirty="0"/>
          </a:p>
          <a:p>
            <a:pPr lvl="1" indent="0">
              <a:buNone/>
            </a:pPr>
            <a:r>
              <a:rPr lang="en-US" dirty="0" smtClean="0"/>
              <a:t>   </a:t>
            </a:r>
            <a:endParaRPr lang="en-US" dirty="0"/>
          </a:p>
        </p:txBody>
      </p:sp>
      <p:sp>
        <p:nvSpPr>
          <p:cNvPr id="5" name="TextBox 4"/>
          <p:cNvSpPr txBox="1"/>
          <p:nvPr/>
        </p:nvSpPr>
        <p:spPr>
          <a:xfrm>
            <a:off x="4114800" y="5664621"/>
            <a:ext cx="4419600" cy="646331"/>
          </a:xfrm>
          <a:prstGeom prst="rect">
            <a:avLst/>
          </a:prstGeom>
          <a:noFill/>
          <a:ln>
            <a:solidFill>
              <a:schemeClr val="accent1"/>
            </a:solidFill>
          </a:ln>
        </p:spPr>
        <p:txBody>
          <a:bodyPr wrap="square" rtlCol="0">
            <a:spAutoFit/>
          </a:bodyPr>
          <a:lstStyle/>
          <a:p>
            <a:r>
              <a:rPr lang="en-US" dirty="0" smtClean="0"/>
              <a:t>This terminology  is readily extended to directed graphs. (</a:t>
            </a:r>
            <a:r>
              <a:rPr lang="en-US" i="1" dirty="0" smtClean="0"/>
              <a:t>see text</a:t>
            </a:r>
            <a:r>
              <a:rPr lang="en-US" dirty="0" smtClean="0"/>
              <a:t>)</a:t>
            </a:r>
            <a:endParaRPr lang="en-US" dirty="0"/>
          </a:p>
        </p:txBody>
      </p:sp>
    </p:spTree>
    <p:extLst>
      <p:ext uri="{BB962C8B-B14F-4D97-AF65-F5344CB8AC3E}">
        <p14:creationId xmlns:p14="http://schemas.microsoft.com/office/powerpoint/2010/main" val="4079533622"/>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362712"/>
          </a:xfrm>
        </p:spPr>
        <p:txBody>
          <a:bodyPr>
            <a:normAutofit fontScale="90000"/>
          </a:bodyPr>
          <a:lstStyle/>
          <a:p>
            <a:r>
              <a:rPr lang="en-US" dirty="0" smtClean="0"/>
              <a:t>Paths (</a:t>
            </a:r>
            <a:r>
              <a:rPr lang="en-US" i="1" dirty="0" smtClean="0"/>
              <a:t>continued</a:t>
            </a:r>
            <a:r>
              <a:rPr lang="en-US" dirty="0" smtClean="0"/>
              <a:t>)</a:t>
            </a:r>
            <a:endParaRPr lang="en-US" dirty="0"/>
          </a:p>
        </p:txBody>
      </p:sp>
      <p:sp>
        <p:nvSpPr>
          <p:cNvPr id="3" name="Content Placeholder 2"/>
          <p:cNvSpPr>
            <a:spLocks noGrp="1"/>
          </p:cNvSpPr>
          <p:nvPr>
            <p:ph idx="1"/>
          </p:nvPr>
        </p:nvSpPr>
        <p:spPr/>
        <p:txBody>
          <a:bodyPr>
            <a:normAutofit lnSpcReduction="10000"/>
          </a:bodyPr>
          <a:lstStyle/>
          <a:p>
            <a:pPr indent="0">
              <a:buNone/>
            </a:pPr>
            <a:endParaRPr lang="en-US" b="1" dirty="0" smtClean="0"/>
          </a:p>
          <a:p>
            <a:pPr indent="0">
              <a:buNone/>
            </a:pPr>
            <a:endParaRPr lang="en-US" b="1" dirty="0"/>
          </a:p>
          <a:p>
            <a:pPr indent="0">
              <a:buNone/>
            </a:pPr>
            <a:endParaRPr lang="en-US" b="1" dirty="0" smtClean="0"/>
          </a:p>
          <a:p>
            <a:pPr indent="0">
              <a:buNone/>
            </a:pPr>
            <a:endParaRPr lang="en-US" b="1" dirty="0"/>
          </a:p>
          <a:p>
            <a:pPr indent="0">
              <a:buNone/>
            </a:pPr>
            <a:r>
              <a:rPr lang="en-US" b="1" dirty="0" smtClean="0"/>
              <a:t>Example</a:t>
            </a:r>
            <a:r>
              <a:rPr lang="en-US" dirty="0" smtClean="0"/>
              <a:t>: In the simple graph here:</a:t>
            </a:r>
          </a:p>
          <a:p>
            <a:pPr lvl="1"/>
            <a:r>
              <a:rPr lang="en-US" i="1" dirty="0"/>
              <a:t>a</a:t>
            </a:r>
            <a:r>
              <a:rPr lang="en-US" dirty="0" smtClean="0"/>
              <a:t>, </a:t>
            </a:r>
            <a:r>
              <a:rPr lang="en-US" i="1" dirty="0" smtClean="0"/>
              <a:t>d</a:t>
            </a:r>
            <a:r>
              <a:rPr lang="en-US" dirty="0" smtClean="0"/>
              <a:t>, </a:t>
            </a:r>
            <a:r>
              <a:rPr lang="en-US" i="1" dirty="0" smtClean="0"/>
              <a:t>c</a:t>
            </a:r>
            <a:r>
              <a:rPr lang="en-US" dirty="0" smtClean="0"/>
              <a:t>, </a:t>
            </a:r>
            <a:r>
              <a:rPr lang="en-US" i="1" dirty="0" smtClean="0"/>
              <a:t>f</a:t>
            </a:r>
            <a:r>
              <a:rPr lang="en-US" dirty="0" smtClean="0"/>
              <a:t>, </a:t>
            </a:r>
            <a:r>
              <a:rPr lang="en-US" i="1" dirty="0" smtClean="0"/>
              <a:t>e</a:t>
            </a:r>
            <a:r>
              <a:rPr lang="en-US" dirty="0" smtClean="0"/>
              <a:t> is a simple path of length </a:t>
            </a:r>
            <a:r>
              <a:rPr lang="en-US" dirty="0" smtClean="0">
                <a:latin typeface="Cambria Math" pitchFamily="18" charset="0"/>
                <a:ea typeface="Cambria Math" pitchFamily="18" charset="0"/>
              </a:rPr>
              <a:t>4</a:t>
            </a:r>
            <a:r>
              <a:rPr lang="en-US" dirty="0" smtClean="0"/>
              <a:t>. </a:t>
            </a:r>
          </a:p>
          <a:p>
            <a:pPr lvl="1"/>
            <a:r>
              <a:rPr lang="en-US" i="1" dirty="0"/>
              <a:t>d</a:t>
            </a:r>
            <a:r>
              <a:rPr lang="en-US" dirty="0" smtClean="0"/>
              <a:t>, </a:t>
            </a:r>
            <a:r>
              <a:rPr lang="en-US" i="1" dirty="0" smtClean="0"/>
              <a:t>e</a:t>
            </a:r>
            <a:r>
              <a:rPr lang="en-US" dirty="0" smtClean="0"/>
              <a:t>, </a:t>
            </a:r>
            <a:r>
              <a:rPr lang="en-US" i="1" dirty="0" smtClean="0"/>
              <a:t>c</a:t>
            </a:r>
            <a:r>
              <a:rPr lang="en-US" dirty="0" smtClean="0"/>
              <a:t>, </a:t>
            </a:r>
            <a:r>
              <a:rPr lang="en-US" i="1" dirty="0" smtClean="0"/>
              <a:t>a</a:t>
            </a:r>
            <a:r>
              <a:rPr lang="en-US" dirty="0" smtClean="0"/>
              <a:t> is not a path because </a:t>
            </a:r>
            <a:r>
              <a:rPr lang="en-US" i="1" dirty="0" smtClean="0"/>
              <a:t>e</a:t>
            </a:r>
            <a:r>
              <a:rPr lang="en-US" dirty="0" smtClean="0"/>
              <a:t> is not connected to </a:t>
            </a:r>
            <a:r>
              <a:rPr lang="en-US" i="1" dirty="0" smtClean="0"/>
              <a:t>c</a:t>
            </a:r>
            <a:r>
              <a:rPr lang="en-US" dirty="0" smtClean="0"/>
              <a:t>.</a:t>
            </a:r>
          </a:p>
          <a:p>
            <a:pPr lvl="1"/>
            <a:r>
              <a:rPr lang="en-US" i="1" dirty="0"/>
              <a:t>b</a:t>
            </a:r>
            <a:r>
              <a:rPr lang="en-US" dirty="0" smtClean="0"/>
              <a:t>, </a:t>
            </a:r>
            <a:r>
              <a:rPr lang="en-US" i="1" dirty="0" smtClean="0"/>
              <a:t>c</a:t>
            </a:r>
            <a:r>
              <a:rPr lang="en-US" dirty="0" smtClean="0"/>
              <a:t>, </a:t>
            </a:r>
            <a:r>
              <a:rPr lang="en-US" i="1" dirty="0" smtClean="0"/>
              <a:t>f</a:t>
            </a:r>
            <a:r>
              <a:rPr lang="en-US" dirty="0" smtClean="0"/>
              <a:t>, </a:t>
            </a:r>
            <a:r>
              <a:rPr lang="en-US" i="1" dirty="0" smtClean="0"/>
              <a:t>e</a:t>
            </a:r>
            <a:r>
              <a:rPr lang="en-US" dirty="0" smtClean="0"/>
              <a:t>, </a:t>
            </a:r>
            <a:r>
              <a:rPr lang="en-US" i="1" dirty="0" smtClean="0"/>
              <a:t>b</a:t>
            </a:r>
            <a:r>
              <a:rPr lang="en-US" dirty="0" smtClean="0"/>
              <a:t> is a circuit of length </a:t>
            </a:r>
            <a:r>
              <a:rPr lang="en-US" dirty="0" smtClean="0">
                <a:latin typeface="Cambria Math" pitchFamily="18" charset="0"/>
                <a:ea typeface="Cambria Math" pitchFamily="18" charset="0"/>
              </a:rPr>
              <a:t>4</a:t>
            </a:r>
            <a:r>
              <a:rPr lang="en-US" dirty="0" smtClean="0"/>
              <a:t>. </a:t>
            </a:r>
          </a:p>
          <a:p>
            <a:pPr lvl="1"/>
            <a:r>
              <a:rPr lang="en-US" i="1" dirty="0"/>
              <a:t>a</a:t>
            </a:r>
            <a:r>
              <a:rPr lang="en-US" dirty="0" smtClean="0"/>
              <a:t>, </a:t>
            </a:r>
            <a:r>
              <a:rPr lang="en-US" i="1" dirty="0" smtClean="0"/>
              <a:t>b</a:t>
            </a:r>
            <a:r>
              <a:rPr lang="en-US" dirty="0" smtClean="0"/>
              <a:t>, </a:t>
            </a:r>
            <a:r>
              <a:rPr lang="en-US" i="1" dirty="0" smtClean="0"/>
              <a:t>e</a:t>
            </a:r>
            <a:r>
              <a:rPr lang="en-US" dirty="0" smtClean="0"/>
              <a:t>, </a:t>
            </a:r>
            <a:r>
              <a:rPr lang="en-US" i="1" dirty="0" smtClean="0"/>
              <a:t>d</a:t>
            </a:r>
            <a:r>
              <a:rPr lang="en-US" dirty="0" smtClean="0"/>
              <a:t>, </a:t>
            </a:r>
            <a:r>
              <a:rPr lang="en-US" i="1" dirty="0" smtClean="0"/>
              <a:t>a</a:t>
            </a:r>
            <a:r>
              <a:rPr lang="en-US" dirty="0" smtClean="0"/>
              <a:t>, </a:t>
            </a:r>
            <a:r>
              <a:rPr lang="en-US" i="1" dirty="0" smtClean="0"/>
              <a:t>b </a:t>
            </a:r>
            <a:r>
              <a:rPr lang="en-US" dirty="0" smtClean="0"/>
              <a:t>is a path of length </a:t>
            </a:r>
            <a:r>
              <a:rPr lang="en-US" dirty="0" smtClean="0">
                <a:latin typeface="Cambria Math" pitchFamily="18" charset="0"/>
                <a:ea typeface="Cambria Math" pitchFamily="18" charset="0"/>
              </a:rPr>
              <a:t>5</a:t>
            </a:r>
            <a:r>
              <a:rPr lang="en-US" dirty="0" smtClean="0"/>
              <a:t>, but it is not a simple path. </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0021" y="1371600"/>
            <a:ext cx="7813681" cy="1981200"/>
          </a:xfrm>
          <a:prstGeom prst="rect">
            <a:avLst/>
          </a:prstGeom>
        </p:spPr>
      </p:pic>
    </p:spTree>
    <p:extLst>
      <p:ext uri="{BB962C8B-B14F-4D97-AF65-F5344CB8AC3E}">
        <p14:creationId xmlns:p14="http://schemas.microsoft.com/office/powerpoint/2010/main" val="1021650485"/>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210312"/>
          </a:xfrm>
        </p:spPr>
        <p:txBody>
          <a:bodyPr>
            <a:noAutofit/>
          </a:bodyPr>
          <a:lstStyle/>
          <a:p>
            <a:r>
              <a:rPr lang="en-US" sz="4000" dirty="0" smtClean="0"/>
              <a:t>Connectedness in Undirected Graphs</a:t>
            </a:r>
            <a:endParaRPr lang="en-US" sz="4000" dirty="0"/>
          </a:p>
        </p:txBody>
      </p:sp>
      <p:sp>
        <p:nvSpPr>
          <p:cNvPr id="3" name="Content Placeholder 2"/>
          <p:cNvSpPr>
            <a:spLocks noGrp="1"/>
          </p:cNvSpPr>
          <p:nvPr>
            <p:ph idx="1"/>
          </p:nvPr>
        </p:nvSpPr>
        <p:spPr>
          <a:xfrm>
            <a:off x="76200" y="914400"/>
            <a:ext cx="9067800" cy="5410200"/>
          </a:xfrm>
        </p:spPr>
        <p:txBody>
          <a:bodyPr>
            <a:normAutofit/>
          </a:bodyPr>
          <a:lstStyle/>
          <a:p>
            <a:pPr indent="0">
              <a:buNone/>
            </a:pPr>
            <a:r>
              <a:rPr lang="en-US" sz="2400" b="1" dirty="0" smtClean="0"/>
              <a:t>Definition</a:t>
            </a:r>
            <a:r>
              <a:rPr lang="en-US" sz="2400" dirty="0" smtClean="0"/>
              <a:t>: An undirected graph is called  </a:t>
            </a:r>
            <a:r>
              <a:rPr lang="en-US" sz="2400" i="1" dirty="0" smtClean="0"/>
              <a:t>connected</a:t>
            </a:r>
            <a:r>
              <a:rPr lang="en-US" sz="2400" dirty="0" smtClean="0"/>
              <a:t> if there is a path between every pair of vertices.  An undirected graph that is not </a:t>
            </a:r>
            <a:r>
              <a:rPr lang="en-US" sz="2400" i="1" dirty="0" smtClean="0"/>
              <a:t>connected</a:t>
            </a:r>
            <a:r>
              <a:rPr lang="en-US" sz="2400" dirty="0" smtClean="0"/>
              <a:t> is called </a:t>
            </a:r>
            <a:r>
              <a:rPr lang="en-US" sz="2400" i="1" dirty="0" smtClean="0"/>
              <a:t>disconnected</a:t>
            </a:r>
            <a:r>
              <a:rPr lang="en-US" sz="2400" dirty="0" smtClean="0"/>
              <a:t>. We say that we </a:t>
            </a:r>
            <a:r>
              <a:rPr lang="en-US" sz="2400" i="1" dirty="0" smtClean="0"/>
              <a:t>disconnect</a:t>
            </a:r>
            <a:r>
              <a:rPr lang="en-US" sz="2400" dirty="0" smtClean="0"/>
              <a:t> a graph when we remove vertices or edges, or both, to produce a disconnected </a:t>
            </a:r>
            <a:r>
              <a:rPr lang="en-US" sz="2400" dirty="0" err="1" smtClean="0"/>
              <a:t>subgraph</a:t>
            </a:r>
            <a:r>
              <a:rPr lang="en-US" sz="2400" dirty="0" smtClean="0"/>
              <a:t>. </a:t>
            </a:r>
          </a:p>
          <a:p>
            <a:pPr indent="0">
              <a:buNone/>
            </a:pPr>
            <a:r>
              <a:rPr lang="en-US" sz="2400" b="1" dirty="0" smtClean="0"/>
              <a:t>Example</a:t>
            </a:r>
            <a:r>
              <a:rPr lang="en-US" sz="2400" dirty="0" smtClean="0"/>
              <a:t>: </a:t>
            </a:r>
            <a:r>
              <a:rPr lang="en-US" sz="2400" i="1" dirty="0" smtClean="0"/>
              <a:t>G</a:t>
            </a:r>
            <a:r>
              <a:rPr lang="en-US" sz="2400" baseline="-25000" dirty="0" smtClean="0">
                <a:latin typeface="Cambria Math" pitchFamily="18" charset="0"/>
                <a:ea typeface="Cambria Math" pitchFamily="18" charset="0"/>
              </a:rPr>
              <a:t>1</a:t>
            </a:r>
            <a:r>
              <a:rPr lang="en-US" sz="2400" dirty="0" smtClean="0"/>
              <a:t> is </a:t>
            </a:r>
            <a:r>
              <a:rPr lang="en-US" sz="2400" dirty="0"/>
              <a:t>connected because there is a path between any pair of its vertices, as can be easily </a:t>
            </a:r>
            <a:r>
              <a:rPr lang="en-US" sz="2400" dirty="0" smtClean="0"/>
              <a:t>seen.   </a:t>
            </a:r>
            <a:r>
              <a:rPr lang="en-US" sz="2400" dirty="0"/>
              <a:t>However </a:t>
            </a:r>
            <a:r>
              <a:rPr lang="en-US" sz="2400" i="1" dirty="0"/>
              <a:t>G</a:t>
            </a:r>
            <a:r>
              <a:rPr lang="en-US" sz="2400" baseline="-25000" dirty="0">
                <a:latin typeface="Cambria Math" pitchFamily="18" charset="0"/>
                <a:ea typeface="Cambria Math" pitchFamily="18" charset="0"/>
              </a:rPr>
              <a:t>2</a:t>
            </a:r>
            <a:r>
              <a:rPr lang="en-US" sz="2400" dirty="0" smtClean="0"/>
              <a:t> </a:t>
            </a:r>
            <a:r>
              <a:rPr lang="en-US" sz="2400" dirty="0"/>
              <a:t>is not connected because there is no path between vertices </a:t>
            </a:r>
            <a:r>
              <a:rPr lang="en-US" sz="2400" i="1" dirty="0" smtClean="0"/>
              <a:t>a</a:t>
            </a:r>
            <a:r>
              <a:rPr lang="en-US" sz="2400" dirty="0" smtClean="0"/>
              <a:t> </a:t>
            </a:r>
            <a:r>
              <a:rPr lang="en-US" sz="2400" dirty="0"/>
              <a:t>and </a:t>
            </a:r>
            <a:r>
              <a:rPr lang="en-US" sz="2400" i="1" dirty="0" smtClean="0"/>
              <a:t>f</a:t>
            </a:r>
            <a:r>
              <a:rPr lang="en-US" sz="2400" dirty="0" smtClean="0"/>
              <a:t>, </a:t>
            </a:r>
            <a:r>
              <a:rPr lang="en-US" sz="2400" dirty="0"/>
              <a:t>for example. </a:t>
            </a:r>
            <a:endParaRPr lang="en-US" sz="2400" dirty="0" smtClean="0"/>
          </a:p>
          <a:p>
            <a:pPr indent="0">
              <a:buNone/>
            </a:pPr>
            <a:endParaRPr lang="en-US" dirty="0"/>
          </a:p>
          <a:p>
            <a:pPr indent="0">
              <a:buNone/>
            </a:pPr>
            <a:endParaRPr lang="en-US" dirty="0" smtClean="0"/>
          </a:p>
          <a:p>
            <a:pPr indent="0">
              <a:buNone/>
            </a:pPr>
            <a:r>
              <a:rPr lang="en-US" dirty="0"/>
              <a:t> </a:t>
            </a:r>
          </a:p>
        </p:txBody>
      </p:sp>
      <p:pic>
        <p:nvPicPr>
          <p:cNvPr id="4"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8600" y="4495800"/>
            <a:ext cx="8229600" cy="2075688"/>
          </a:xfrm>
          <a:prstGeom prst="rect">
            <a:avLst/>
          </a:prstGeom>
        </p:spPr>
      </p:pic>
    </p:spTree>
    <p:extLst>
      <p:ext uri="{BB962C8B-B14F-4D97-AF65-F5344CB8AC3E}">
        <p14:creationId xmlns:p14="http://schemas.microsoft.com/office/powerpoint/2010/main" val="2772950261"/>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Euler and Hamiltonian Graphs</a:t>
            </a:r>
            <a:endParaRPr lang="en-US" dirty="0"/>
          </a:p>
        </p:txBody>
      </p:sp>
      <p:sp>
        <p:nvSpPr>
          <p:cNvPr id="3" name="Subtitle 2"/>
          <p:cNvSpPr>
            <a:spLocks noGrp="1"/>
          </p:cNvSpPr>
          <p:nvPr>
            <p:ph type="subTitle" idx="1"/>
          </p:nvPr>
        </p:nvSpPr>
        <p:spPr/>
        <p:txBody>
          <a:bodyPr/>
          <a:lstStyle/>
          <a:p>
            <a:r>
              <a:rPr lang="en-US" dirty="0" smtClean="0"/>
              <a:t>Section </a:t>
            </a:r>
            <a:r>
              <a:rPr lang="en-US" dirty="0" smtClean="0">
                <a:latin typeface="Cambria Math" pitchFamily="18" charset="0"/>
                <a:ea typeface="Cambria Math" pitchFamily="18" charset="0"/>
              </a:rPr>
              <a:t>10.5</a:t>
            </a:r>
            <a:endParaRPr lang="en-US" dirty="0">
              <a:latin typeface="Cambria Math" pitchFamily="18" charset="0"/>
              <a:ea typeface="Cambria Math" pitchFamily="18" charset="0"/>
            </a:endParaRPr>
          </a:p>
        </p:txBody>
      </p:sp>
    </p:spTree>
    <p:extLst>
      <p:ext uri="{BB962C8B-B14F-4D97-AF65-F5344CB8AC3E}">
        <p14:creationId xmlns:p14="http://schemas.microsoft.com/office/powerpoint/2010/main" val="222698142"/>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 Summary</a:t>
            </a:r>
            <a:endParaRPr lang="en-US" dirty="0"/>
          </a:p>
        </p:txBody>
      </p:sp>
      <p:sp>
        <p:nvSpPr>
          <p:cNvPr id="3" name="Content Placeholder 2"/>
          <p:cNvSpPr>
            <a:spLocks noGrp="1"/>
          </p:cNvSpPr>
          <p:nvPr>
            <p:ph idx="1"/>
          </p:nvPr>
        </p:nvSpPr>
        <p:spPr/>
        <p:txBody>
          <a:bodyPr/>
          <a:lstStyle/>
          <a:p>
            <a:r>
              <a:rPr lang="en-US" dirty="0" smtClean="0"/>
              <a:t>Euler Paths and Circuits</a:t>
            </a:r>
          </a:p>
          <a:p>
            <a:r>
              <a:rPr lang="en-US" dirty="0" smtClean="0"/>
              <a:t>Hamilton Paths and Circuits</a:t>
            </a:r>
          </a:p>
          <a:p>
            <a:r>
              <a:rPr lang="en-US" dirty="0" smtClean="0"/>
              <a:t>Applications of Hamilton Circuits</a:t>
            </a:r>
          </a:p>
        </p:txBody>
      </p:sp>
    </p:spTree>
    <p:extLst>
      <p:ext uri="{BB962C8B-B14F-4D97-AF65-F5344CB8AC3E}">
        <p14:creationId xmlns:p14="http://schemas.microsoft.com/office/powerpoint/2010/main" val="966517084"/>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00360"/>
          </a:xfrm>
        </p:spPr>
        <p:txBody>
          <a:bodyPr>
            <a:normAutofit fontScale="90000"/>
          </a:bodyPr>
          <a:lstStyle/>
          <a:p>
            <a:r>
              <a:rPr lang="en-US" dirty="0" smtClean="0"/>
              <a:t>Euler Paths and Circuits</a:t>
            </a:r>
            <a:endParaRPr lang="en-US" dirty="0"/>
          </a:p>
        </p:txBody>
      </p:sp>
      <p:sp>
        <p:nvSpPr>
          <p:cNvPr id="3" name="Content Placeholder 2"/>
          <p:cNvSpPr>
            <a:spLocks noGrp="1"/>
          </p:cNvSpPr>
          <p:nvPr>
            <p:ph idx="1"/>
          </p:nvPr>
        </p:nvSpPr>
        <p:spPr>
          <a:xfrm>
            <a:off x="152400" y="1221542"/>
            <a:ext cx="8534400" cy="5103058"/>
          </a:xfrm>
        </p:spPr>
        <p:txBody>
          <a:bodyPr>
            <a:normAutofit fontScale="85000" lnSpcReduction="20000"/>
          </a:bodyPr>
          <a:lstStyle/>
          <a:p>
            <a:r>
              <a:rPr lang="en-US" dirty="0" smtClean="0"/>
              <a:t>The town of K</a:t>
            </a:r>
            <a:r>
              <a:rPr lang="az-Cyrl-AZ" dirty="0" smtClean="0">
                <a:latin typeface="Cambria Math"/>
                <a:ea typeface="Cambria Math"/>
              </a:rPr>
              <a:t>ӧ</a:t>
            </a:r>
            <a:r>
              <a:rPr lang="en-US" dirty="0" err="1" smtClean="0"/>
              <a:t>nigsberg</a:t>
            </a:r>
            <a:r>
              <a:rPr lang="en-US" dirty="0" smtClean="0"/>
              <a:t>, Prussia </a:t>
            </a:r>
          </a:p>
          <a:p>
            <a:pPr marL="0" indent="0">
              <a:buNone/>
            </a:pPr>
            <a:r>
              <a:rPr lang="en-US" dirty="0" smtClean="0"/>
              <a:t>(now </a:t>
            </a:r>
            <a:r>
              <a:rPr lang="en-US" dirty="0" err="1" smtClean="0"/>
              <a:t>Kalingrad</a:t>
            </a:r>
            <a:r>
              <a:rPr lang="en-US" dirty="0" smtClean="0"/>
              <a:t>, Russia) was divided into</a:t>
            </a:r>
          </a:p>
          <a:p>
            <a:pPr marL="0" indent="0">
              <a:buNone/>
            </a:pPr>
            <a:r>
              <a:rPr lang="en-US" dirty="0" smtClean="0"/>
              <a:t>four sections by the branches of the </a:t>
            </a:r>
            <a:r>
              <a:rPr lang="en-US" dirty="0" err="1" smtClean="0"/>
              <a:t>Pregel</a:t>
            </a:r>
            <a:r>
              <a:rPr lang="en-US" dirty="0" smtClean="0"/>
              <a:t> river. In the </a:t>
            </a:r>
            <a:r>
              <a:rPr lang="en-US" dirty="0" smtClean="0">
                <a:latin typeface="Cambria Math" pitchFamily="18" charset="0"/>
                <a:ea typeface="Cambria Math" pitchFamily="18" charset="0"/>
              </a:rPr>
              <a:t>18</a:t>
            </a:r>
            <a:r>
              <a:rPr lang="en-US" dirty="0" smtClean="0"/>
              <a:t>th century seven bridges connected these regions.</a:t>
            </a:r>
          </a:p>
          <a:p>
            <a:r>
              <a:rPr lang="en-US" dirty="0"/>
              <a:t>People wondered whether </a:t>
            </a:r>
            <a:r>
              <a:rPr lang="en-US" dirty="0" err="1"/>
              <a:t>whether</a:t>
            </a:r>
            <a:r>
              <a:rPr lang="en-US" dirty="0"/>
              <a:t> it was possible to follow a path that crosses each bridge exactly once and returns to the starting point.</a:t>
            </a:r>
            <a:endParaRPr lang="en-US" dirty="0" smtClean="0"/>
          </a:p>
          <a:p>
            <a:r>
              <a:rPr lang="en-US" dirty="0" smtClean="0"/>
              <a:t>The Swiss mathematician Leonard Euler proved that </a:t>
            </a:r>
            <a:r>
              <a:rPr lang="en-US" dirty="0"/>
              <a:t>no such path exists.   This result is often considered to be the first theorem ever proved in </a:t>
            </a:r>
            <a:r>
              <a:rPr lang="en-US" dirty="0" smtClean="0"/>
              <a:t>graph theory.</a:t>
            </a:r>
          </a:p>
          <a:p>
            <a:endParaRPr lang="en-US" dirty="0"/>
          </a:p>
          <a:p>
            <a:endParaRPr lang="en-US" dirty="0" smtClean="0"/>
          </a:p>
          <a:p>
            <a:pPr marL="0" indent="0">
              <a:buNone/>
            </a:pPr>
            <a:r>
              <a:rPr lang="en-US" dirty="0" smtClean="0"/>
              <a:t>  </a:t>
            </a:r>
          </a:p>
          <a:p>
            <a:pPr marL="0" indent="0">
              <a:buNone/>
            </a:pPr>
            <a:r>
              <a:rPr lang="en-US" dirty="0" smtClean="0"/>
              <a:t>  </a:t>
            </a:r>
          </a:p>
          <a:p>
            <a:pPr marL="0" indent="0">
              <a:buNone/>
            </a:pPr>
            <a:r>
              <a:rPr lang="en-US" dirty="0"/>
              <a:t> </a:t>
            </a:r>
            <a:endParaRPr lang="en-US" dirty="0" smtClean="0"/>
          </a:p>
          <a:p>
            <a:pPr marL="0" indent="0">
              <a:buNone/>
            </a:pPr>
            <a:r>
              <a:rPr lang="en-US" dirty="0"/>
              <a:t> </a:t>
            </a:r>
          </a:p>
        </p:txBody>
      </p:sp>
      <p:pic>
        <p:nvPicPr>
          <p:cNvPr id="4"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199" y="4190999"/>
            <a:ext cx="4343399" cy="1765279"/>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50760" y="200462"/>
            <a:ext cx="883158" cy="1021080"/>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13960" y="4731548"/>
            <a:ext cx="2153539" cy="1635224"/>
          </a:xfrm>
          <a:prstGeom prst="rect">
            <a:avLst/>
          </a:prstGeom>
        </p:spPr>
      </p:pic>
      <p:sp>
        <p:nvSpPr>
          <p:cNvPr id="7" name="TextBox 6"/>
          <p:cNvSpPr txBox="1"/>
          <p:nvPr/>
        </p:nvSpPr>
        <p:spPr>
          <a:xfrm>
            <a:off x="6954139" y="1246942"/>
            <a:ext cx="1676400" cy="646331"/>
          </a:xfrm>
          <a:prstGeom prst="rect">
            <a:avLst/>
          </a:prstGeom>
          <a:noFill/>
        </p:spPr>
        <p:txBody>
          <a:bodyPr wrap="square" rtlCol="0">
            <a:spAutoFit/>
          </a:bodyPr>
          <a:lstStyle/>
          <a:p>
            <a:r>
              <a:rPr lang="en-US" dirty="0" smtClean="0"/>
              <a:t>Leonard Euler (</a:t>
            </a:r>
            <a:r>
              <a:rPr lang="en-US" dirty="0" smtClean="0">
                <a:latin typeface="Cambria Math" pitchFamily="18" charset="0"/>
                <a:ea typeface="Cambria Math" pitchFamily="18" charset="0"/>
              </a:rPr>
              <a:t>1707-1783</a:t>
            </a:r>
            <a:r>
              <a:rPr lang="en-US" dirty="0" smtClean="0"/>
              <a:t>)</a:t>
            </a:r>
            <a:endParaRPr lang="en-US" dirty="0"/>
          </a:p>
        </p:txBody>
      </p:sp>
      <p:sp>
        <p:nvSpPr>
          <p:cNvPr id="8" name="TextBox 7"/>
          <p:cNvSpPr txBox="1"/>
          <p:nvPr/>
        </p:nvSpPr>
        <p:spPr>
          <a:xfrm>
            <a:off x="838200" y="5997440"/>
            <a:ext cx="3489960" cy="369332"/>
          </a:xfrm>
          <a:prstGeom prst="rect">
            <a:avLst/>
          </a:prstGeom>
          <a:noFill/>
        </p:spPr>
        <p:txBody>
          <a:bodyPr wrap="square" rtlCol="0">
            <a:spAutoFit/>
          </a:bodyPr>
          <a:lstStyle/>
          <a:p>
            <a:r>
              <a:rPr lang="en-US" b="1" dirty="0" smtClean="0"/>
              <a:t>The </a:t>
            </a:r>
            <a:r>
              <a:rPr lang="en-US" b="1" dirty="0" smtClean="0">
                <a:latin typeface="Cambria Math" pitchFamily="18" charset="0"/>
                <a:ea typeface="Cambria Math" pitchFamily="18" charset="0"/>
              </a:rPr>
              <a:t>7</a:t>
            </a:r>
            <a:r>
              <a:rPr lang="en-US" b="1" dirty="0" smtClean="0"/>
              <a:t> Bridges of</a:t>
            </a:r>
            <a:r>
              <a:rPr lang="en-US" b="1" dirty="0"/>
              <a:t> K</a:t>
            </a:r>
            <a:r>
              <a:rPr lang="az-Cyrl-AZ" b="1" dirty="0">
                <a:latin typeface="Cambria Math"/>
                <a:ea typeface="Cambria Math"/>
              </a:rPr>
              <a:t>ӧ</a:t>
            </a:r>
            <a:r>
              <a:rPr lang="en-US" b="1" dirty="0" err="1"/>
              <a:t>nigsberg</a:t>
            </a:r>
            <a:r>
              <a:rPr lang="en-US" dirty="0" smtClean="0"/>
              <a:t>  </a:t>
            </a:r>
            <a:endParaRPr lang="en-US" dirty="0"/>
          </a:p>
        </p:txBody>
      </p:sp>
      <p:sp>
        <p:nvSpPr>
          <p:cNvPr id="9" name="TextBox 8"/>
          <p:cNvSpPr txBox="1"/>
          <p:nvPr/>
        </p:nvSpPr>
        <p:spPr>
          <a:xfrm>
            <a:off x="7239000" y="4876800"/>
            <a:ext cx="1905000" cy="1200329"/>
          </a:xfrm>
          <a:prstGeom prst="rect">
            <a:avLst/>
          </a:prstGeom>
          <a:noFill/>
        </p:spPr>
        <p:txBody>
          <a:bodyPr wrap="square" rtlCol="0">
            <a:spAutoFit/>
          </a:bodyPr>
          <a:lstStyle/>
          <a:p>
            <a:r>
              <a:rPr lang="en-US" b="1" dirty="0" err="1" smtClean="0"/>
              <a:t>Multigraph</a:t>
            </a:r>
            <a:r>
              <a:rPr lang="en-US" b="1" dirty="0" smtClean="0"/>
              <a:t> Model of the </a:t>
            </a:r>
            <a:r>
              <a:rPr lang="en-US" b="1" dirty="0"/>
              <a:t>B</a:t>
            </a:r>
            <a:r>
              <a:rPr lang="en-US" b="1" dirty="0" smtClean="0"/>
              <a:t>ridges of K</a:t>
            </a:r>
            <a:r>
              <a:rPr lang="az-Cyrl-AZ" b="1" dirty="0">
                <a:latin typeface="Cambria Math"/>
                <a:ea typeface="Cambria Math"/>
              </a:rPr>
              <a:t>ӧ</a:t>
            </a:r>
            <a:r>
              <a:rPr lang="en-US" b="1" dirty="0" err="1"/>
              <a:t>nigsberg</a:t>
            </a:r>
            <a:r>
              <a:rPr lang="en-US" b="1" dirty="0" smtClean="0"/>
              <a:t>  </a:t>
            </a:r>
            <a:endParaRPr lang="en-US" b="1" dirty="0"/>
          </a:p>
        </p:txBody>
      </p:sp>
    </p:spTree>
    <p:extLst>
      <p:ext uri="{BB962C8B-B14F-4D97-AF65-F5344CB8AC3E}">
        <p14:creationId xmlns:p14="http://schemas.microsoft.com/office/powerpoint/2010/main" val="1963477610"/>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286512"/>
          </a:xfrm>
        </p:spPr>
        <p:txBody>
          <a:bodyPr>
            <a:normAutofit fontScale="90000"/>
          </a:bodyPr>
          <a:lstStyle/>
          <a:p>
            <a:r>
              <a:rPr lang="en-US" dirty="0" smtClean="0"/>
              <a:t>Euler Paths and Circuits</a:t>
            </a:r>
            <a:endParaRPr lang="en-US" dirty="0"/>
          </a:p>
        </p:txBody>
      </p:sp>
      <p:sp>
        <p:nvSpPr>
          <p:cNvPr id="3" name="Content Placeholder 2"/>
          <p:cNvSpPr>
            <a:spLocks noGrp="1"/>
          </p:cNvSpPr>
          <p:nvPr>
            <p:ph idx="1"/>
          </p:nvPr>
        </p:nvSpPr>
        <p:spPr>
          <a:xfrm>
            <a:off x="228600" y="990600"/>
            <a:ext cx="8915400" cy="5867400"/>
          </a:xfrm>
        </p:spPr>
        <p:txBody>
          <a:bodyPr>
            <a:normAutofit/>
          </a:bodyPr>
          <a:lstStyle/>
          <a:p>
            <a:pPr indent="0">
              <a:buNone/>
            </a:pPr>
            <a:r>
              <a:rPr lang="en-US" sz="2200" b="1" dirty="0" smtClean="0"/>
              <a:t>Definition</a:t>
            </a:r>
            <a:r>
              <a:rPr lang="en-US" sz="2200" dirty="0" smtClean="0"/>
              <a:t>: An </a:t>
            </a:r>
            <a:r>
              <a:rPr lang="en-US" sz="2200" i="1" dirty="0" smtClean="0"/>
              <a:t>Euler circuit </a:t>
            </a:r>
            <a:r>
              <a:rPr lang="en-US" sz="2200" dirty="0" smtClean="0"/>
              <a:t>in a graph </a:t>
            </a:r>
            <a:r>
              <a:rPr lang="en-US" sz="2200" i="1" dirty="0" smtClean="0"/>
              <a:t>G</a:t>
            </a:r>
            <a:r>
              <a:rPr lang="en-US" sz="2200" dirty="0" smtClean="0"/>
              <a:t> is a simple circuit containing every edge of </a:t>
            </a:r>
            <a:r>
              <a:rPr lang="en-US" sz="2200" i="1" dirty="0" smtClean="0"/>
              <a:t>G</a:t>
            </a:r>
            <a:r>
              <a:rPr lang="en-US" sz="2200" dirty="0" smtClean="0"/>
              <a:t>. An </a:t>
            </a:r>
            <a:r>
              <a:rPr lang="en-US" sz="2200" i="1" dirty="0" smtClean="0"/>
              <a:t>Euler path </a:t>
            </a:r>
            <a:r>
              <a:rPr lang="en-US" sz="2200" dirty="0" smtClean="0"/>
              <a:t>in </a:t>
            </a:r>
            <a:r>
              <a:rPr lang="en-US" sz="2200" i="1" dirty="0" smtClean="0"/>
              <a:t>G</a:t>
            </a:r>
            <a:r>
              <a:rPr lang="en-US" sz="2200" dirty="0" smtClean="0"/>
              <a:t> is a simple path containing every edge of </a:t>
            </a:r>
            <a:r>
              <a:rPr lang="en-US" sz="2200" i="1" dirty="0" smtClean="0"/>
              <a:t>G</a:t>
            </a:r>
            <a:r>
              <a:rPr lang="en-US" sz="2200" dirty="0" smtClean="0"/>
              <a:t>. </a:t>
            </a:r>
          </a:p>
          <a:p>
            <a:pPr indent="0">
              <a:buNone/>
            </a:pPr>
            <a:r>
              <a:rPr lang="en-US" sz="2200" b="1" dirty="0" smtClean="0"/>
              <a:t>Example</a:t>
            </a:r>
            <a:r>
              <a:rPr lang="en-US" sz="2200" dirty="0" smtClean="0"/>
              <a:t>: Which of the undirected graphs </a:t>
            </a:r>
            <a:r>
              <a:rPr lang="en-US" sz="2200" i="1" dirty="0" smtClean="0"/>
              <a:t>G</a:t>
            </a:r>
            <a:r>
              <a:rPr lang="en-US" sz="2200" baseline="-25000" dirty="0" smtClean="0">
                <a:latin typeface="Cambria Math" pitchFamily="18" charset="0"/>
                <a:ea typeface="Cambria Math" pitchFamily="18" charset="0"/>
              </a:rPr>
              <a:t>1</a:t>
            </a:r>
            <a:r>
              <a:rPr lang="en-US" sz="2200" dirty="0" smtClean="0"/>
              <a:t>, </a:t>
            </a:r>
            <a:r>
              <a:rPr lang="en-US" sz="2200" i="1" dirty="0" smtClean="0"/>
              <a:t>G</a:t>
            </a:r>
            <a:r>
              <a:rPr lang="en-US" sz="2200" baseline="-25000" dirty="0" smtClean="0">
                <a:latin typeface="Cambria Math" pitchFamily="18" charset="0"/>
                <a:ea typeface="Cambria Math" pitchFamily="18" charset="0"/>
              </a:rPr>
              <a:t>2</a:t>
            </a:r>
            <a:r>
              <a:rPr lang="en-US" sz="2200" dirty="0" smtClean="0"/>
              <a:t>, and </a:t>
            </a:r>
            <a:r>
              <a:rPr lang="en-US" sz="2200" i="1" dirty="0" smtClean="0"/>
              <a:t>G</a:t>
            </a:r>
            <a:r>
              <a:rPr lang="en-US" sz="2200" baseline="-25000" dirty="0" smtClean="0">
                <a:latin typeface="Cambria Math" pitchFamily="18" charset="0"/>
                <a:ea typeface="Cambria Math" pitchFamily="18" charset="0"/>
              </a:rPr>
              <a:t>3</a:t>
            </a:r>
            <a:r>
              <a:rPr lang="en-US" sz="2200" dirty="0" smtClean="0"/>
              <a:t> has a Euler circuit? Of those that do not, which has an Euler path?</a:t>
            </a:r>
          </a:p>
          <a:p>
            <a:pPr indent="0">
              <a:buNone/>
            </a:pPr>
            <a:endParaRPr lang="en-US" dirty="0" smtClean="0"/>
          </a:p>
          <a:p>
            <a:pPr indent="0">
              <a:buNone/>
            </a:pPr>
            <a:endParaRPr lang="en-US" dirty="0" smtClean="0"/>
          </a:p>
          <a:p>
            <a:pPr indent="0">
              <a:buNone/>
            </a:pPr>
            <a:r>
              <a:rPr lang="en-US" dirty="0"/>
              <a:t> </a:t>
            </a:r>
          </a:p>
          <a:p>
            <a:pPr indent="0">
              <a:buNone/>
            </a:pPr>
            <a:endParaRPr lang="en-US" sz="2000" b="1" dirty="0" smtClean="0"/>
          </a:p>
          <a:p>
            <a:pPr indent="0">
              <a:buNone/>
            </a:pPr>
            <a:r>
              <a:rPr lang="en-US" sz="2000" b="1" dirty="0" smtClean="0"/>
              <a:t>Solution</a:t>
            </a:r>
            <a:r>
              <a:rPr lang="en-US" sz="2000" dirty="0" smtClean="0"/>
              <a:t>: The graph </a:t>
            </a:r>
            <a:r>
              <a:rPr lang="en-US" sz="2000" i="1" dirty="0"/>
              <a:t>G</a:t>
            </a:r>
            <a:r>
              <a:rPr lang="en-US" sz="2000" baseline="-25000" dirty="0">
                <a:latin typeface="Cambria Math" pitchFamily="18" charset="0"/>
                <a:ea typeface="Cambria Math" pitchFamily="18" charset="0"/>
              </a:rPr>
              <a:t>1</a:t>
            </a:r>
            <a:r>
              <a:rPr lang="en-US" sz="2000" dirty="0" smtClean="0"/>
              <a:t> has an Euler circuit (e.g., </a:t>
            </a:r>
            <a:r>
              <a:rPr lang="en-US" sz="2000" i="1" dirty="0" smtClean="0"/>
              <a:t>a</a:t>
            </a:r>
            <a:r>
              <a:rPr lang="en-US" sz="2000" dirty="0" smtClean="0"/>
              <a:t>, </a:t>
            </a:r>
            <a:r>
              <a:rPr lang="en-US" sz="2000" i="1" dirty="0" smtClean="0"/>
              <a:t>e</a:t>
            </a:r>
            <a:r>
              <a:rPr lang="en-US" sz="2000" dirty="0" smtClean="0"/>
              <a:t>, </a:t>
            </a:r>
            <a:r>
              <a:rPr lang="en-US" sz="2000" i="1" dirty="0" smtClean="0"/>
              <a:t>c</a:t>
            </a:r>
            <a:r>
              <a:rPr lang="en-US" sz="2000" dirty="0" smtClean="0"/>
              <a:t>, </a:t>
            </a:r>
            <a:r>
              <a:rPr lang="en-US" sz="2000" i="1" dirty="0" smtClean="0"/>
              <a:t>d</a:t>
            </a:r>
            <a:r>
              <a:rPr lang="en-US" sz="2000" dirty="0" smtClean="0"/>
              <a:t>, </a:t>
            </a:r>
            <a:r>
              <a:rPr lang="en-US" sz="2000" i="1" dirty="0" smtClean="0"/>
              <a:t>e</a:t>
            </a:r>
            <a:r>
              <a:rPr lang="en-US" sz="2000" dirty="0" smtClean="0"/>
              <a:t>, </a:t>
            </a:r>
            <a:r>
              <a:rPr lang="en-US" sz="2000" i="1" dirty="0" smtClean="0"/>
              <a:t>b</a:t>
            </a:r>
            <a:r>
              <a:rPr lang="en-US" sz="2000" dirty="0" smtClean="0"/>
              <a:t>, </a:t>
            </a:r>
            <a:r>
              <a:rPr lang="en-US" sz="2000" i="1" dirty="0" smtClean="0"/>
              <a:t>a</a:t>
            </a:r>
            <a:r>
              <a:rPr lang="en-US" sz="2000" dirty="0" smtClean="0"/>
              <a:t>). But, as can easily be verified by inspection, neither </a:t>
            </a:r>
            <a:r>
              <a:rPr lang="en-US" sz="2000" i="1" dirty="0"/>
              <a:t>G</a:t>
            </a:r>
            <a:r>
              <a:rPr lang="en-US" sz="2000" baseline="-25000" dirty="0">
                <a:latin typeface="Cambria Math" pitchFamily="18" charset="0"/>
                <a:ea typeface="Cambria Math" pitchFamily="18" charset="0"/>
              </a:rPr>
              <a:t>2</a:t>
            </a:r>
            <a:r>
              <a:rPr lang="en-US" sz="2000" dirty="0" smtClean="0"/>
              <a:t>  nor </a:t>
            </a:r>
            <a:r>
              <a:rPr lang="en-US" sz="2000" i="1" dirty="0"/>
              <a:t>G</a:t>
            </a:r>
            <a:r>
              <a:rPr lang="en-US" sz="2000" baseline="-25000" dirty="0">
                <a:latin typeface="Cambria Math" pitchFamily="18" charset="0"/>
                <a:ea typeface="Cambria Math" pitchFamily="18" charset="0"/>
              </a:rPr>
              <a:t>3</a:t>
            </a:r>
            <a:r>
              <a:rPr lang="en-US" sz="2000" dirty="0" smtClean="0"/>
              <a:t> has an Euler circuit. Note that </a:t>
            </a:r>
            <a:r>
              <a:rPr lang="en-US" sz="2000" i="1" dirty="0"/>
              <a:t>G</a:t>
            </a:r>
            <a:r>
              <a:rPr lang="en-US" sz="2000" baseline="-25000" dirty="0">
                <a:latin typeface="Cambria Math" pitchFamily="18" charset="0"/>
                <a:ea typeface="Cambria Math" pitchFamily="18" charset="0"/>
              </a:rPr>
              <a:t>3</a:t>
            </a:r>
            <a:r>
              <a:rPr lang="en-US" sz="2000" dirty="0" smtClean="0"/>
              <a:t>  has an Euler path (e.g., </a:t>
            </a:r>
            <a:r>
              <a:rPr lang="en-US" sz="2000" i="1" dirty="0"/>
              <a:t>a</a:t>
            </a:r>
            <a:r>
              <a:rPr lang="en-US" sz="2000" dirty="0" smtClean="0"/>
              <a:t>, </a:t>
            </a:r>
            <a:r>
              <a:rPr lang="en-US" sz="2000" i="1" dirty="0"/>
              <a:t>c</a:t>
            </a:r>
            <a:r>
              <a:rPr lang="en-US" sz="2000" dirty="0" smtClean="0"/>
              <a:t>, </a:t>
            </a:r>
            <a:r>
              <a:rPr lang="en-US" sz="2000" i="1" dirty="0"/>
              <a:t>d</a:t>
            </a:r>
            <a:r>
              <a:rPr lang="en-US" sz="2000" dirty="0" smtClean="0"/>
              <a:t>, </a:t>
            </a:r>
            <a:r>
              <a:rPr lang="en-US" sz="2000" i="1" dirty="0"/>
              <a:t>e</a:t>
            </a:r>
            <a:r>
              <a:rPr lang="en-US" sz="2000" dirty="0" smtClean="0"/>
              <a:t>, </a:t>
            </a:r>
            <a:r>
              <a:rPr lang="en-US" sz="2000" i="1" dirty="0" smtClean="0"/>
              <a:t>b</a:t>
            </a:r>
            <a:r>
              <a:rPr lang="en-US" sz="2000" dirty="0" smtClean="0"/>
              <a:t>, </a:t>
            </a:r>
            <a:r>
              <a:rPr lang="en-US" sz="2000" i="1" dirty="0" smtClean="0"/>
              <a:t>d, a</a:t>
            </a:r>
            <a:r>
              <a:rPr lang="en-US" sz="2000" dirty="0" smtClean="0"/>
              <a:t>, </a:t>
            </a:r>
            <a:r>
              <a:rPr lang="en-US" sz="2000" i="1" dirty="0" smtClean="0"/>
              <a:t>b</a:t>
            </a:r>
            <a:r>
              <a:rPr lang="en-US" sz="2000" dirty="0"/>
              <a:t>), </a:t>
            </a:r>
            <a:r>
              <a:rPr lang="en-US" sz="2000" dirty="0" smtClean="0"/>
              <a:t>but </a:t>
            </a:r>
            <a:r>
              <a:rPr lang="en-US" sz="2000" dirty="0"/>
              <a:t>there is </a:t>
            </a:r>
            <a:r>
              <a:rPr lang="en-US" sz="2000" dirty="0" smtClean="0"/>
              <a:t>no </a:t>
            </a:r>
            <a:r>
              <a:rPr lang="en-US" sz="2000" dirty="0"/>
              <a:t>Euler path in </a:t>
            </a:r>
            <a:r>
              <a:rPr lang="en-US" sz="2000" i="1" dirty="0" smtClean="0"/>
              <a:t>G</a:t>
            </a:r>
            <a:r>
              <a:rPr lang="en-US" sz="2000" baseline="-25000" dirty="0" smtClean="0">
                <a:latin typeface="Cambria Math" pitchFamily="18" charset="0"/>
                <a:ea typeface="Cambria Math" pitchFamily="18" charset="0"/>
              </a:rPr>
              <a:t>2</a:t>
            </a:r>
            <a:r>
              <a:rPr lang="en-US" sz="2000" dirty="0" smtClean="0"/>
              <a:t>, </a:t>
            </a:r>
            <a:r>
              <a:rPr lang="en-US" sz="2000" dirty="0"/>
              <a:t>which can be verified by inspection.</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2895600"/>
            <a:ext cx="8229600" cy="1700022"/>
          </a:xfrm>
          <a:prstGeom prst="rect">
            <a:avLst/>
          </a:prstGeom>
        </p:spPr>
      </p:pic>
    </p:spTree>
    <p:extLst>
      <p:ext uri="{BB962C8B-B14F-4D97-AF65-F5344CB8AC3E}">
        <p14:creationId xmlns:p14="http://schemas.microsoft.com/office/powerpoint/2010/main" val="3550111310"/>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85800"/>
          </a:xfrm>
        </p:spPr>
        <p:txBody>
          <a:bodyPr>
            <a:noAutofit/>
          </a:bodyPr>
          <a:lstStyle/>
          <a:p>
            <a:r>
              <a:rPr lang="en-US" sz="3200" dirty="0" smtClean="0"/>
              <a:t>Necessary Conditions for Euler Circuits and Paths</a:t>
            </a:r>
            <a:endParaRPr lang="en-US" sz="3200" dirty="0"/>
          </a:p>
        </p:txBody>
      </p:sp>
      <p:sp>
        <p:nvSpPr>
          <p:cNvPr id="3" name="Content Placeholder 2"/>
          <p:cNvSpPr>
            <a:spLocks noGrp="1"/>
          </p:cNvSpPr>
          <p:nvPr>
            <p:ph idx="1"/>
          </p:nvPr>
        </p:nvSpPr>
        <p:spPr>
          <a:xfrm>
            <a:off x="0" y="838200"/>
            <a:ext cx="9144000" cy="5486400"/>
          </a:xfrm>
        </p:spPr>
        <p:txBody>
          <a:bodyPr>
            <a:noAutofit/>
          </a:bodyPr>
          <a:lstStyle/>
          <a:p>
            <a:r>
              <a:rPr lang="en-US" sz="2400" dirty="0" smtClean="0"/>
              <a:t>An Euler circuit begins with a vertex </a:t>
            </a:r>
            <a:r>
              <a:rPr lang="en-US" sz="2400" i="1" dirty="0" smtClean="0"/>
              <a:t>a</a:t>
            </a:r>
            <a:r>
              <a:rPr lang="en-US" sz="2400" dirty="0" smtClean="0"/>
              <a:t> and continues with an edge incident with </a:t>
            </a:r>
            <a:r>
              <a:rPr lang="en-US" sz="2400" i="1" dirty="0" smtClean="0"/>
              <a:t>a</a:t>
            </a:r>
            <a:r>
              <a:rPr lang="en-US" sz="2400" dirty="0" smtClean="0"/>
              <a:t>, say {</a:t>
            </a:r>
            <a:r>
              <a:rPr lang="en-US" sz="2400" i="1" dirty="0" smtClean="0"/>
              <a:t>a</a:t>
            </a:r>
            <a:r>
              <a:rPr lang="en-US" sz="2400" dirty="0" smtClean="0"/>
              <a:t>, </a:t>
            </a:r>
            <a:r>
              <a:rPr lang="en-US" sz="2400" i="1" dirty="0" smtClean="0"/>
              <a:t>b</a:t>
            </a:r>
            <a:r>
              <a:rPr lang="en-US" sz="2400" dirty="0" smtClean="0"/>
              <a:t>}. The edge </a:t>
            </a:r>
            <a:r>
              <a:rPr lang="en-US" sz="2400" dirty="0"/>
              <a:t>{</a:t>
            </a:r>
            <a:r>
              <a:rPr lang="en-US" sz="2400" i="1" dirty="0"/>
              <a:t>a</a:t>
            </a:r>
            <a:r>
              <a:rPr lang="en-US" sz="2400" dirty="0"/>
              <a:t>, </a:t>
            </a:r>
            <a:r>
              <a:rPr lang="en-US" sz="2400" i="1" dirty="0"/>
              <a:t>b</a:t>
            </a:r>
            <a:r>
              <a:rPr lang="en-US" sz="2400" dirty="0" smtClean="0"/>
              <a:t>} contributes one to </a:t>
            </a:r>
            <a:r>
              <a:rPr lang="en-US" sz="2400" dirty="0" err="1" smtClean="0"/>
              <a:t>deg</a:t>
            </a:r>
            <a:r>
              <a:rPr lang="en-US" sz="2400" dirty="0" smtClean="0"/>
              <a:t>(</a:t>
            </a:r>
            <a:r>
              <a:rPr lang="en-US" sz="2400" i="1" dirty="0" smtClean="0"/>
              <a:t>a</a:t>
            </a:r>
            <a:r>
              <a:rPr lang="en-US" sz="2400" dirty="0" smtClean="0"/>
              <a:t>). </a:t>
            </a:r>
          </a:p>
          <a:p>
            <a:r>
              <a:rPr lang="en-US" sz="2400" dirty="0" smtClean="0"/>
              <a:t>Each time the circuit passes through a vertex it contributes two to the vertex’s degree. </a:t>
            </a:r>
          </a:p>
          <a:p>
            <a:r>
              <a:rPr lang="en-US" sz="2400" dirty="0" smtClean="0"/>
              <a:t>Finally, the circuit terminates where it started, contributing one to </a:t>
            </a:r>
            <a:r>
              <a:rPr lang="en-US" sz="2400" dirty="0" err="1" smtClean="0"/>
              <a:t>deg</a:t>
            </a:r>
            <a:r>
              <a:rPr lang="en-US" sz="2400" dirty="0" smtClean="0"/>
              <a:t>(</a:t>
            </a:r>
            <a:r>
              <a:rPr lang="en-US" sz="2400" i="1" dirty="0" smtClean="0"/>
              <a:t>a</a:t>
            </a:r>
            <a:r>
              <a:rPr lang="en-US" sz="2400" dirty="0" smtClean="0"/>
              <a:t>). Therefore </a:t>
            </a:r>
            <a:r>
              <a:rPr lang="en-US" sz="2400" dirty="0" err="1" smtClean="0"/>
              <a:t>deg</a:t>
            </a:r>
            <a:r>
              <a:rPr lang="en-US" sz="2400" dirty="0" smtClean="0"/>
              <a:t>(</a:t>
            </a:r>
            <a:r>
              <a:rPr lang="en-US" sz="2400" i="1" dirty="0" smtClean="0"/>
              <a:t>a</a:t>
            </a:r>
            <a:r>
              <a:rPr lang="en-US" sz="2400" dirty="0" smtClean="0"/>
              <a:t>) must be even.</a:t>
            </a:r>
          </a:p>
          <a:p>
            <a:r>
              <a:rPr lang="en-US" sz="2400" dirty="0" smtClean="0"/>
              <a:t>We conclude that the degree of every other vertex must also be even.</a:t>
            </a:r>
          </a:p>
          <a:p>
            <a:r>
              <a:rPr lang="en-US" sz="2400" dirty="0"/>
              <a:t>By the same reasoning, we see that the initial vertex and the final vertex of an Euler path have odd degree, while every other vertex has even degree.  So, a graph with an Euler path has exactly two vertices of odd degree</a:t>
            </a:r>
            <a:r>
              <a:rPr lang="en-US" sz="2400" dirty="0" smtClean="0"/>
              <a:t>.</a:t>
            </a:r>
          </a:p>
          <a:p>
            <a:r>
              <a:rPr lang="en-US" sz="2400" dirty="0"/>
              <a:t>In the next slide we will show that these necessary conditions are also sufficient conditions.</a:t>
            </a:r>
          </a:p>
        </p:txBody>
      </p:sp>
    </p:spTree>
    <p:extLst>
      <p:ext uri="{BB962C8B-B14F-4D97-AF65-F5344CB8AC3E}">
        <p14:creationId xmlns:p14="http://schemas.microsoft.com/office/powerpoint/2010/main" val="3752337015"/>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311866"/>
          </a:xfrm>
        </p:spPr>
        <p:txBody>
          <a:bodyPr>
            <a:noAutofit/>
          </a:bodyPr>
          <a:lstStyle/>
          <a:p>
            <a:r>
              <a:rPr lang="en-US" sz="3200" dirty="0" smtClean="0"/>
              <a:t>Sufficient Conditions for Euler Circuits and Paths</a:t>
            </a:r>
            <a:endParaRPr lang="en-US" sz="32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86400" y="2891175"/>
            <a:ext cx="2286000" cy="1371013"/>
          </a:xfrm>
          <a:prstGeom prst="rect">
            <a:avLst/>
          </a:prstGeom>
        </p:spPr>
      </p:pic>
      <p:sp>
        <p:nvSpPr>
          <p:cNvPr id="6" name="Content Placeholder 5"/>
          <p:cNvSpPr>
            <a:spLocks noGrp="1"/>
          </p:cNvSpPr>
          <p:nvPr>
            <p:ph idx="1"/>
          </p:nvPr>
        </p:nvSpPr>
        <p:spPr>
          <a:xfrm>
            <a:off x="152401" y="1015954"/>
            <a:ext cx="8505966" cy="5465791"/>
          </a:xfrm>
        </p:spPr>
        <p:txBody>
          <a:bodyPr>
            <a:normAutofit fontScale="77500" lnSpcReduction="20000"/>
          </a:bodyPr>
          <a:lstStyle/>
          <a:p>
            <a:pPr indent="0">
              <a:buNone/>
            </a:pPr>
            <a:r>
              <a:rPr lang="en-US" dirty="0" smtClean="0"/>
              <a:t>Suppose that </a:t>
            </a:r>
            <a:r>
              <a:rPr lang="en-US" i="1" dirty="0" smtClean="0"/>
              <a:t>G</a:t>
            </a:r>
            <a:r>
              <a:rPr lang="en-US" dirty="0" smtClean="0"/>
              <a:t> is a connected </a:t>
            </a:r>
            <a:r>
              <a:rPr lang="en-US" dirty="0" err="1" smtClean="0"/>
              <a:t>multigraph</a:t>
            </a:r>
            <a:r>
              <a:rPr lang="en-US" dirty="0" smtClean="0"/>
              <a:t> with ≥ </a:t>
            </a:r>
            <a:r>
              <a:rPr lang="en-US" dirty="0" smtClean="0">
                <a:latin typeface="Cambria Math" pitchFamily="18" charset="0"/>
                <a:ea typeface="Cambria Math" pitchFamily="18" charset="0"/>
              </a:rPr>
              <a:t>2</a:t>
            </a:r>
            <a:r>
              <a:rPr lang="en-US" dirty="0" smtClean="0"/>
              <a:t> vertices, all of even degree.  Let </a:t>
            </a:r>
            <a:r>
              <a:rPr lang="en-US" i="1" dirty="0" smtClean="0"/>
              <a:t>x</a:t>
            </a:r>
            <a:r>
              <a:rPr lang="en-US" baseline="-25000" dirty="0">
                <a:latin typeface="Cambria Math" pitchFamily="18" charset="0"/>
                <a:ea typeface="Cambria Math" pitchFamily="18" charset="0"/>
              </a:rPr>
              <a:t>0</a:t>
            </a:r>
            <a:r>
              <a:rPr lang="en-US" dirty="0" smtClean="0"/>
              <a:t> = </a:t>
            </a:r>
            <a:r>
              <a:rPr lang="en-US" i="1" dirty="0" smtClean="0"/>
              <a:t>a</a:t>
            </a:r>
            <a:r>
              <a:rPr lang="en-US" dirty="0"/>
              <a:t> </a:t>
            </a:r>
            <a:r>
              <a:rPr lang="en-US" dirty="0" smtClean="0"/>
              <a:t>be a vertex of even degree. Choose an edge {</a:t>
            </a:r>
            <a:r>
              <a:rPr lang="en-US" i="1" dirty="0" smtClean="0"/>
              <a:t>x</a:t>
            </a:r>
            <a:r>
              <a:rPr lang="en-US" baseline="-25000" dirty="0" smtClean="0">
                <a:latin typeface="Cambria Math" pitchFamily="18" charset="0"/>
                <a:ea typeface="Cambria Math" pitchFamily="18" charset="0"/>
              </a:rPr>
              <a:t>0</a:t>
            </a:r>
            <a:r>
              <a:rPr lang="en-US" dirty="0" smtClean="0">
                <a:latin typeface="Cambria Math" pitchFamily="18" charset="0"/>
                <a:ea typeface="Cambria Math" pitchFamily="18" charset="0"/>
              </a:rPr>
              <a:t>,</a:t>
            </a:r>
            <a:r>
              <a:rPr lang="en-US" i="1" dirty="0"/>
              <a:t> </a:t>
            </a:r>
            <a:r>
              <a:rPr lang="en-US" i="1" dirty="0" smtClean="0"/>
              <a:t>x</a:t>
            </a:r>
            <a:r>
              <a:rPr lang="en-US" baseline="-25000" dirty="0">
                <a:latin typeface="Cambria Math" pitchFamily="18" charset="0"/>
                <a:ea typeface="Cambria Math" pitchFamily="18" charset="0"/>
              </a:rPr>
              <a:t>1</a:t>
            </a:r>
            <a:r>
              <a:rPr lang="en-US" dirty="0" smtClean="0">
                <a:latin typeface="Cambria Math" pitchFamily="18" charset="0"/>
                <a:ea typeface="Cambria Math" pitchFamily="18" charset="0"/>
              </a:rPr>
              <a:t>} incident with </a:t>
            </a:r>
            <a:r>
              <a:rPr lang="en-US" i="1" dirty="0" smtClean="0">
                <a:ea typeface="Cambria Math" pitchFamily="18" charset="0"/>
              </a:rPr>
              <a:t>a</a:t>
            </a:r>
            <a:r>
              <a:rPr lang="en-US" dirty="0" smtClean="0">
                <a:latin typeface="Cambria Math" pitchFamily="18" charset="0"/>
                <a:ea typeface="Cambria Math" pitchFamily="18" charset="0"/>
              </a:rPr>
              <a:t> and proceed to build a simple path </a:t>
            </a:r>
            <a:r>
              <a:rPr lang="en-US" dirty="0" smtClean="0"/>
              <a:t>{</a:t>
            </a:r>
            <a:r>
              <a:rPr lang="en-US" i="1" dirty="0" smtClean="0"/>
              <a:t>x</a:t>
            </a:r>
            <a:r>
              <a:rPr lang="en-US" baseline="-25000" dirty="0" smtClean="0">
                <a:latin typeface="Cambria Math" pitchFamily="18" charset="0"/>
                <a:ea typeface="Cambria Math" pitchFamily="18" charset="0"/>
              </a:rPr>
              <a:t>0</a:t>
            </a:r>
            <a:r>
              <a:rPr lang="en-US" dirty="0">
                <a:latin typeface="Cambria Math" pitchFamily="18" charset="0"/>
                <a:ea typeface="Cambria Math" pitchFamily="18" charset="0"/>
              </a:rPr>
              <a:t>,</a:t>
            </a:r>
            <a:r>
              <a:rPr lang="en-US" i="1" dirty="0"/>
              <a:t> x</a:t>
            </a:r>
            <a:r>
              <a:rPr lang="en-US" baseline="-25000" dirty="0">
                <a:latin typeface="Cambria Math" pitchFamily="18" charset="0"/>
                <a:ea typeface="Cambria Math" pitchFamily="18" charset="0"/>
              </a:rPr>
              <a:t>1</a:t>
            </a:r>
            <a:r>
              <a:rPr lang="en-US" dirty="0" smtClean="0">
                <a:latin typeface="Cambria Math" pitchFamily="18" charset="0"/>
                <a:ea typeface="Cambria Math" pitchFamily="18" charset="0"/>
              </a:rPr>
              <a:t>},</a:t>
            </a:r>
            <a:r>
              <a:rPr lang="en-US" dirty="0"/>
              <a:t> {</a:t>
            </a:r>
            <a:r>
              <a:rPr lang="en-US" i="1" dirty="0" smtClean="0"/>
              <a:t>x</a:t>
            </a:r>
            <a:r>
              <a:rPr lang="en-US" baseline="-25000" dirty="0" smtClean="0">
                <a:latin typeface="Cambria Math" pitchFamily="18" charset="0"/>
                <a:ea typeface="Cambria Math" pitchFamily="18" charset="0"/>
              </a:rPr>
              <a:t>1</a:t>
            </a:r>
            <a:r>
              <a:rPr lang="en-US" dirty="0" smtClean="0">
                <a:latin typeface="Cambria Math" pitchFamily="18" charset="0"/>
                <a:ea typeface="Cambria Math" pitchFamily="18" charset="0"/>
              </a:rPr>
              <a:t>,</a:t>
            </a:r>
            <a:r>
              <a:rPr lang="en-US" i="1" dirty="0" smtClean="0"/>
              <a:t> x</a:t>
            </a:r>
            <a:r>
              <a:rPr lang="en-US" baseline="-25000" dirty="0" smtClean="0">
                <a:latin typeface="Cambria Math" pitchFamily="18" charset="0"/>
                <a:ea typeface="Cambria Math" pitchFamily="18" charset="0"/>
              </a:rPr>
              <a:t>2</a:t>
            </a:r>
            <a:r>
              <a:rPr lang="en-US" dirty="0" smtClean="0">
                <a:latin typeface="Cambria Math" pitchFamily="18" charset="0"/>
                <a:ea typeface="Cambria Math" pitchFamily="18" charset="0"/>
              </a:rPr>
              <a:t>}, …, </a:t>
            </a:r>
            <a:r>
              <a:rPr lang="en-US" dirty="0"/>
              <a:t>{</a:t>
            </a:r>
            <a:r>
              <a:rPr lang="en-US" i="1" dirty="0" smtClean="0"/>
              <a:t>x</a:t>
            </a:r>
            <a:r>
              <a:rPr lang="en-US" i="1" baseline="-25000" dirty="0" smtClean="0">
                <a:ea typeface="Cambria Math" pitchFamily="18" charset="0"/>
              </a:rPr>
              <a:t>n</a:t>
            </a:r>
            <a:r>
              <a:rPr lang="en-US" baseline="-25000" dirty="0" smtClean="0">
                <a:latin typeface="Cambria Math" pitchFamily="18" charset="0"/>
                <a:ea typeface="Cambria Math" pitchFamily="18" charset="0"/>
              </a:rPr>
              <a:t>-1</a:t>
            </a:r>
            <a:r>
              <a:rPr lang="en-US" dirty="0" smtClean="0">
                <a:latin typeface="Cambria Math" pitchFamily="18" charset="0"/>
                <a:ea typeface="Cambria Math" pitchFamily="18" charset="0"/>
              </a:rPr>
              <a:t>,</a:t>
            </a:r>
            <a:r>
              <a:rPr lang="en-US" i="1" dirty="0" smtClean="0"/>
              <a:t> </a:t>
            </a:r>
            <a:r>
              <a:rPr lang="en-US" i="1" dirty="0" err="1" smtClean="0"/>
              <a:t>x</a:t>
            </a:r>
            <a:r>
              <a:rPr lang="en-US" i="1" baseline="-25000" dirty="0" err="1" smtClean="0">
                <a:ea typeface="Cambria Math" pitchFamily="18" charset="0"/>
              </a:rPr>
              <a:t>n</a:t>
            </a:r>
            <a:r>
              <a:rPr lang="en-US" dirty="0" smtClean="0">
                <a:latin typeface="Cambria Math" pitchFamily="18" charset="0"/>
                <a:ea typeface="Cambria Math" pitchFamily="18" charset="0"/>
              </a:rPr>
              <a:t>} by adding edges one by one  until another edge can not be added. </a:t>
            </a:r>
          </a:p>
          <a:p>
            <a:pPr indent="0">
              <a:buNone/>
            </a:pPr>
            <a:r>
              <a:rPr lang="en-US" dirty="0" smtClean="0">
                <a:latin typeface="Cambria Math" pitchFamily="18" charset="0"/>
                <a:ea typeface="Cambria Math" pitchFamily="18" charset="0"/>
              </a:rPr>
              <a:t>                                                                                    </a:t>
            </a:r>
          </a:p>
          <a:p>
            <a:pPr indent="0">
              <a:buNone/>
            </a:pPr>
            <a:endParaRPr lang="en-US" dirty="0" smtClean="0">
              <a:latin typeface="Cambria Math" pitchFamily="18" charset="0"/>
              <a:ea typeface="Cambria Math" pitchFamily="18" charset="0"/>
            </a:endParaRPr>
          </a:p>
          <a:p>
            <a:pPr indent="0">
              <a:buNone/>
            </a:pPr>
            <a:endParaRPr lang="en-US" dirty="0">
              <a:latin typeface="Cambria Math" pitchFamily="18" charset="0"/>
              <a:ea typeface="Cambria Math" pitchFamily="18" charset="0"/>
            </a:endParaRPr>
          </a:p>
          <a:p>
            <a:pPr indent="0">
              <a:buNone/>
            </a:pPr>
            <a:endParaRPr lang="en-US" dirty="0">
              <a:latin typeface="Cambria Math" pitchFamily="18" charset="0"/>
              <a:ea typeface="Cambria Math" pitchFamily="18" charset="0"/>
            </a:endParaRPr>
          </a:p>
          <a:p>
            <a:pPr marL="0" indent="0">
              <a:buNone/>
            </a:pPr>
            <a:endParaRPr lang="en-US" dirty="0">
              <a:latin typeface="Cambria Math" pitchFamily="18" charset="0"/>
              <a:ea typeface="Cambria Math" pitchFamily="18" charset="0"/>
            </a:endParaRPr>
          </a:p>
          <a:p>
            <a:pPr marL="0" indent="0">
              <a:buNone/>
            </a:pPr>
            <a:endParaRPr lang="en-US" dirty="0" smtClean="0">
              <a:latin typeface="Cambria Math" pitchFamily="18" charset="0"/>
              <a:ea typeface="Cambria Math" pitchFamily="18" charset="0"/>
            </a:endParaRPr>
          </a:p>
          <a:p>
            <a:r>
              <a:rPr lang="en-US" dirty="0" smtClean="0">
                <a:latin typeface="Cambria Math" pitchFamily="18" charset="0"/>
                <a:ea typeface="Cambria Math" pitchFamily="18" charset="0"/>
              </a:rPr>
              <a:t>The path begins at </a:t>
            </a:r>
            <a:r>
              <a:rPr lang="en-US" i="1" dirty="0" smtClean="0">
                <a:ea typeface="Cambria Math" pitchFamily="18" charset="0"/>
              </a:rPr>
              <a:t>a</a:t>
            </a:r>
            <a:r>
              <a:rPr lang="en-US" dirty="0" smtClean="0">
                <a:latin typeface="Cambria Math" pitchFamily="18" charset="0"/>
                <a:ea typeface="Cambria Math" pitchFamily="18" charset="0"/>
              </a:rPr>
              <a:t> with an edge of the</a:t>
            </a:r>
          </a:p>
          <a:p>
            <a:pPr marL="0" indent="0">
              <a:buNone/>
            </a:pPr>
            <a:r>
              <a:rPr lang="en-US" dirty="0" smtClean="0">
                <a:latin typeface="Cambria Math" pitchFamily="18" charset="0"/>
                <a:ea typeface="Cambria Math" pitchFamily="18" charset="0"/>
              </a:rPr>
              <a:t>form {</a:t>
            </a:r>
            <a:r>
              <a:rPr lang="en-US" i="1" dirty="0" smtClean="0">
                <a:ea typeface="Cambria Math" pitchFamily="18" charset="0"/>
              </a:rPr>
              <a:t>a</a:t>
            </a:r>
            <a:r>
              <a:rPr lang="en-US" dirty="0" smtClean="0">
                <a:latin typeface="Cambria Math" pitchFamily="18" charset="0"/>
                <a:ea typeface="Cambria Math" pitchFamily="18" charset="0"/>
              </a:rPr>
              <a:t>, </a:t>
            </a:r>
            <a:r>
              <a:rPr lang="en-US" i="1" dirty="0" smtClean="0">
                <a:ea typeface="Cambria Math" pitchFamily="18" charset="0"/>
              </a:rPr>
              <a:t>x</a:t>
            </a:r>
            <a:r>
              <a:rPr lang="en-US" dirty="0" smtClean="0">
                <a:latin typeface="Cambria Math" pitchFamily="18" charset="0"/>
                <a:ea typeface="Cambria Math" pitchFamily="18" charset="0"/>
              </a:rPr>
              <a:t>}; we show that it must terminate </a:t>
            </a:r>
          </a:p>
          <a:p>
            <a:pPr marL="0" indent="0">
              <a:buNone/>
            </a:pPr>
            <a:r>
              <a:rPr lang="en-US" dirty="0" smtClean="0">
                <a:latin typeface="Cambria Math" pitchFamily="18" charset="0"/>
                <a:ea typeface="Cambria Math" pitchFamily="18" charset="0"/>
              </a:rPr>
              <a:t>at </a:t>
            </a:r>
            <a:r>
              <a:rPr lang="en-US" i="1" dirty="0" smtClean="0">
                <a:ea typeface="Cambria Math" pitchFamily="18" charset="0"/>
              </a:rPr>
              <a:t>a</a:t>
            </a:r>
            <a:r>
              <a:rPr lang="en-US" dirty="0" smtClean="0">
                <a:latin typeface="Cambria Math" pitchFamily="18" charset="0"/>
                <a:ea typeface="Cambria Math" pitchFamily="18" charset="0"/>
              </a:rPr>
              <a:t> with an edge of the form  {</a:t>
            </a:r>
            <a:r>
              <a:rPr lang="en-US" i="1" dirty="0" smtClean="0">
                <a:ea typeface="Cambria Math" pitchFamily="18" charset="0"/>
              </a:rPr>
              <a:t>y</a:t>
            </a:r>
            <a:r>
              <a:rPr lang="en-US" dirty="0" smtClean="0">
                <a:latin typeface="Cambria Math" pitchFamily="18" charset="0"/>
                <a:ea typeface="Cambria Math" pitchFamily="18" charset="0"/>
              </a:rPr>
              <a:t>, </a:t>
            </a:r>
            <a:r>
              <a:rPr lang="en-US" i="1" dirty="0" smtClean="0">
                <a:ea typeface="Cambria Math" pitchFamily="18" charset="0"/>
              </a:rPr>
              <a:t>a</a:t>
            </a:r>
            <a:r>
              <a:rPr lang="en-US" dirty="0" smtClean="0">
                <a:latin typeface="Cambria Math" pitchFamily="18" charset="0"/>
                <a:ea typeface="Cambria Math" pitchFamily="18" charset="0"/>
              </a:rPr>
              <a:t>}.  Since each vertex has an even degree, there must be an even number of edges incident with this vertex. Hence, every time we enter a vertex other than </a:t>
            </a:r>
            <a:r>
              <a:rPr lang="en-US" i="1" dirty="0" smtClean="0">
                <a:ea typeface="Cambria Math" pitchFamily="18" charset="0"/>
              </a:rPr>
              <a:t>a</a:t>
            </a:r>
            <a:r>
              <a:rPr lang="en-US" dirty="0" smtClean="0">
                <a:latin typeface="Cambria Math" pitchFamily="18" charset="0"/>
                <a:ea typeface="Cambria Math" pitchFamily="18" charset="0"/>
              </a:rPr>
              <a:t>, we can leave it. Therefore, the path can only end at </a:t>
            </a:r>
            <a:r>
              <a:rPr lang="en-US" i="1" dirty="0" smtClean="0">
                <a:ea typeface="Cambria Math" pitchFamily="18" charset="0"/>
              </a:rPr>
              <a:t>a</a:t>
            </a:r>
            <a:r>
              <a:rPr lang="en-US" dirty="0" smtClean="0">
                <a:latin typeface="Cambria Math" pitchFamily="18" charset="0"/>
                <a:ea typeface="Cambria Math" pitchFamily="18" charset="0"/>
              </a:rPr>
              <a:t>.</a:t>
            </a:r>
          </a:p>
          <a:p>
            <a:r>
              <a:rPr lang="en-US" dirty="0" smtClean="0">
                <a:ea typeface="Cambria Math" pitchFamily="18" charset="0"/>
              </a:rPr>
              <a:t>If all of the edges have been used, an Euler circuit has been constructed. Otherwise, consider the </a:t>
            </a:r>
            <a:r>
              <a:rPr lang="en-US" dirty="0" err="1" smtClean="0">
                <a:ea typeface="Cambria Math" pitchFamily="18" charset="0"/>
              </a:rPr>
              <a:t>subgraph</a:t>
            </a:r>
            <a:r>
              <a:rPr lang="en-US" dirty="0" smtClean="0">
                <a:ea typeface="Cambria Math" pitchFamily="18" charset="0"/>
              </a:rPr>
              <a:t> </a:t>
            </a:r>
            <a:r>
              <a:rPr lang="en-US" i="1" dirty="0" smtClean="0">
                <a:ea typeface="Cambria Math" pitchFamily="18" charset="0"/>
              </a:rPr>
              <a:t>H</a:t>
            </a:r>
            <a:r>
              <a:rPr lang="en-US" dirty="0" smtClean="0">
                <a:ea typeface="Cambria Math" pitchFamily="18" charset="0"/>
              </a:rPr>
              <a:t> obtained from </a:t>
            </a:r>
            <a:r>
              <a:rPr lang="en-US" i="1" dirty="0" smtClean="0">
                <a:ea typeface="Cambria Math" pitchFamily="18" charset="0"/>
              </a:rPr>
              <a:t>G</a:t>
            </a:r>
            <a:r>
              <a:rPr lang="en-US" dirty="0" smtClean="0">
                <a:ea typeface="Cambria Math" pitchFamily="18" charset="0"/>
              </a:rPr>
              <a:t> by deleting the edges already used. </a:t>
            </a:r>
          </a:p>
          <a:p>
            <a:pPr marL="0" indent="0">
              <a:buNone/>
            </a:pPr>
            <a:endParaRPr lang="en-US" dirty="0" smtClean="0">
              <a:ea typeface="Cambria Math" pitchFamily="18" charset="0"/>
            </a:endParaRPr>
          </a:p>
          <a:p>
            <a:pPr marL="0" indent="0">
              <a:buNone/>
            </a:pPr>
            <a:endParaRPr lang="en-US" dirty="0">
              <a:ea typeface="Cambria Math" pitchFamily="18" charset="0"/>
            </a:endParaRPr>
          </a:p>
          <a:p>
            <a:pPr marL="0" indent="0">
              <a:buNone/>
            </a:pPr>
            <a:endParaRPr lang="en-US" dirty="0" smtClean="0">
              <a:ea typeface="Cambria Math" pitchFamily="18" charset="0"/>
            </a:endParaRPr>
          </a:p>
          <a:p>
            <a:endParaRPr lang="en-US" dirty="0">
              <a:ea typeface="Cambria Math" pitchFamily="18" charset="0"/>
            </a:endParaRPr>
          </a:p>
          <a:p>
            <a:pPr marL="0" indent="0">
              <a:buNone/>
            </a:pPr>
            <a:endParaRPr lang="en-US" dirty="0" smtClean="0">
              <a:ea typeface="Cambria Math" pitchFamily="18" charset="0"/>
            </a:endParaRPr>
          </a:p>
          <a:p>
            <a:pPr marL="0" indent="0">
              <a:buNone/>
            </a:pPr>
            <a:endParaRPr lang="en-US" dirty="0" smtClean="0">
              <a:ea typeface="Cambria Math" pitchFamily="18" charset="0"/>
            </a:endParaRPr>
          </a:p>
        </p:txBody>
      </p:sp>
      <p:sp>
        <p:nvSpPr>
          <p:cNvPr id="3" name="TextBox 2"/>
          <p:cNvSpPr txBox="1"/>
          <p:nvPr/>
        </p:nvSpPr>
        <p:spPr>
          <a:xfrm>
            <a:off x="457200" y="2438400"/>
            <a:ext cx="4452730" cy="830997"/>
          </a:xfrm>
          <a:prstGeom prst="rect">
            <a:avLst/>
          </a:prstGeom>
          <a:noFill/>
          <a:ln>
            <a:solidFill>
              <a:schemeClr val="tx2"/>
            </a:solidFill>
          </a:ln>
        </p:spPr>
        <p:txBody>
          <a:bodyPr wrap="square" rtlCol="0">
            <a:spAutoFit/>
          </a:bodyPr>
          <a:lstStyle/>
          <a:p>
            <a:pPr indent="0">
              <a:buNone/>
            </a:pPr>
            <a:r>
              <a:rPr lang="en-US" sz="1600" dirty="0" smtClean="0">
                <a:latin typeface="Cambria Math" pitchFamily="18" charset="0"/>
                <a:ea typeface="Cambria Math" pitchFamily="18" charset="0"/>
              </a:rPr>
              <a:t>We </a:t>
            </a:r>
            <a:r>
              <a:rPr lang="en-US" sz="1600" dirty="0">
                <a:latin typeface="Cambria Math" pitchFamily="18" charset="0"/>
                <a:ea typeface="Cambria Math" pitchFamily="18" charset="0"/>
              </a:rPr>
              <a:t>illustrate this idea in the graph  G here. We begin at </a:t>
            </a:r>
            <a:r>
              <a:rPr lang="en-US" sz="1600" i="1" dirty="0">
                <a:ea typeface="Cambria Math" pitchFamily="18" charset="0"/>
              </a:rPr>
              <a:t>a</a:t>
            </a:r>
            <a:r>
              <a:rPr lang="en-US" sz="1600" dirty="0">
                <a:latin typeface="Cambria Math" pitchFamily="18" charset="0"/>
                <a:ea typeface="Cambria Math" pitchFamily="18" charset="0"/>
              </a:rPr>
              <a:t> and choose the </a:t>
            </a:r>
            <a:r>
              <a:rPr lang="en-US" sz="1600" dirty="0" smtClean="0">
                <a:latin typeface="Cambria Math" pitchFamily="18" charset="0"/>
                <a:ea typeface="Cambria Math" pitchFamily="18" charset="0"/>
              </a:rPr>
              <a:t>edges {</a:t>
            </a:r>
            <a:r>
              <a:rPr lang="en-US" sz="1600" i="1" dirty="0">
                <a:ea typeface="Cambria Math" pitchFamily="18" charset="0"/>
              </a:rPr>
              <a:t>a</a:t>
            </a:r>
            <a:r>
              <a:rPr lang="en-US" sz="1600" dirty="0">
                <a:latin typeface="Cambria Math" pitchFamily="18" charset="0"/>
                <a:ea typeface="Cambria Math" pitchFamily="18" charset="0"/>
              </a:rPr>
              <a:t>, </a:t>
            </a:r>
            <a:r>
              <a:rPr lang="en-US" sz="1600" i="1" dirty="0">
                <a:ea typeface="Cambria Math" pitchFamily="18" charset="0"/>
              </a:rPr>
              <a:t>f</a:t>
            </a:r>
            <a:r>
              <a:rPr lang="en-US" sz="1600" dirty="0">
                <a:latin typeface="Cambria Math" pitchFamily="18" charset="0"/>
                <a:ea typeface="Cambria Math" pitchFamily="18" charset="0"/>
              </a:rPr>
              <a:t>}, {</a:t>
            </a:r>
            <a:r>
              <a:rPr lang="en-US" sz="1600" i="1" dirty="0">
                <a:ea typeface="Cambria Math" pitchFamily="18" charset="0"/>
              </a:rPr>
              <a:t>f,</a:t>
            </a:r>
            <a:r>
              <a:rPr lang="en-US" sz="1600" dirty="0">
                <a:latin typeface="Cambria Math" pitchFamily="18" charset="0"/>
                <a:ea typeface="Cambria Math" pitchFamily="18" charset="0"/>
              </a:rPr>
              <a:t> </a:t>
            </a:r>
            <a:r>
              <a:rPr lang="en-US" sz="1600" i="1" dirty="0">
                <a:ea typeface="Cambria Math" pitchFamily="18" charset="0"/>
              </a:rPr>
              <a:t>c</a:t>
            </a:r>
            <a:r>
              <a:rPr lang="en-US" sz="1600" dirty="0">
                <a:latin typeface="Cambria Math" pitchFamily="18" charset="0"/>
                <a:ea typeface="Cambria Math" pitchFamily="18" charset="0"/>
              </a:rPr>
              <a:t>}, {</a:t>
            </a:r>
            <a:r>
              <a:rPr lang="en-US" sz="1600" i="1" dirty="0">
                <a:ea typeface="Cambria Math" pitchFamily="18" charset="0"/>
              </a:rPr>
              <a:t>c</a:t>
            </a:r>
            <a:r>
              <a:rPr lang="en-US" sz="1600" dirty="0">
                <a:latin typeface="Cambria Math" pitchFamily="18" charset="0"/>
                <a:ea typeface="Cambria Math" pitchFamily="18" charset="0"/>
              </a:rPr>
              <a:t>, </a:t>
            </a:r>
            <a:r>
              <a:rPr lang="en-US" sz="1600" i="1" dirty="0">
                <a:ea typeface="Cambria Math" pitchFamily="18" charset="0"/>
              </a:rPr>
              <a:t>b</a:t>
            </a:r>
            <a:r>
              <a:rPr lang="en-US" sz="1600" dirty="0">
                <a:latin typeface="Cambria Math" pitchFamily="18" charset="0"/>
                <a:ea typeface="Cambria Math" pitchFamily="18" charset="0"/>
              </a:rPr>
              <a:t>}, and {</a:t>
            </a:r>
            <a:r>
              <a:rPr lang="en-US" sz="1600" i="1" dirty="0">
                <a:ea typeface="Cambria Math" pitchFamily="18" charset="0"/>
              </a:rPr>
              <a:t>b</a:t>
            </a:r>
            <a:r>
              <a:rPr lang="en-US" sz="1600" dirty="0">
                <a:latin typeface="Cambria Math" pitchFamily="18" charset="0"/>
                <a:ea typeface="Cambria Math" pitchFamily="18" charset="0"/>
              </a:rPr>
              <a:t>, </a:t>
            </a:r>
            <a:r>
              <a:rPr lang="en-US" sz="1600" i="1" dirty="0">
                <a:ea typeface="Cambria Math" pitchFamily="18" charset="0"/>
              </a:rPr>
              <a:t>a</a:t>
            </a:r>
            <a:r>
              <a:rPr lang="en-US" sz="1600" dirty="0" smtClean="0">
                <a:latin typeface="Cambria Math" pitchFamily="18" charset="0"/>
                <a:ea typeface="Cambria Math" pitchFamily="18" charset="0"/>
              </a:rPr>
              <a:t>}</a:t>
            </a:r>
            <a:r>
              <a:rPr lang="en-US" sz="1600" dirty="0">
                <a:latin typeface="Cambria Math" pitchFamily="18" charset="0"/>
                <a:ea typeface="Cambria Math" pitchFamily="18" charset="0"/>
              </a:rPr>
              <a:t> in </a:t>
            </a:r>
            <a:r>
              <a:rPr lang="en-US" sz="1600" dirty="0" smtClean="0">
                <a:latin typeface="Cambria Math" pitchFamily="18" charset="0"/>
                <a:ea typeface="Cambria Math" pitchFamily="18" charset="0"/>
              </a:rPr>
              <a:t>succession.</a:t>
            </a:r>
            <a:endParaRPr lang="en-US" sz="1600" dirty="0">
              <a:latin typeface="Cambria Math" pitchFamily="18" charset="0"/>
              <a:ea typeface="Cambria Math" pitchFamily="18" charset="0"/>
            </a:endParaRPr>
          </a:p>
        </p:txBody>
      </p:sp>
      <p:sp>
        <p:nvSpPr>
          <p:cNvPr id="5" name="TextBox 4"/>
          <p:cNvSpPr txBox="1"/>
          <p:nvPr/>
        </p:nvSpPr>
        <p:spPr>
          <a:xfrm>
            <a:off x="1028700" y="6326416"/>
            <a:ext cx="7086600" cy="338554"/>
          </a:xfrm>
          <a:prstGeom prst="rect">
            <a:avLst/>
          </a:prstGeom>
          <a:noFill/>
          <a:ln>
            <a:solidFill>
              <a:schemeClr val="tx2"/>
            </a:solidFill>
          </a:ln>
        </p:spPr>
        <p:txBody>
          <a:bodyPr wrap="square" rtlCol="0">
            <a:spAutoFit/>
          </a:bodyPr>
          <a:lstStyle/>
          <a:p>
            <a:r>
              <a:rPr lang="en-US" sz="1600" dirty="0">
                <a:ea typeface="Cambria Math" pitchFamily="18" charset="0"/>
              </a:rPr>
              <a:t>In the example </a:t>
            </a:r>
            <a:r>
              <a:rPr lang="en-US" sz="1600" i="1" dirty="0">
                <a:ea typeface="Cambria Math" pitchFamily="18" charset="0"/>
              </a:rPr>
              <a:t>H</a:t>
            </a:r>
            <a:r>
              <a:rPr lang="en-US" sz="1600" dirty="0">
                <a:ea typeface="Cambria Math" pitchFamily="18" charset="0"/>
              </a:rPr>
              <a:t> consists of the vertices  </a:t>
            </a:r>
            <a:r>
              <a:rPr lang="en-US" sz="1600" i="1" dirty="0">
                <a:ea typeface="Cambria Math" pitchFamily="18" charset="0"/>
              </a:rPr>
              <a:t>c</a:t>
            </a:r>
            <a:r>
              <a:rPr lang="en-US" sz="1600" dirty="0">
                <a:ea typeface="Cambria Math" pitchFamily="18" charset="0"/>
              </a:rPr>
              <a:t>, </a:t>
            </a:r>
            <a:r>
              <a:rPr lang="en-US" sz="1600" i="1" dirty="0">
                <a:ea typeface="Cambria Math" pitchFamily="18" charset="0"/>
              </a:rPr>
              <a:t>d</a:t>
            </a:r>
            <a:r>
              <a:rPr lang="en-US" sz="1600" dirty="0">
                <a:ea typeface="Cambria Math" pitchFamily="18" charset="0"/>
              </a:rPr>
              <a:t>, </a:t>
            </a:r>
            <a:r>
              <a:rPr lang="en-US" sz="1600" i="1" dirty="0">
                <a:ea typeface="Cambria Math" pitchFamily="18" charset="0"/>
              </a:rPr>
              <a:t>e</a:t>
            </a:r>
            <a:r>
              <a:rPr lang="en-US" sz="1600" dirty="0">
                <a:ea typeface="Cambria Math" pitchFamily="18" charset="0"/>
              </a:rPr>
              <a:t>. </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14730" y="2006711"/>
            <a:ext cx="3748436" cy="2412889"/>
          </a:xfrm>
          <a:prstGeom prst="rect">
            <a:avLst/>
          </a:prstGeom>
        </p:spPr>
      </p:pic>
    </p:spTree>
    <p:extLst>
      <p:ext uri="{BB962C8B-B14F-4D97-AF65-F5344CB8AC3E}">
        <p14:creationId xmlns:p14="http://schemas.microsoft.com/office/powerpoint/2010/main" val="2121542132"/>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04088"/>
            <a:ext cx="8229600" cy="48160"/>
          </a:xfrm>
        </p:spPr>
        <p:txBody>
          <a:bodyPr>
            <a:noAutofit/>
          </a:bodyPr>
          <a:lstStyle/>
          <a:p>
            <a:r>
              <a:rPr lang="en-US" sz="2800" dirty="0" smtClean="0"/>
              <a:t>Sufficient Conditions for Euler Circuits and Paths</a:t>
            </a:r>
            <a:endParaRPr lang="en-US" sz="28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852686"/>
            <a:ext cx="8458200" cy="1966714"/>
          </a:xfrm>
          <a:prstGeom prst="rect">
            <a:avLst/>
          </a:prstGeom>
        </p:spPr>
      </p:pic>
      <p:sp>
        <p:nvSpPr>
          <p:cNvPr id="6" name="Content Placeholder 5"/>
          <p:cNvSpPr>
            <a:spLocks noGrp="1"/>
          </p:cNvSpPr>
          <p:nvPr>
            <p:ph idx="1"/>
          </p:nvPr>
        </p:nvSpPr>
        <p:spPr>
          <a:xfrm>
            <a:off x="0" y="1981200"/>
            <a:ext cx="8763000" cy="4876800"/>
          </a:xfrm>
        </p:spPr>
        <p:txBody>
          <a:bodyPr>
            <a:normAutofit fontScale="40000" lnSpcReduction="20000"/>
          </a:bodyPr>
          <a:lstStyle/>
          <a:p>
            <a:pPr marL="0" indent="0">
              <a:buNone/>
            </a:pPr>
            <a:endParaRPr lang="en-US" dirty="0" smtClean="0">
              <a:ea typeface="Cambria Math" pitchFamily="18" charset="0"/>
            </a:endParaRPr>
          </a:p>
          <a:p>
            <a:pPr marL="0" indent="0">
              <a:buNone/>
            </a:pPr>
            <a:endParaRPr lang="en-US" dirty="0">
              <a:ea typeface="Cambria Math" pitchFamily="18" charset="0"/>
            </a:endParaRPr>
          </a:p>
          <a:p>
            <a:pPr marL="0" indent="0">
              <a:buNone/>
            </a:pPr>
            <a:endParaRPr lang="en-US" dirty="0" smtClean="0">
              <a:ea typeface="Cambria Math" pitchFamily="18" charset="0"/>
            </a:endParaRPr>
          </a:p>
          <a:p>
            <a:endParaRPr lang="en-US" dirty="0" smtClean="0">
              <a:ea typeface="Cambria Math" pitchFamily="18" charset="0"/>
            </a:endParaRPr>
          </a:p>
          <a:p>
            <a:pPr marL="0" indent="0">
              <a:buNone/>
            </a:pPr>
            <a:endParaRPr lang="en-US" dirty="0" smtClean="0">
              <a:ea typeface="Cambria Math" pitchFamily="18" charset="0"/>
            </a:endParaRPr>
          </a:p>
          <a:p>
            <a:endParaRPr lang="en-US" dirty="0">
              <a:ea typeface="Cambria Math" pitchFamily="18" charset="0"/>
            </a:endParaRPr>
          </a:p>
          <a:p>
            <a:r>
              <a:rPr lang="en-US" sz="3400" dirty="0" smtClean="0">
                <a:ea typeface="Cambria Math" pitchFamily="18" charset="0"/>
              </a:rPr>
              <a:t>Because G is connected, H must have at least one vertex in common with the circuit that has been deleted. </a:t>
            </a:r>
          </a:p>
          <a:p>
            <a:endParaRPr lang="en-US" sz="2900" dirty="0" smtClean="0">
              <a:ea typeface="Cambria Math" pitchFamily="18" charset="0"/>
            </a:endParaRPr>
          </a:p>
          <a:p>
            <a:pPr marL="0" indent="0">
              <a:buNone/>
            </a:pPr>
            <a:endParaRPr lang="en-US" sz="2900" dirty="0" smtClean="0">
              <a:ea typeface="Cambria Math" pitchFamily="18" charset="0"/>
            </a:endParaRPr>
          </a:p>
          <a:p>
            <a:pPr marL="0" indent="0">
              <a:buNone/>
            </a:pPr>
            <a:endParaRPr lang="en-US" sz="2900" dirty="0" smtClean="0">
              <a:ea typeface="Cambria Math" pitchFamily="18" charset="0"/>
            </a:endParaRPr>
          </a:p>
          <a:p>
            <a:endParaRPr lang="en-US" sz="2900" dirty="0" smtClean="0">
              <a:ea typeface="Cambria Math" pitchFamily="18" charset="0"/>
            </a:endParaRPr>
          </a:p>
          <a:p>
            <a:r>
              <a:rPr lang="en-US" sz="2900" dirty="0" smtClean="0">
                <a:ea typeface="Cambria Math" pitchFamily="18" charset="0"/>
              </a:rPr>
              <a:t> </a:t>
            </a:r>
            <a:r>
              <a:rPr lang="en-US" sz="4000" dirty="0" smtClean="0">
                <a:ea typeface="Cambria Math" pitchFamily="18" charset="0"/>
              </a:rPr>
              <a:t>Every vertex in H must have even degree because all the vertices in </a:t>
            </a:r>
            <a:r>
              <a:rPr lang="en-US" sz="4000" i="1" dirty="0" smtClean="0">
                <a:ea typeface="Cambria Math" pitchFamily="18" charset="0"/>
              </a:rPr>
              <a:t>G</a:t>
            </a:r>
            <a:r>
              <a:rPr lang="en-US" sz="4000" dirty="0" smtClean="0">
                <a:ea typeface="Cambria Math" pitchFamily="18" charset="0"/>
              </a:rPr>
              <a:t> have even degree and for each vertex, pairs of edges incident with this vertex have been deleted. Beginning with the shared vertex construct a path  ending in the same vertex (as was done before). Then splice this new circuit into the original circuit.</a:t>
            </a:r>
          </a:p>
          <a:p>
            <a:endParaRPr lang="en-US" sz="4000" dirty="0" smtClean="0">
              <a:ea typeface="Cambria Math" pitchFamily="18" charset="0"/>
            </a:endParaRPr>
          </a:p>
          <a:p>
            <a:pPr marL="0" indent="0">
              <a:buNone/>
            </a:pPr>
            <a:endParaRPr lang="en-US" sz="2900" dirty="0" smtClean="0">
              <a:ea typeface="Cambria Math" pitchFamily="18" charset="0"/>
            </a:endParaRPr>
          </a:p>
          <a:p>
            <a:pPr marL="0" indent="0">
              <a:buNone/>
            </a:pPr>
            <a:endParaRPr lang="en-US" sz="2900" dirty="0">
              <a:ea typeface="Cambria Math" pitchFamily="18" charset="0"/>
            </a:endParaRPr>
          </a:p>
          <a:p>
            <a:endParaRPr lang="en-US" sz="2900" dirty="0" smtClean="0">
              <a:ea typeface="Cambria Math" pitchFamily="18" charset="0"/>
            </a:endParaRPr>
          </a:p>
          <a:p>
            <a:r>
              <a:rPr lang="en-US" sz="3800" dirty="0" smtClean="0">
                <a:ea typeface="Cambria Math" pitchFamily="18" charset="0"/>
              </a:rPr>
              <a:t>Continue this process until all edges have been used. This produces an Euler circuit. Since every edge is included and no edge is included more than once.</a:t>
            </a:r>
          </a:p>
          <a:p>
            <a:r>
              <a:rPr lang="en-US" sz="3800" dirty="0"/>
              <a:t>Similar reasoning can be used to show that a graph with exactly two vertices of odd degree must have an Euler path connecting these two vertices of odd degree</a:t>
            </a:r>
          </a:p>
        </p:txBody>
      </p:sp>
      <p:sp>
        <p:nvSpPr>
          <p:cNvPr id="7" name="TextBox 6"/>
          <p:cNvSpPr txBox="1"/>
          <p:nvPr/>
        </p:nvSpPr>
        <p:spPr>
          <a:xfrm>
            <a:off x="1026226" y="3387709"/>
            <a:ext cx="3498575" cy="338554"/>
          </a:xfrm>
          <a:prstGeom prst="rect">
            <a:avLst/>
          </a:prstGeom>
          <a:noFill/>
          <a:ln>
            <a:solidFill>
              <a:schemeClr val="tx2"/>
            </a:solidFill>
          </a:ln>
        </p:spPr>
        <p:txBody>
          <a:bodyPr wrap="square" rtlCol="0">
            <a:spAutoFit/>
          </a:bodyPr>
          <a:lstStyle/>
          <a:p>
            <a:r>
              <a:rPr lang="en-US" sz="1600" dirty="0">
                <a:ea typeface="Cambria Math" pitchFamily="18" charset="0"/>
              </a:rPr>
              <a:t>In the example, the vertex is </a:t>
            </a:r>
            <a:r>
              <a:rPr lang="en-US" sz="1600" i="1" dirty="0" smtClean="0">
                <a:ea typeface="Cambria Math" pitchFamily="18" charset="0"/>
              </a:rPr>
              <a:t>c</a:t>
            </a:r>
            <a:r>
              <a:rPr lang="en-US" sz="1050" i="1" dirty="0" smtClean="0">
                <a:ea typeface="Cambria Math" pitchFamily="18" charset="0"/>
              </a:rPr>
              <a:t>.</a:t>
            </a:r>
            <a:endParaRPr lang="en-US" sz="1050" dirty="0"/>
          </a:p>
        </p:txBody>
      </p:sp>
      <p:sp>
        <p:nvSpPr>
          <p:cNvPr id="8" name="TextBox 7"/>
          <p:cNvSpPr txBox="1"/>
          <p:nvPr/>
        </p:nvSpPr>
        <p:spPr>
          <a:xfrm>
            <a:off x="685800" y="4784300"/>
            <a:ext cx="7162800" cy="338554"/>
          </a:xfrm>
          <a:prstGeom prst="rect">
            <a:avLst/>
          </a:prstGeom>
          <a:noFill/>
          <a:ln>
            <a:solidFill>
              <a:schemeClr val="tx2"/>
            </a:solidFill>
          </a:ln>
        </p:spPr>
        <p:txBody>
          <a:bodyPr wrap="square" rtlCol="0">
            <a:spAutoFit/>
          </a:bodyPr>
          <a:lstStyle/>
          <a:p>
            <a:r>
              <a:rPr lang="en-US" sz="1600" dirty="0" smtClean="0">
                <a:ea typeface="Cambria Math" pitchFamily="18" charset="0"/>
              </a:rPr>
              <a:t>In </a:t>
            </a:r>
            <a:r>
              <a:rPr lang="en-US" sz="1600" dirty="0">
                <a:ea typeface="Cambria Math" pitchFamily="18" charset="0"/>
              </a:rPr>
              <a:t>the example, we end up with the circuit    </a:t>
            </a:r>
            <a:r>
              <a:rPr lang="en-US" sz="1600" i="1" dirty="0" smtClean="0">
                <a:ea typeface="Cambria Math" pitchFamily="18" charset="0"/>
              </a:rPr>
              <a:t>a</a:t>
            </a:r>
            <a:r>
              <a:rPr lang="en-US" sz="1600" i="1" dirty="0">
                <a:ea typeface="Cambria Math" pitchFamily="18" charset="0"/>
              </a:rPr>
              <a:t>, f, c, d, e, c, b, a</a:t>
            </a:r>
            <a:r>
              <a:rPr lang="en-US" sz="1600" dirty="0">
                <a:ea typeface="Cambria Math" pitchFamily="18" charset="0"/>
              </a:rPr>
              <a:t>.  </a:t>
            </a:r>
          </a:p>
        </p:txBody>
      </p:sp>
    </p:spTree>
    <p:extLst>
      <p:ext uri="{BB962C8B-B14F-4D97-AF65-F5344CB8AC3E}">
        <p14:creationId xmlns:p14="http://schemas.microsoft.com/office/powerpoint/2010/main" val="5505215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447800"/>
            <a:ext cx="8229600" cy="4876800"/>
          </a:xfrm>
        </p:spPr>
        <p:txBody>
          <a:bodyPr>
            <a:normAutofit fontScale="92500"/>
          </a:bodyPr>
          <a:lstStyle/>
          <a:p>
            <a:pPr>
              <a:buNone/>
            </a:pPr>
            <a:r>
              <a:rPr lang="en-US" b="1" dirty="0" smtClean="0"/>
              <a:t> Example</a:t>
            </a:r>
            <a:r>
              <a:rPr lang="en-US" dirty="0" smtClean="0"/>
              <a:t>: Find </a:t>
            </a:r>
            <a:r>
              <a:rPr lang="en-US" dirty="0"/>
              <a:t>the number n of ways that an organization consisting of 15 members can elect a president, treasurer, and secretary. (assuming no person is elected to more than one position</a:t>
            </a:r>
            <a:r>
              <a:rPr lang="en-US" dirty="0" smtClean="0"/>
              <a:t>)</a:t>
            </a:r>
          </a:p>
          <a:p>
            <a:pPr>
              <a:buNone/>
            </a:pPr>
            <a:r>
              <a:rPr lang="en-US" b="1" dirty="0" smtClean="0"/>
              <a:t>Solution</a:t>
            </a:r>
            <a:r>
              <a:rPr lang="en-US" dirty="0" smtClean="0"/>
              <a:t>:</a:t>
            </a:r>
          </a:p>
          <a:p>
            <a:pPr>
              <a:buNone/>
            </a:pPr>
            <a:r>
              <a:rPr lang="en-US" dirty="0" smtClean="0"/>
              <a:t>    The </a:t>
            </a:r>
            <a:r>
              <a:rPr lang="en-US" dirty="0"/>
              <a:t>president can be elected in 15 different ways; following this, </a:t>
            </a:r>
            <a:r>
              <a:rPr lang="en-US" dirty="0" smtClean="0"/>
              <a:t>the treasurer </a:t>
            </a:r>
            <a:r>
              <a:rPr lang="en-US" dirty="0"/>
              <a:t>can be elected in 14 different ways; and following this, the secretary can </a:t>
            </a:r>
            <a:r>
              <a:rPr lang="en-US" dirty="0" smtClean="0"/>
              <a:t>be elected </a:t>
            </a:r>
            <a:r>
              <a:rPr lang="en-US" dirty="0"/>
              <a:t>in 13 different </a:t>
            </a:r>
            <a:r>
              <a:rPr lang="en-US" dirty="0" smtClean="0"/>
              <a:t>ways. Thus</a:t>
            </a:r>
            <a:r>
              <a:rPr lang="en-US" dirty="0"/>
              <a:t>, by product rule, there </a:t>
            </a:r>
            <a:r>
              <a:rPr lang="en-US" dirty="0" smtClean="0"/>
              <a:t>are</a:t>
            </a:r>
          </a:p>
          <a:p>
            <a:pPr algn="ctr">
              <a:buNone/>
            </a:pPr>
            <a:r>
              <a:rPr lang="en-US" dirty="0" smtClean="0"/>
              <a:t> n </a:t>
            </a:r>
            <a:r>
              <a:rPr lang="en-US" dirty="0"/>
              <a:t>= 15 × 14 × 13 = 2730</a:t>
            </a:r>
          </a:p>
          <a:p>
            <a:pPr>
              <a:buNone/>
            </a:pPr>
            <a:r>
              <a:rPr lang="en-US" dirty="0" smtClean="0"/>
              <a:t>    different </a:t>
            </a:r>
            <a:r>
              <a:rPr lang="en-US" dirty="0"/>
              <a:t>ways in which the organization can elect the officers.</a:t>
            </a:r>
          </a:p>
          <a:p>
            <a:pPr>
              <a:buNone/>
            </a:pPr>
            <a:endParaRPr lang="en-US" dirty="0"/>
          </a:p>
        </p:txBody>
      </p:sp>
    </p:spTree>
    <p:extLst>
      <p:ext uri="{BB962C8B-B14F-4D97-AF65-F5344CB8AC3E}">
        <p14:creationId xmlns:p14="http://schemas.microsoft.com/office/powerpoint/2010/main" val="995742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Algorithm for Constructing an  Euler Circuits</a:t>
            </a:r>
          </a:p>
        </p:txBody>
      </p:sp>
      <p:sp>
        <p:nvSpPr>
          <p:cNvPr id="3" name="Content Placeholder 2"/>
          <p:cNvSpPr>
            <a:spLocks noGrp="1"/>
          </p:cNvSpPr>
          <p:nvPr>
            <p:ph idx="1"/>
          </p:nvPr>
        </p:nvSpPr>
        <p:spPr/>
        <p:txBody>
          <a:bodyPr/>
          <a:lstStyle/>
          <a:p>
            <a:pPr marL="0" indent="0">
              <a:buNone/>
            </a:pPr>
            <a:r>
              <a:rPr lang="en-US" dirty="0" smtClean="0"/>
              <a:t>In </a:t>
            </a:r>
            <a:r>
              <a:rPr lang="en-US" dirty="0"/>
              <a:t>our proof we developed this algorithms for constructing a Euler circuit in a graph with no vertices of odd degree.</a:t>
            </a:r>
          </a:p>
        </p:txBody>
      </p:sp>
      <p:sp>
        <p:nvSpPr>
          <p:cNvPr id="4" name="Content Placeholder 2"/>
          <p:cNvSpPr txBox="1">
            <a:spLocks/>
          </p:cNvSpPr>
          <p:nvPr/>
        </p:nvSpPr>
        <p:spPr>
          <a:xfrm>
            <a:off x="685800" y="3429000"/>
            <a:ext cx="8153400" cy="3124199"/>
          </a:xfrm>
          <a:prstGeom prst="rect">
            <a:avLst/>
          </a:prstGeom>
          <a:ln>
            <a:solidFill>
              <a:schemeClr val="accent1"/>
            </a:solidFill>
          </a:ln>
        </p:spPr>
        <p:txBody>
          <a:bodyPr vert="horz">
            <a:normAutofit fontScale="70000" lnSpcReduction="20000"/>
          </a:bodyPr>
          <a:lstStyle/>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lang="en-US" sz="2600" b="1" dirty="0" smtClean="0"/>
              <a:t>   procedure</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 </a:t>
            </a:r>
            <a:r>
              <a:rPr lang="en-US" sz="2600" i="1" dirty="0" smtClean="0"/>
              <a:t>Euler</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a:t>
            </a:r>
            <a:r>
              <a:rPr lang="en-US" sz="2600" i="1" dirty="0"/>
              <a:t>G</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 connected</a:t>
            </a:r>
            <a:r>
              <a:rPr kumimoji="0" lang="en-US" sz="2600" b="0" i="0" u="none" strike="noStrike" kern="1200" cap="none" spc="0" normalizeH="0" noProof="0" dirty="0" smtClean="0">
                <a:ln>
                  <a:noFill/>
                </a:ln>
                <a:solidFill>
                  <a:schemeClr val="tx1"/>
                </a:solidFill>
                <a:effectLst/>
                <a:uLnTx/>
                <a:uFillTx/>
                <a:latin typeface="+mn-lt"/>
                <a:ea typeface="+mn-ea"/>
                <a:cs typeface="+mn-cs"/>
              </a:rPr>
              <a:t> </a:t>
            </a:r>
            <a:r>
              <a:rPr kumimoji="0" lang="en-US" sz="2600" b="0" i="0" u="none" strike="noStrike" kern="1200" cap="none" spc="0" normalizeH="0" noProof="0" dirty="0" err="1" smtClean="0">
                <a:ln>
                  <a:noFill/>
                </a:ln>
                <a:solidFill>
                  <a:schemeClr val="tx1"/>
                </a:solidFill>
                <a:effectLst/>
                <a:uLnTx/>
                <a:uFillTx/>
                <a:latin typeface="+mn-lt"/>
                <a:ea typeface="+mn-ea"/>
                <a:cs typeface="+mn-cs"/>
              </a:rPr>
              <a:t>multigraph</a:t>
            </a:r>
            <a:r>
              <a:rPr kumimoji="0" lang="en-US" sz="2600" b="0" i="0" u="none" strike="noStrike" kern="1200" cap="none" spc="0" normalizeH="0" noProof="0" dirty="0" smtClean="0">
                <a:ln>
                  <a:noFill/>
                </a:ln>
                <a:solidFill>
                  <a:schemeClr val="tx1"/>
                </a:solidFill>
                <a:effectLst/>
                <a:uLnTx/>
                <a:uFillTx/>
                <a:latin typeface="+mn-lt"/>
                <a:ea typeface="+mn-ea"/>
                <a:cs typeface="+mn-cs"/>
              </a:rPr>
              <a:t> with all vertices of even degree</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a:t>
            </a:r>
          </a:p>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n-US" sz="2600" b="0" i="1" u="none" strike="noStrike" kern="1200" cap="none" spc="0" normalizeH="0" baseline="0" noProof="0" dirty="0" smtClean="0">
                <a:ln>
                  <a:noFill/>
                </a:ln>
                <a:solidFill>
                  <a:schemeClr val="tx1"/>
                </a:solidFill>
                <a:effectLst/>
                <a:uLnTx/>
                <a:uFillTx/>
                <a:latin typeface="+mn-lt"/>
                <a:ea typeface="+mn-ea"/>
                <a:cs typeface="+mn-cs"/>
              </a:rPr>
              <a:t>   </a:t>
            </a:r>
            <a:r>
              <a:rPr lang="en-US" sz="2600" i="1" dirty="0" smtClean="0"/>
              <a:t>circuit</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 := </a:t>
            </a:r>
            <a:r>
              <a:rPr lang="en-US" sz="2600" dirty="0" smtClean="0">
                <a:ea typeface="Cambria Math" pitchFamily="18" charset="0"/>
              </a:rPr>
              <a:t>a circuit in </a:t>
            </a:r>
            <a:r>
              <a:rPr lang="en-US" sz="2600" i="1" dirty="0" smtClean="0">
                <a:ea typeface="Cambria Math" pitchFamily="18" charset="0"/>
              </a:rPr>
              <a:t>G </a:t>
            </a:r>
            <a:r>
              <a:rPr lang="en-US" sz="2600" dirty="0" smtClean="0">
                <a:ea typeface="Cambria Math" pitchFamily="18" charset="0"/>
              </a:rPr>
              <a:t>beginning at an arbitrarily chosen vertex with edges </a:t>
            </a:r>
          </a:p>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lang="en-US" sz="2600" dirty="0">
                <a:ea typeface="Cambria Math" pitchFamily="18" charset="0"/>
              </a:rPr>
              <a:t> </a:t>
            </a:r>
            <a:r>
              <a:rPr lang="en-US" sz="2600" dirty="0" smtClean="0">
                <a:ea typeface="Cambria Math" pitchFamily="18" charset="0"/>
              </a:rPr>
              <a:t>                  successively  </a:t>
            </a:r>
            <a:r>
              <a:rPr kumimoji="0" lang="en-US" sz="2600" b="0" i="0" u="none" strike="noStrike" kern="1200" cap="none" spc="0" normalizeH="0" noProof="0" dirty="0" smtClean="0">
                <a:ln>
                  <a:noFill/>
                </a:ln>
                <a:solidFill>
                  <a:schemeClr val="tx1"/>
                </a:solidFill>
                <a:effectLst/>
                <a:uLnTx/>
                <a:uFillTx/>
                <a:latin typeface="+mn-lt"/>
                <a:ea typeface="Cambria Math" pitchFamily="18" charset="0"/>
                <a:cs typeface="+mn-cs"/>
              </a:rPr>
              <a:t>added to form a path that returns to this vertex. </a:t>
            </a:r>
            <a:endParaRPr kumimoji="0" lang="en-US" sz="2600" b="0" i="0" u="none" strike="noStrike" kern="1200" cap="none" spc="0" normalizeH="0" baseline="0" noProof="0" dirty="0" smtClean="0">
              <a:ln>
                <a:noFill/>
              </a:ln>
              <a:solidFill>
                <a:schemeClr val="tx1"/>
              </a:solidFill>
              <a:effectLst/>
              <a:uLnTx/>
              <a:uFillTx/>
              <a:latin typeface="+mn-lt"/>
              <a:ea typeface="+mn-ea"/>
              <a:cs typeface="+mn-cs"/>
            </a:endParaRPr>
          </a:p>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n-US" sz="2600" b="0" i="1" u="none" strike="noStrike" kern="1200" cap="none" spc="0" normalizeH="0" baseline="0" noProof="0" dirty="0" smtClean="0">
                <a:ln>
                  <a:noFill/>
                </a:ln>
                <a:solidFill>
                  <a:schemeClr val="tx1"/>
                </a:solidFill>
                <a:effectLst/>
                <a:uLnTx/>
                <a:uFillTx/>
                <a:latin typeface="+mn-lt"/>
                <a:ea typeface="+mn-ea"/>
                <a:cs typeface="+mn-cs"/>
              </a:rPr>
              <a:t>    H</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 := </a:t>
            </a:r>
            <a:r>
              <a:rPr lang="en-US" sz="2600" i="1" dirty="0" smtClean="0"/>
              <a:t>G</a:t>
            </a:r>
            <a:r>
              <a:rPr lang="en-US" sz="2600" dirty="0" smtClean="0"/>
              <a:t> with the edges of this circuit removed</a:t>
            </a:r>
            <a:r>
              <a:rPr kumimoji="0" lang="en-US" sz="2600" b="0" u="none" strike="noStrike" kern="1200" cap="none" spc="0" normalizeH="0" baseline="0" noProof="0" dirty="0" smtClean="0">
                <a:ln>
                  <a:noFill/>
                </a:ln>
                <a:solidFill>
                  <a:schemeClr val="tx1"/>
                </a:solidFill>
                <a:effectLst/>
                <a:uLnTx/>
                <a:uFillTx/>
              </a:rPr>
              <a:t> </a:t>
            </a:r>
          </a:p>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n-US" sz="2600" b="0" i="0" u="none" strike="noStrike" kern="1200" cap="none" spc="0" normalizeH="0" baseline="0" noProof="0" dirty="0" smtClean="0">
                <a:ln>
                  <a:noFill/>
                </a:ln>
                <a:solidFill>
                  <a:schemeClr val="tx1"/>
                </a:solidFill>
                <a:effectLst/>
                <a:uLnTx/>
                <a:uFillTx/>
                <a:latin typeface="+mn-lt"/>
                <a:ea typeface="+mn-ea"/>
                <a:cs typeface="+mn-cs"/>
              </a:rPr>
              <a:t>    </a:t>
            </a:r>
            <a:r>
              <a:rPr lang="en-US" sz="2600" b="1" dirty="0" smtClean="0"/>
              <a:t>while</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 </a:t>
            </a:r>
            <a:r>
              <a:rPr lang="en-US" sz="2600" i="1" dirty="0" smtClean="0"/>
              <a:t>H </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 has edges</a:t>
            </a:r>
            <a:endParaRPr lang="en-US" sz="2600" b="1" dirty="0"/>
          </a:p>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lang="en-US" sz="2600" b="1" i="1" dirty="0" smtClean="0"/>
              <a:t>         </a:t>
            </a:r>
            <a:r>
              <a:rPr lang="en-US" sz="2600" i="1" dirty="0" err="1" smtClean="0"/>
              <a:t>subciruit</a:t>
            </a:r>
            <a:r>
              <a:rPr lang="en-US" sz="2600" i="1" dirty="0" smtClean="0"/>
              <a:t> </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 := a</a:t>
            </a:r>
            <a:r>
              <a:rPr kumimoji="0" lang="en-US" sz="2600" b="0" i="0" u="none" strike="noStrike" kern="1200" cap="none" spc="0" normalizeH="0" noProof="0" dirty="0" smtClean="0">
                <a:ln>
                  <a:noFill/>
                </a:ln>
                <a:solidFill>
                  <a:schemeClr val="tx1"/>
                </a:solidFill>
                <a:effectLst/>
                <a:uLnTx/>
                <a:uFillTx/>
                <a:latin typeface="+mn-lt"/>
                <a:ea typeface="+mn-ea"/>
                <a:cs typeface="+mn-cs"/>
              </a:rPr>
              <a:t> circuit in </a:t>
            </a:r>
            <a:r>
              <a:rPr kumimoji="0" lang="en-US" sz="2600" b="0" i="1" u="none" strike="noStrike" kern="1200" cap="none" spc="0" normalizeH="0" noProof="0" dirty="0" smtClean="0">
                <a:ln>
                  <a:noFill/>
                </a:ln>
                <a:solidFill>
                  <a:schemeClr val="tx1"/>
                </a:solidFill>
                <a:effectLst/>
                <a:uLnTx/>
                <a:uFillTx/>
                <a:latin typeface="+mn-lt"/>
                <a:ea typeface="+mn-ea"/>
                <a:cs typeface="+mn-cs"/>
              </a:rPr>
              <a:t>H</a:t>
            </a:r>
            <a:r>
              <a:rPr kumimoji="0" lang="en-US" sz="2600" b="0" i="0" u="none" strike="noStrike" kern="1200" cap="none" spc="0" normalizeH="0" noProof="0" dirty="0" smtClean="0">
                <a:ln>
                  <a:noFill/>
                </a:ln>
                <a:solidFill>
                  <a:schemeClr val="tx1"/>
                </a:solidFill>
                <a:effectLst/>
                <a:uLnTx/>
                <a:uFillTx/>
                <a:latin typeface="+mn-lt"/>
                <a:ea typeface="+mn-ea"/>
                <a:cs typeface="+mn-cs"/>
              </a:rPr>
              <a:t> beginning at a vertex in </a:t>
            </a:r>
            <a:r>
              <a:rPr kumimoji="0" lang="en-US" sz="2600" b="0" i="1" u="none" strike="noStrike" kern="1200" cap="none" spc="0" normalizeH="0" noProof="0" dirty="0" smtClean="0">
                <a:ln>
                  <a:noFill/>
                </a:ln>
                <a:solidFill>
                  <a:schemeClr val="tx1"/>
                </a:solidFill>
                <a:effectLst/>
                <a:uLnTx/>
                <a:uFillTx/>
                <a:latin typeface="+mn-lt"/>
                <a:ea typeface="+mn-ea"/>
                <a:cs typeface="+mn-cs"/>
              </a:rPr>
              <a:t>H</a:t>
            </a:r>
            <a:r>
              <a:rPr kumimoji="0" lang="en-US" sz="2600" b="0" i="0" u="none" strike="noStrike" kern="1200" cap="none" spc="0" normalizeH="0" noProof="0" dirty="0" smtClean="0">
                <a:ln>
                  <a:noFill/>
                </a:ln>
                <a:solidFill>
                  <a:schemeClr val="tx1"/>
                </a:solidFill>
                <a:effectLst/>
                <a:uLnTx/>
                <a:uFillTx/>
                <a:latin typeface="+mn-lt"/>
                <a:ea typeface="+mn-ea"/>
                <a:cs typeface="+mn-cs"/>
              </a:rPr>
              <a:t> that also is </a:t>
            </a:r>
          </a:p>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lang="en-US" sz="2600" dirty="0"/>
              <a:t> </a:t>
            </a:r>
            <a:r>
              <a:rPr lang="en-US" sz="2600" dirty="0" smtClean="0"/>
              <a:t>                            </a:t>
            </a:r>
            <a:r>
              <a:rPr kumimoji="0" lang="en-US" sz="2600" b="0" i="0" u="none" strike="noStrike" kern="1200" cap="none" spc="0" normalizeH="0" noProof="0" dirty="0" smtClean="0">
                <a:ln>
                  <a:noFill/>
                </a:ln>
                <a:solidFill>
                  <a:schemeClr val="tx1"/>
                </a:solidFill>
                <a:effectLst/>
                <a:uLnTx/>
                <a:uFillTx/>
                <a:latin typeface="+mn-lt"/>
                <a:ea typeface="+mn-ea"/>
                <a:cs typeface="+mn-cs"/>
              </a:rPr>
              <a:t>an endpoint of an edge in circuit. </a:t>
            </a:r>
          </a:p>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lang="en-US" sz="2600" dirty="0"/>
              <a:t> </a:t>
            </a:r>
            <a:r>
              <a:rPr lang="en-US" sz="2600" dirty="0" smtClean="0"/>
              <a:t>       </a:t>
            </a:r>
            <a:r>
              <a:rPr lang="en-US" sz="2600" i="1" dirty="0" smtClean="0"/>
              <a:t>H</a:t>
            </a:r>
            <a:r>
              <a:rPr lang="en-US" sz="2600" dirty="0" smtClean="0"/>
              <a:t> := </a:t>
            </a:r>
            <a:r>
              <a:rPr lang="en-US" sz="2600" i="1" dirty="0" smtClean="0"/>
              <a:t>H</a:t>
            </a:r>
            <a:r>
              <a:rPr lang="en-US" sz="2600" dirty="0" smtClean="0"/>
              <a:t> with edges of </a:t>
            </a:r>
            <a:r>
              <a:rPr lang="en-US" sz="2600" i="1" dirty="0" err="1" smtClean="0"/>
              <a:t>subciruit</a:t>
            </a:r>
            <a:r>
              <a:rPr lang="en-US" sz="2600" dirty="0" smtClean="0"/>
              <a:t> and all isolated vertices removed</a:t>
            </a:r>
            <a:endParaRPr kumimoji="0" lang="en-US" sz="2600" b="0" i="0" u="none" strike="noStrike" kern="1200" cap="none" spc="0" normalizeH="0" noProof="0" dirty="0" smtClean="0">
              <a:ln>
                <a:noFill/>
              </a:ln>
              <a:solidFill>
                <a:schemeClr val="tx1"/>
              </a:solidFill>
              <a:effectLst/>
              <a:uLnTx/>
              <a:uFillTx/>
              <a:latin typeface="+mn-lt"/>
              <a:ea typeface="+mn-ea"/>
              <a:cs typeface="+mn-cs"/>
            </a:endParaRPr>
          </a:p>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lang="en-US" sz="2600" dirty="0" smtClean="0"/>
              <a:t>        </a:t>
            </a:r>
            <a:r>
              <a:rPr lang="en-US" sz="2600" i="1" dirty="0" smtClean="0"/>
              <a:t>circuit </a:t>
            </a:r>
            <a:r>
              <a:rPr lang="en-US" sz="2600" dirty="0" smtClean="0"/>
              <a:t>:= </a:t>
            </a:r>
            <a:r>
              <a:rPr lang="en-US" sz="2600" i="1" dirty="0" smtClean="0"/>
              <a:t>circuit</a:t>
            </a:r>
            <a:r>
              <a:rPr lang="en-US" sz="2600" dirty="0" smtClean="0"/>
              <a:t> with </a:t>
            </a:r>
            <a:r>
              <a:rPr lang="en-US" sz="2600" dirty="0" err="1" smtClean="0"/>
              <a:t>s</a:t>
            </a:r>
            <a:r>
              <a:rPr lang="en-US" sz="2600" i="1" dirty="0" err="1" smtClean="0"/>
              <a:t>ubcircuit</a:t>
            </a:r>
            <a:r>
              <a:rPr lang="en-US" sz="2600" dirty="0" smtClean="0"/>
              <a:t> inserted at the appropriate vertex. </a:t>
            </a:r>
            <a:endParaRPr kumimoji="0" lang="en-US" sz="2600" b="0" i="0" u="none" strike="noStrike" kern="1200" cap="none" spc="0" normalizeH="0" noProof="0" dirty="0" smtClean="0">
              <a:ln>
                <a:noFill/>
              </a:ln>
              <a:solidFill>
                <a:schemeClr val="tx1"/>
              </a:solidFill>
              <a:effectLst/>
              <a:uLnTx/>
              <a:uFillTx/>
              <a:latin typeface="+mn-lt"/>
              <a:ea typeface="+mn-ea"/>
              <a:cs typeface="+mn-cs"/>
            </a:endParaRPr>
          </a:p>
          <a:p>
            <a:pPr marL="274320" marR="0" lvl="0" indent="-27432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n-US" sz="2600" b="1" i="0" u="none" strike="noStrike" kern="1200" cap="none" spc="0" normalizeH="0" baseline="0" noProof="0" dirty="0" smtClean="0">
                <a:ln>
                  <a:noFill/>
                </a:ln>
                <a:solidFill>
                  <a:schemeClr val="tx1"/>
                </a:solidFill>
                <a:effectLst/>
                <a:uLnTx/>
                <a:uFillTx/>
                <a:latin typeface="+mn-lt"/>
                <a:ea typeface="+mn-ea"/>
                <a:cs typeface="+mn-cs"/>
              </a:rPr>
              <a:t>return</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 </a:t>
            </a:r>
            <a:r>
              <a:rPr lang="en-US" sz="2600" i="1" dirty="0" smtClean="0"/>
              <a:t>circuit</a:t>
            </a:r>
            <a:r>
              <a:rPr kumimoji="0" lang="en-US" sz="2600" b="0" u="none" strike="noStrike" kern="1200" cap="none" spc="0" normalizeH="0" baseline="0" noProof="0" dirty="0" smtClean="0">
                <a:ln>
                  <a:noFill/>
                </a:ln>
                <a:solidFill>
                  <a:schemeClr val="tx1"/>
                </a:solidFill>
                <a:effectLst/>
                <a:uLnTx/>
                <a:uFillTx/>
                <a:latin typeface="+mn-lt"/>
                <a:ea typeface="+mn-ea"/>
                <a:cs typeface="+mn-cs"/>
              </a:rPr>
              <a:t>{</a:t>
            </a:r>
            <a:r>
              <a:rPr kumimoji="0" lang="en-US" sz="2600" b="0" i="1" u="none" strike="noStrike" kern="1200" cap="none" spc="0" normalizeH="0" baseline="0" noProof="0" dirty="0" smtClean="0">
                <a:ln>
                  <a:noFill/>
                </a:ln>
                <a:solidFill>
                  <a:schemeClr val="tx1"/>
                </a:solidFill>
                <a:effectLst/>
                <a:uLnTx/>
                <a:uFillTx/>
                <a:latin typeface="+mn-lt"/>
                <a:ea typeface="+mn-ea"/>
                <a:cs typeface="+mn-cs"/>
              </a:rPr>
              <a:t>circuit</a:t>
            </a:r>
            <a:r>
              <a:rPr kumimoji="0" lang="en-US" sz="2600" b="0" u="none" strike="noStrike" kern="1200" cap="none" spc="0" normalizeH="0" noProof="0" dirty="0" smtClean="0">
                <a:ln>
                  <a:noFill/>
                </a:ln>
                <a:solidFill>
                  <a:schemeClr val="tx1"/>
                </a:solidFill>
                <a:effectLst/>
                <a:uLnTx/>
                <a:uFillTx/>
                <a:latin typeface="+mn-lt"/>
                <a:ea typeface="+mn-ea"/>
                <a:cs typeface="+mn-cs"/>
              </a:rPr>
              <a:t> is an Euler circuit</a:t>
            </a:r>
            <a:r>
              <a:rPr lang="en-US" sz="2600" dirty="0" smtClean="0"/>
              <a:t>} </a:t>
            </a:r>
            <a:endParaRPr kumimoji="0" lang="en-US" sz="2600" b="0" i="1"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2453183121"/>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smtClean="0"/>
              <a:t>Necessary and Sufficient Conditions for Euler Circuits and Paths (</a:t>
            </a:r>
            <a:r>
              <a:rPr lang="en-US" sz="4000" i="1" dirty="0"/>
              <a:t>continued</a:t>
            </a:r>
            <a:r>
              <a:rPr lang="en-US" sz="4000" dirty="0"/>
              <a:t>)</a:t>
            </a:r>
          </a:p>
        </p:txBody>
      </p:sp>
      <p:sp>
        <p:nvSpPr>
          <p:cNvPr id="3" name="Content Placeholder 2"/>
          <p:cNvSpPr>
            <a:spLocks noGrp="1"/>
          </p:cNvSpPr>
          <p:nvPr>
            <p:ph idx="1"/>
          </p:nvPr>
        </p:nvSpPr>
        <p:spPr/>
        <p:txBody>
          <a:bodyPr>
            <a:normAutofit fontScale="92500" lnSpcReduction="10000"/>
          </a:bodyPr>
          <a:lstStyle/>
          <a:p>
            <a:pPr marL="0" indent="0">
              <a:buNone/>
            </a:pPr>
            <a:r>
              <a:rPr lang="en-US" b="1" dirty="0" smtClean="0"/>
              <a:t>Theorem</a:t>
            </a:r>
            <a:r>
              <a:rPr lang="en-US" dirty="0" smtClean="0"/>
              <a:t>: A connected </a:t>
            </a:r>
            <a:r>
              <a:rPr lang="en-US" dirty="0" err="1" smtClean="0"/>
              <a:t>multigraph</a:t>
            </a:r>
            <a:r>
              <a:rPr lang="en-US" dirty="0" smtClean="0"/>
              <a:t> with at least two vertices has an Euler circuit if and only if each of its vertices has an even </a:t>
            </a:r>
            <a:r>
              <a:rPr lang="en-US" dirty="0"/>
              <a:t>degree </a:t>
            </a:r>
            <a:r>
              <a:rPr lang="en-US" dirty="0" smtClean="0"/>
              <a:t>and </a:t>
            </a:r>
            <a:r>
              <a:rPr lang="en-US" dirty="0"/>
              <a:t>it has an Euler path if and only if it has exactly two vertices of odd degree</a:t>
            </a:r>
            <a:r>
              <a:rPr lang="en-US" dirty="0" smtClean="0"/>
              <a:t>.</a:t>
            </a:r>
          </a:p>
          <a:p>
            <a:pPr marL="0" indent="0">
              <a:buNone/>
            </a:pPr>
            <a:endParaRPr lang="en-US" dirty="0"/>
          </a:p>
          <a:p>
            <a:pPr marL="0" indent="0">
              <a:buNone/>
            </a:pPr>
            <a:r>
              <a:rPr lang="en-US" b="1" dirty="0" smtClean="0"/>
              <a:t>Example</a:t>
            </a:r>
            <a:r>
              <a:rPr lang="en-US" dirty="0" smtClean="0"/>
              <a:t>: Two </a:t>
            </a:r>
            <a:r>
              <a:rPr lang="en-US" dirty="0"/>
              <a:t>of the vertices in the </a:t>
            </a:r>
            <a:r>
              <a:rPr lang="en-US" dirty="0" err="1"/>
              <a:t>multigraph</a:t>
            </a:r>
            <a:r>
              <a:rPr lang="en-US" dirty="0"/>
              <a:t> </a:t>
            </a:r>
            <a:r>
              <a:rPr lang="en-US" dirty="0" smtClean="0"/>
              <a:t>model of the  </a:t>
            </a:r>
            <a:r>
              <a:rPr lang="en-US" dirty="0"/>
              <a:t>K</a:t>
            </a:r>
            <a:r>
              <a:rPr lang="az-Cyrl-AZ" dirty="0">
                <a:latin typeface="Cambria Math"/>
                <a:ea typeface="Cambria Math"/>
              </a:rPr>
              <a:t>ӧ</a:t>
            </a:r>
            <a:r>
              <a:rPr lang="en-US" dirty="0" err="1"/>
              <a:t>nigsberg</a:t>
            </a:r>
            <a:r>
              <a:rPr lang="en-US" dirty="0"/>
              <a:t> bridge problem</a:t>
            </a:r>
            <a:r>
              <a:rPr lang="en-US" dirty="0" smtClean="0"/>
              <a:t> </a:t>
            </a:r>
            <a:r>
              <a:rPr lang="en-US" dirty="0"/>
              <a:t>have odd degree.   Hence, there is no Euler circuit in this </a:t>
            </a:r>
            <a:r>
              <a:rPr lang="en-US" dirty="0" err="1" smtClean="0"/>
              <a:t>multigraph</a:t>
            </a:r>
            <a:r>
              <a:rPr lang="en-US" dirty="0"/>
              <a:t> </a:t>
            </a:r>
            <a:r>
              <a:rPr lang="en-US" dirty="0" smtClean="0"/>
              <a:t>and  </a:t>
            </a:r>
            <a:r>
              <a:rPr lang="en-US" dirty="0"/>
              <a:t>it is impossible to start at a given point, cross each bridge exactly once, and return to the starting point. </a:t>
            </a:r>
            <a:endParaRPr lang="en-US" dirty="0" smtClean="0"/>
          </a:p>
          <a:p>
            <a:pPr marL="0" indent="0">
              <a:buNone/>
            </a:pPr>
            <a:endParaRPr lang="en-US" dirty="0"/>
          </a:p>
          <a:p>
            <a:pPr marL="0" indent="0">
              <a:buNone/>
            </a:pPr>
            <a:r>
              <a:rPr lang="en-US" dirty="0" smtClean="0"/>
              <a:t> </a:t>
            </a:r>
            <a:endParaRPr lang="en-US" dirty="0"/>
          </a:p>
          <a:p>
            <a:pPr marL="0" indent="0">
              <a:buNone/>
            </a:pPr>
            <a:endParaRPr lang="en-US" dirty="0" smtClean="0"/>
          </a:p>
          <a:p>
            <a:pPr marL="0" indent="0">
              <a:buNone/>
            </a:pP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00600" y="5181600"/>
            <a:ext cx="3425190" cy="1433322"/>
          </a:xfrm>
          <a:prstGeom prst="rect">
            <a:avLst/>
          </a:prstGeom>
        </p:spPr>
      </p:pic>
    </p:spTree>
    <p:extLst>
      <p:ext uri="{BB962C8B-B14F-4D97-AF65-F5344CB8AC3E}">
        <p14:creationId xmlns:p14="http://schemas.microsoft.com/office/powerpoint/2010/main" val="2396445416"/>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304800"/>
          </a:xfrm>
        </p:spPr>
        <p:txBody>
          <a:bodyPr>
            <a:noAutofit/>
          </a:bodyPr>
          <a:lstStyle/>
          <a:p>
            <a:r>
              <a:rPr lang="en-US" sz="4400" dirty="0"/>
              <a:t>Euler Circuits and Paths </a:t>
            </a:r>
          </a:p>
        </p:txBody>
      </p:sp>
      <p:sp>
        <p:nvSpPr>
          <p:cNvPr id="3" name="Content Placeholder 2"/>
          <p:cNvSpPr>
            <a:spLocks noGrp="1"/>
          </p:cNvSpPr>
          <p:nvPr>
            <p:ph idx="1"/>
          </p:nvPr>
        </p:nvSpPr>
        <p:spPr>
          <a:xfrm>
            <a:off x="457200" y="1143000"/>
            <a:ext cx="8229600" cy="5181600"/>
          </a:xfrm>
        </p:spPr>
        <p:txBody>
          <a:bodyPr>
            <a:normAutofit fontScale="77500" lnSpcReduction="20000"/>
          </a:bodyPr>
          <a:lstStyle/>
          <a:p>
            <a:pPr indent="0">
              <a:buNone/>
            </a:pPr>
            <a:r>
              <a:rPr lang="en-US" b="1" dirty="0" smtClean="0"/>
              <a:t>Example</a:t>
            </a:r>
            <a:r>
              <a:rPr lang="en-US" dirty="0" smtClean="0"/>
              <a:t>:</a:t>
            </a:r>
          </a:p>
          <a:p>
            <a:pPr indent="0">
              <a:buNone/>
            </a:pPr>
            <a:endParaRPr lang="en-US" dirty="0"/>
          </a:p>
          <a:p>
            <a:pPr indent="0">
              <a:buNone/>
            </a:pPr>
            <a:endParaRPr lang="en-US" dirty="0" smtClean="0"/>
          </a:p>
          <a:p>
            <a:pPr indent="0">
              <a:buNone/>
            </a:pPr>
            <a:endParaRPr lang="en-US" dirty="0" smtClean="0"/>
          </a:p>
          <a:p>
            <a:pPr indent="0">
              <a:buNone/>
            </a:pPr>
            <a:endParaRPr lang="en-US" dirty="0" smtClean="0"/>
          </a:p>
          <a:p>
            <a:pPr indent="0">
              <a:buNone/>
            </a:pPr>
            <a:endParaRPr lang="en-US" i="1" dirty="0" smtClean="0"/>
          </a:p>
          <a:p>
            <a:pPr indent="0">
              <a:buNone/>
            </a:pPr>
            <a:endParaRPr lang="en-US" i="1" dirty="0"/>
          </a:p>
          <a:p>
            <a:pPr indent="0">
              <a:buNone/>
            </a:pPr>
            <a:endParaRPr lang="en-US" i="1" dirty="0" smtClean="0"/>
          </a:p>
          <a:p>
            <a:pPr indent="0">
              <a:buNone/>
            </a:pPr>
            <a:endParaRPr lang="en-US" i="1" dirty="0" smtClean="0"/>
          </a:p>
          <a:p>
            <a:pPr indent="0">
              <a:buNone/>
            </a:pPr>
            <a:r>
              <a:rPr lang="en-US" i="1" dirty="0" smtClean="0"/>
              <a:t>G</a:t>
            </a:r>
            <a:r>
              <a:rPr lang="en-US" baseline="-25000" dirty="0" smtClean="0">
                <a:latin typeface="Cambria Math" pitchFamily="18" charset="0"/>
                <a:ea typeface="Cambria Math" pitchFamily="18" charset="0"/>
              </a:rPr>
              <a:t>1</a:t>
            </a:r>
            <a:r>
              <a:rPr lang="en-US" dirty="0" smtClean="0"/>
              <a:t> contains exactly two vertices of odd degree (</a:t>
            </a:r>
            <a:r>
              <a:rPr lang="en-US" i="1" dirty="0" smtClean="0"/>
              <a:t>b</a:t>
            </a:r>
            <a:r>
              <a:rPr lang="en-US" dirty="0" smtClean="0"/>
              <a:t> and </a:t>
            </a:r>
            <a:r>
              <a:rPr lang="en-US" i="1" dirty="0" smtClean="0"/>
              <a:t>d</a:t>
            </a:r>
            <a:r>
              <a:rPr lang="en-US" dirty="0" smtClean="0"/>
              <a:t>). Hence it has an Euler path, e.g.,  </a:t>
            </a:r>
            <a:r>
              <a:rPr lang="en-US" i="1" dirty="0" smtClean="0"/>
              <a:t>d</a:t>
            </a:r>
            <a:r>
              <a:rPr lang="en-US" dirty="0" smtClean="0"/>
              <a:t>, </a:t>
            </a:r>
            <a:r>
              <a:rPr lang="en-US" i="1" dirty="0" smtClean="0"/>
              <a:t>a</a:t>
            </a:r>
            <a:r>
              <a:rPr lang="en-US" dirty="0" smtClean="0"/>
              <a:t>, </a:t>
            </a:r>
            <a:r>
              <a:rPr lang="en-US" i="1" dirty="0" smtClean="0"/>
              <a:t>b</a:t>
            </a:r>
            <a:r>
              <a:rPr lang="en-US" dirty="0" smtClean="0"/>
              <a:t>, </a:t>
            </a:r>
            <a:r>
              <a:rPr lang="en-US" i="1" dirty="0" smtClean="0"/>
              <a:t>c</a:t>
            </a:r>
            <a:r>
              <a:rPr lang="en-US" dirty="0" smtClean="0"/>
              <a:t>, </a:t>
            </a:r>
            <a:r>
              <a:rPr lang="en-US" i="1" dirty="0" smtClean="0"/>
              <a:t>d</a:t>
            </a:r>
            <a:r>
              <a:rPr lang="en-US" dirty="0" smtClean="0"/>
              <a:t>, </a:t>
            </a:r>
            <a:r>
              <a:rPr lang="en-US" i="1" dirty="0" smtClean="0"/>
              <a:t>b</a:t>
            </a:r>
            <a:r>
              <a:rPr lang="en-US" dirty="0" smtClean="0"/>
              <a:t>.</a:t>
            </a:r>
          </a:p>
          <a:p>
            <a:pPr indent="0">
              <a:buNone/>
            </a:pPr>
            <a:r>
              <a:rPr lang="en-US" dirty="0" smtClean="0"/>
              <a:t> </a:t>
            </a:r>
          </a:p>
          <a:p>
            <a:pPr indent="0">
              <a:buNone/>
            </a:pPr>
            <a:r>
              <a:rPr lang="en-US" i="1" dirty="0" smtClean="0"/>
              <a:t>G</a:t>
            </a:r>
            <a:r>
              <a:rPr lang="en-US" baseline="-25000" dirty="0" smtClean="0">
                <a:latin typeface="Cambria Math" pitchFamily="18" charset="0"/>
                <a:ea typeface="Cambria Math" pitchFamily="18" charset="0"/>
              </a:rPr>
              <a:t>2</a:t>
            </a:r>
            <a:r>
              <a:rPr lang="en-US" dirty="0" smtClean="0"/>
              <a:t> </a:t>
            </a:r>
            <a:r>
              <a:rPr lang="en-US" dirty="0"/>
              <a:t>h</a:t>
            </a:r>
            <a:r>
              <a:rPr lang="en-US" dirty="0" smtClean="0"/>
              <a:t>as exactly two vertices of odd degree </a:t>
            </a:r>
            <a:r>
              <a:rPr lang="en-US" dirty="0"/>
              <a:t>(</a:t>
            </a:r>
            <a:r>
              <a:rPr lang="en-US" i="1" dirty="0"/>
              <a:t>b</a:t>
            </a:r>
            <a:r>
              <a:rPr lang="en-US" dirty="0"/>
              <a:t> and </a:t>
            </a:r>
            <a:r>
              <a:rPr lang="en-US" i="1" dirty="0"/>
              <a:t>d</a:t>
            </a:r>
            <a:r>
              <a:rPr lang="en-US" dirty="0"/>
              <a:t>). Hence it has an Euler </a:t>
            </a:r>
            <a:r>
              <a:rPr lang="en-US" dirty="0" smtClean="0"/>
              <a:t>path, e.g.,  </a:t>
            </a:r>
            <a:r>
              <a:rPr lang="en-US" i="1" dirty="0" smtClean="0"/>
              <a:t>b</a:t>
            </a:r>
            <a:r>
              <a:rPr lang="en-US" dirty="0" smtClean="0"/>
              <a:t>, </a:t>
            </a:r>
            <a:r>
              <a:rPr lang="en-US" i="1" dirty="0"/>
              <a:t>a</a:t>
            </a:r>
            <a:r>
              <a:rPr lang="en-US" dirty="0"/>
              <a:t>, </a:t>
            </a:r>
            <a:r>
              <a:rPr lang="en-US" i="1" dirty="0" smtClean="0"/>
              <a:t>g</a:t>
            </a:r>
            <a:r>
              <a:rPr lang="en-US" dirty="0" smtClean="0"/>
              <a:t>, </a:t>
            </a:r>
            <a:r>
              <a:rPr lang="en-US" i="1" dirty="0" smtClean="0"/>
              <a:t>f</a:t>
            </a:r>
            <a:r>
              <a:rPr lang="en-US" dirty="0" smtClean="0"/>
              <a:t>, </a:t>
            </a:r>
            <a:r>
              <a:rPr lang="en-US" i="1" dirty="0" smtClean="0"/>
              <a:t>e</a:t>
            </a:r>
            <a:r>
              <a:rPr lang="en-US" dirty="0" smtClean="0"/>
              <a:t>, </a:t>
            </a:r>
            <a:r>
              <a:rPr lang="en-US" i="1" dirty="0" smtClean="0"/>
              <a:t>d</a:t>
            </a:r>
            <a:r>
              <a:rPr lang="en-US" dirty="0" smtClean="0"/>
              <a:t>, </a:t>
            </a:r>
            <a:r>
              <a:rPr lang="en-US" i="1" dirty="0" smtClean="0"/>
              <a:t>c</a:t>
            </a:r>
            <a:r>
              <a:rPr lang="en-US" dirty="0" smtClean="0"/>
              <a:t>, </a:t>
            </a:r>
            <a:r>
              <a:rPr lang="en-US" i="1" dirty="0" smtClean="0"/>
              <a:t>g</a:t>
            </a:r>
            <a:r>
              <a:rPr lang="en-US" dirty="0" smtClean="0"/>
              <a:t>, </a:t>
            </a:r>
            <a:r>
              <a:rPr lang="en-US" i="1" dirty="0" smtClean="0"/>
              <a:t>b</a:t>
            </a:r>
            <a:r>
              <a:rPr lang="en-US" dirty="0" smtClean="0"/>
              <a:t>, </a:t>
            </a:r>
            <a:r>
              <a:rPr lang="en-US" i="1" dirty="0" smtClean="0"/>
              <a:t>c,</a:t>
            </a:r>
            <a:r>
              <a:rPr lang="en-US" i="1" dirty="0"/>
              <a:t> </a:t>
            </a:r>
            <a:r>
              <a:rPr lang="en-US" i="1" dirty="0" smtClean="0"/>
              <a:t>f</a:t>
            </a:r>
            <a:r>
              <a:rPr lang="en-US" dirty="0" smtClean="0"/>
              <a:t>, </a:t>
            </a:r>
            <a:r>
              <a:rPr lang="en-US" i="1" dirty="0"/>
              <a:t>d</a:t>
            </a:r>
            <a:r>
              <a:rPr lang="en-US" dirty="0" smtClean="0"/>
              <a:t>. </a:t>
            </a:r>
          </a:p>
          <a:p>
            <a:pPr indent="0">
              <a:buNone/>
            </a:pPr>
            <a:endParaRPr lang="en-US" dirty="0"/>
          </a:p>
          <a:p>
            <a:pPr indent="0">
              <a:buNone/>
            </a:pPr>
            <a:r>
              <a:rPr lang="en-US" i="1" dirty="0" smtClean="0"/>
              <a:t>G</a:t>
            </a:r>
            <a:r>
              <a:rPr lang="en-US" baseline="-25000" dirty="0" smtClean="0">
                <a:latin typeface="Cambria Math" pitchFamily="18" charset="0"/>
                <a:ea typeface="Cambria Math" pitchFamily="18" charset="0"/>
              </a:rPr>
              <a:t>3</a:t>
            </a:r>
            <a:r>
              <a:rPr lang="en-US" dirty="0" smtClean="0"/>
              <a:t> </a:t>
            </a:r>
            <a:r>
              <a:rPr lang="en-US" dirty="0"/>
              <a:t>has </a:t>
            </a:r>
            <a:r>
              <a:rPr lang="en-US" dirty="0" smtClean="0"/>
              <a:t>six vertices of odd degree. Hence, it does not have an Euler path.</a:t>
            </a: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800" y="1524000"/>
            <a:ext cx="8229600" cy="2057400"/>
          </a:xfrm>
          <a:prstGeom prst="rect">
            <a:avLst/>
          </a:prstGeom>
        </p:spPr>
      </p:pic>
    </p:spTree>
    <p:extLst>
      <p:ext uri="{BB962C8B-B14F-4D97-AF65-F5344CB8AC3E}">
        <p14:creationId xmlns:p14="http://schemas.microsoft.com/office/powerpoint/2010/main" val="739033693"/>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Applications of Euler Paths and Circuits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Euler paths and circuits can be used to solve many practical problems such as finding a path or circuit that traverses each</a:t>
            </a:r>
          </a:p>
          <a:p>
            <a:pPr lvl="1"/>
            <a:r>
              <a:rPr lang="en-US" dirty="0" smtClean="0"/>
              <a:t> street in a neighborhood, </a:t>
            </a:r>
            <a:endParaRPr lang="en-US" dirty="0"/>
          </a:p>
          <a:p>
            <a:pPr lvl="1"/>
            <a:r>
              <a:rPr lang="en-US" dirty="0" smtClean="0"/>
              <a:t>road in a transportation network,</a:t>
            </a:r>
          </a:p>
          <a:p>
            <a:pPr lvl="1"/>
            <a:r>
              <a:rPr lang="en-US" dirty="0" smtClean="0"/>
              <a:t>connection in a utility grid, </a:t>
            </a:r>
            <a:endParaRPr lang="en-US" dirty="0"/>
          </a:p>
          <a:p>
            <a:pPr lvl="1"/>
            <a:r>
              <a:rPr lang="en-US" dirty="0" smtClean="0"/>
              <a:t>link in a communications network.</a:t>
            </a:r>
          </a:p>
          <a:p>
            <a:r>
              <a:rPr lang="en-US" dirty="0" smtClean="0"/>
              <a:t>Other applications are found in the </a:t>
            </a:r>
          </a:p>
          <a:p>
            <a:pPr lvl="1"/>
            <a:r>
              <a:rPr lang="en-US" dirty="0" smtClean="0"/>
              <a:t>layout of circuits, </a:t>
            </a:r>
          </a:p>
          <a:p>
            <a:pPr lvl="1"/>
            <a:r>
              <a:rPr lang="en-US" dirty="0" smtClean="0"/>
              <a:t>network multicasting,</a:t>
            </a:r>
          </a:p>
          <a:p>
            <a:pPr lvl="1"/>
            <a:r>
              <a:rPr lang="en-US" dirty="0" smtClean="0"/>
              <a:t>molecular biology, where Euler paths are used in the sequencing of DNA.</a:t>
            </a:r>
            <a:endParaRPr lang="en-US" dirty="0"/>
          </a:p>
        </p:txBody>
      </p:sp>
    </p:spTree>
    <p:extLst>
      <p:ext uri="{BB962C8B-B14F-4D97-AF65-F5344CB8AC3E}">
        <p14:creationId xmlns:p14="http://schemas.microsoft.com/office/powerpoint/2010/main" val="1709253824"/>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26466"/>
          </a:xfrm>
        </p:spPr>
        <p:txBody>
          <a:bodyPr>
            <a:normAutofit fontScale="90000"/>
          </a:bodyPr>
          <a:lstStyle/>
          <a:p>
            <a:r>
              <a:rPr lang="en-US" sz="4400" dirty="0" smtClean="0"/>
              <a:t>Hamilton Paths and Circuits</a:t>
            </a:r>
            <a:endParaRPr lang="en-US" sz="4400"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59318" y="566166"/>
            <a:ext cx="884682" cy="1034034"/>
          </a:xfrm>
          <a:prstGeom prst="rect">
            <a:avLst/>
          </a:prstGeom>
        </p:spPr>
      </p:pic>
      <p:sp>
        <p:nvSpPr>
          <p:cNvPr id="3" name="Content Placeholder 2"/>
          <p:cNvSpPr>
            <a:spLocks noGrp="1"/>
          </p:cNvSpPr>
          <p:nvPr>
            <p:ph idx="1"/>
          </p:nvPr>
        </p:nvSpPr>
        <p:spPr>
          <a:xfrm>
            <a:off x="304800" y="1268476"/>
            <a:ext cx="8382000" cy="5056124"/>
          </a:xfrm>
        </p:spPr>
        <p:txBody>
          <a:bodyPr>
            <a:normAutofit fontScale="62500" lnSpcReduction="20000"/>
          </a:bodyPr>
          <a:lstStyle/>
          <a:p>
            <a:r>
              <a:rPr lang="en-US" sz="2900" dirty="0"/>
              <a:t>Euler paths and circuits </a:t>
            </a:r>
            <a:r>
              <a:rPr lang="en-US" sz="2900" dirty="0" smtClean="0"/>
              <a:t>contained </a:t>
            </a:r>
            <a:r>
              <a:rPr lang="en-US" sz="2900" dirty="0"/>
              <a:t>every edge only once</a:t>
            </a:r>
            <a:r>
              <a:rPr lang="en-US" sz="2900" dirty="0" smtClean="0"/>
              <a:t>.</a:t>
            </a:r>
          </a:p>
          <a:p>
            <a:pPr marL="0" indent="0">
              <a:buNone/>
            </a:pPr>
            <a:r>
              <a:rPr lang="en-US" sz="2900" dirty="0"/>
              <a:t> </a:t>
            </a:r>
            <a:r>
              <a:rPr lang="en-US" sz="2900" dirty="0" smtClean="0"/>
              <a:t>    </a:t>
            </a:r>
            <a:r>
              <a:rPr lang="en-US" sz="2900" dirty="0"/>
              <a:t>Now we look at paths and circuits that contain every vertex exactly once. </a:t>
            </a:r>
          </a:p>
          <a:p>
            <a:r>
              <a:rPr lang="en-US" sz="2900" dirty="0" smtClean="0"/>
              <a:t>William Hamilton invented the </a:t>
            </a:r>
            <a:r>
              <a:rPr lang="en-US" sz="2900" i="1" dirty="0" err="1" smtClean="0"/>
              <a:t>Icosian</a:t>
            </a:r>
            <a:r>
              <a:rPr lang="en-US" sz="2900" i="1" dirty="0" smtClean="0"/>
              <a:t> puzzle </a:t>
            </a:r>
            <a:r>
              <a:rPr lang="en-US" sz="2900" dirty="0" smtClean="0"/>
              <a:t>in </a:t>
            </a:r>
            <a:r>
              <a:rPr lang="en-US" sz="2900" dirty="0" smtClean="0">
                <a:latin typeface="Cambria Math" pitchFamily="18" charset="0"/>
                <a:ea typeface="Cambria Math" pitchFamily="18" charset="0"/>
              </a:rPr>
              <a:t>1857</a:t>
            </a:r>
            <a:r>
              <a:rPr lang="en-US" sz="2900" dirty="0" smtClean="0"/>
              <a:t>. It consisted of a wooden</a:t>
            </a:r>
            <a:r>
              <a:rPr lang="en-US" sz="2900" dirty="0"/>
              <a:t> </a:t>
            </a:r>
            <a:r>
              <a:rPr lang="en-US" sz="2900" dirty="0" smtClean="0"/>
              <a:t>dodecahedron (with </a:t>
            </a:r>
            <a:r>
              <a:rPr lang="en-US" sz="2900" dirty="0" smtClean="0">
                <a:latin typeface="Cambria Math" pitchFamily="18" charset="0"/>
                <a:ea typeface="Cambria Math" pitchFamily="18" charset="0"/>
              </a:rPr>
              <a:t>12</a:t>
            </a:r>
            <a:r>
              <a:rPr lang="en-US" sz="2900" dirty="0" smtClean="0"/>
              <a:t> regular pentagons as faces),  illustrated in (a), with a peg at each vertex, labeled with the names of different cities. String was used to used </a:t>
            </a:r>
            <a:r>
              <a:rPr lang="en-US" sz="2900" dirty="0"/>
              <a:t>to plot </a:t>
            </a:r>
            <a:r>
              <a:rPr lang="en-US" sz="2900" dirty="0" smtClean="0"/>
              <a:t>a circuit visiting </a:t>
            </a:r>
            <a:r>
              <a:rPr lang="en-US" sz="2900" dirty="0">
                <a:latin typeface="Cambria Math" pitchFamily="18" charset="0"/>
                <a:ea typeface="Cambria Math" pitchFamily="18" charset="0"/>
              </a:rPr>
              <a:t>20</a:t>
            </a:r>
            <a:r>
              <a:rPr lang="en-US" sz="2900" dirty="0"/>
              <a:t> cities exactly </a:t>
            </a:r>
            <a:r>
              <a:rPr lang="en-US" sz="2900" dirty="0" smtClean="0"/>
              <a:t>once</a:t>
            </a:r>
          </a:p>
          <a:p>
            <a:r>
              <a:rPr lang="en-US" sz="2900" dirty="0" smtClean="0"/>
              <a:t>The graph form of the puzzle is given in (b). </a:t>
            </a:r>
            <a:r>
              <a:rPr lang="en-US" sz="2900" dirty="0"/>
              <a:t> </a:t>
            </a:r>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r>
              <a:rPr lang="en-US" sz="3300" dirty="0" smtClean="0"/>
              <a:t>The solution  (a Hamilton circuit) is given  here.</a:t>
            </a:r>
            <a:endParaRPr lang="en-US" sz="3300" dirty="0"/>
          </a:p>
          <a:p>
            <a:pPr indent="0">
              <a:buNone/>
            </a:pPr>
            <a:endParaRPr lang="en-US" dirty="0" smtClean="0"/>
          </a:p>
          <a:p>
            <a:pPr marL="731520" indent="-457200"/>
            <a:endParaRPr lang="en-US" dirty="0"/>
          </a:p>
          <a:p>
            <a:pPr indent="0">
              <a:buNone/>
            </a:pPr>
            <a:r>
              <a:rPr lang="en-US" dirty="0"/>
              <a:t> </a:t>
            </a:r>
            <a:r>
              <a:rPr lang="en-US" dirty="0" smtClean="0"/>
              <a:t>  </a:t>
            </a:r>
          </a:p>
          <a:p>
            <a:pPr indent="0">
              <a:buNone/>
            </a:pPr>
            <a:endParaRPr lang="en-US" dirty="0"/>
          </a:p>
          <a:p>
            <a:pPr indent="0">
              <a:buNone/>
            </a:pPr>
            <a:r>
              <a:rPr lang="en-US" dirty="0" smtClean="0"/>
              <a:t>   </a:t>
            </a:r>
            <a:endParaRPr lang="en-US" dirty="0"/>
          </a:p>
        </p:txBody>
      </p:sp>
      <p:sp>
        <p:nvSpPr>
          <p:cNvPr id="7" name="TextBox 6"/>
          <p:cNvSpPr txBox="1"/>
          <p:nvPr/>
        </p:nvSpPr>
        <p:spPr>
          <a:xfrm>
            <a:off x="6934200" y="207224"/>
            <a:ext cx="1752600" cy="923330"/>
          </a:xfrm>
          <a:prstGeom prst="rect">
            <a:avLst/>
          </a:prstGeom>
          <a:noFill/>
        </p:spPr>
        <p:txBody>
          <a:bodyPr wrap="square" rtlCol="0">
            <a:spAutoFit/>
          </a:bodyPr>
          <a:lstStyle/>
          <a:p>
            <a:r>
              <a:rPr lang="en-US" dirty="0" smtClean="0"/>
              <a:t>William Rowan Hamilton (</a:t>
            </a:r>
            <a:r>
              <a:rPr lang="en-US" dirty="0" smtClean="0">
                <a:latin typeface="Cambria Math" pitchFamily="18" charset="0"/>
                <a:ea typeface="Cambria Math" pitchFamily="18" charset="0"/>
              </a:rPr>
              <a:t>1805- 1865</a:t>
            </a:r>
            <a:r>
              <a:rPr lang="en-US" dirty="0" smtClean="0"/>
              <a:t>)</a:t>
            </a:r>
            <a:endParaRPr lang="en-US" dirty="0"/>
          </a:p>
        </p:txBody>
      </p:sp>
      <p:pic>
        <p:nvPicPr>
          <p:cNvPr id="8" name="Content Placeholder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6800" y="3211271"/>
            <a:ext cx="7655257" cy="1293028"/>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8000" y="5111867"/>
            <a:ext cx="3215259" cy="1099566"/>
          </a:xfrm>
          <a:prstGeom prst="rect">
            <a:avLst/>
          </a:prstGeom>
        </p:spPr>
      </p:pic>
    </p:spTree>
    <p:extLst>
      <p:ext uri="{BB962C8B-B14F-4D97-AF65-F5344CB8AC3E}">
        <p14:creationId xmlns:p14="http://schemas.microsoft.com/office/powerpoint/2010/main" val="2128046253"/>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Hamilton Paths and Circuits</a:t>
            </a:r>
            <a:endParaRPr lang="en-US" dirty="0"/>
          </a:p>
        </p:txBody>
      </p:sp>
      <p:sp>
        <p:nvSpPr>
          <p:cNvPr id="3" name="Content Placeholder 2"/>
          <p:cNvSpPr>
            <a:spLocks noGrp="1"/>
          </p:cNvSpPr>
          <p:nvPr>
            <p:ph idx="1"/>
          </p:nvPr>
        </p:nvSpPr>
        <p:spPr/>
        <p:txBody>
          <a:bodyPr>
            <a:normAutofit fontScale="77500" lnSpcReduction="20000"/>
          </a:bodyPr>
          <a:lstStyle/>
          <a:p>
            <a:pPr indent="0">
              <a:buNone/>
            </a:pPr>
            <a:r>
              <a:rPr lang="en-US" b="1" dirty="0" smtClean="0"/>
              <a:t>Definition</a:t>
            </a:r>
            <a:r>
              <a:rPr lang="en-US" dirty="0" smtClean="0"/>
              <a:t>: A simple path in a graph </a:t>
            </a:r>
            <a:r>
              <a:rPr lang="en-US" i="1" dirty="0" smtClean="0"/>
              <a:t>G</a:t>
            </a:r>
            <a:r>
              <a:rPr lang="en-US" dirty="0" smtClean="0"/>
              <a:t> that passes through every vertex exactly once is called a </a:t>
            </a:r>
            <a:r>
              <a:rPr lang="en-US" i="1" dirty="0" smtClean="0"/>
              <a:t>Hamilton path</a:t>
            </a:r>
            <a:r>
              <a:rPr lang="en-US" dirty="0" smtClean="0"/>
              <a:t>, and a simple circuit in a graph </a:t>
            </a:r>
            <a:r>
              <a:rPr lang="en-US" i="1" dirty="0" smtClean="0"/>
              <a:t>G </a:t>
            </a:r>
            <a:r>
              <a:rPr lang="en-US" dirty="0" smtClean="0"/>
              <a:t>that passes through every vertex exactly once is called a </a:t>
            </a:r>
            <a:r>
              <a:rPr lang="en-US" i="1" dirty="0" smtClean="0"/>
              <a:t>Hamilton circuit.  </a:t>
            </a:r>
          </a:p>
          <a:p>
            <a:pPr indent="0">
              <a:buNone/>
            </a:pPr>
            <a:endParaRPr lang="en-US" i="1" dirty="0" smtClean="0"/>
          </a:p>
          <a:p>
            <a:pPr indent="0">
              <a:buNone/>
            </a:pPr>
            <a:r>
              <a:rPr lang="en-US" dirty="0" smtClean="0"/>
              <a:t>That is, a simple path </a:t>
            </a:r>
            <a:r>
              <a:rPr lang="en-US" i="1" dirty="0" smtClean="0"/>
              <a:t>x</a:t>
            </a:r>
            <a:r>
              <a:rPr lang="en-US" baseline="-25000" dirty="0" smtClean="0">
                <a:latin typeface="Cambria Math" pitchFamily="18" charset="0"/>
                <a:ea typeface="Cambria Math" pitchFamily="18" charset="0"/>
              </a:rPr>
              <a:t>0</a:t>
            </a:r>
            <a:r>
              <a:rPr lang="en-US" dirty="0">
                <a:latin typeface="Cambria Math" pitchFamily="18" charset="0"/>
                <a:ea typeface="Cambria Math" pitchFamily="18" charset="0"/>
              </a:rPr>
              <a:t>,</a:t>
            </a:r>
            <a:r>
              <a:rPr lang="en-US" i="1" dirty="0"/>
              <a:t> </a:t>
            </a:r>
            <a:r>
              <a:rPr lang="en-US" i="1" dirty="0" smtClean="0"/>
              <a:t>x</a:t>
            </a:r>
            <a:r>
              <a:rPr lang="en-US" baseline="-25000" dirty="0" smtClean="0">
                <a:latin typeface="Cambria Math" pitchFamily="18" charset="0"/>
                <a:ea typeface="Cambria Math" pitchFamily="18" charset="0"/>
              </a:rPr>
              <a:t>1</a:t>
            </a:r>
            <a:r>
              <a:rPr lang="en-US" dirty="0" smtClean="0">
                <a:latin typeface="Cambria Math" pitchFamily="18" charset="0"/>
                <a:ea typeface="Cambria Math" pitchFamily="18" charset="0"/>
              </a:rPr>
              <a:t>, </a:t>
            </a:r>
            <a:r>
              <a:rPr lang="en-US" dirty="0">
                <a:latin typeface="Cambria Math" pitchFamily="18" charset="0"/>
                <a:ea typeface="Cambria Math" pitchFamily="18" charset="0"/>
              </a:rPr>
              <a:t>…, </a:t>
            </a:r>
            <a:r>
              <a:rPr lang="en-US" i="1" dirty="0" smtClean="0"/>
              <a:t>x</a:t>
            </a:r>
            <a:r>
              <a:rPr lang="en-US" i="1" baseline="-25000" dirty="0" smtClean="0">
                <a:ea typeface="Cambria Math" pitchFamily="18" charset="0"/>
              </a:rPr>
              <a:t>n</a:t>
            </a:r>
            <a:r>
              <a:rPr lang="en-US" baseline="-25000" dirty="0" smtClean="0">
                <a:latin typeface="Cambria Math" pitchFamily="18" charset="0"/>
                <a:ea typeface="Cambria Math" pitchFamily="18" charset="0"/>
              </a:rPr>
              <a:t>-1</a:t>
            </a:r>
            <a:r>
              <a:rPr lang="en-US" dirty="0">
                <a:latin typeface="Cambria Math" pitchFamily="18" charset="0"/>
                <a:ea typeface="Cambria Math" pitchFamily="18" charset="0"/>
              </a:rPr>
              <a:t>,</a:t>
            </a:r>
            <a:r>
              <a:rPr lang="en-US" i="1" dirty="0"/>
              <a:t> </a:t>
            </a:r>
            <a:r>
              <a:rPr lang="en-US" i="1" dirty="0" err="1" smtClean="0"/>
              <a:t>x</a:t>
            </a:r>
            <a:r>
              <a:rPr lang="en-US" i="1" baseline="-25000" dirty="0" err="1" smtClean="0">
                <a:ea typeface="Cambria Math" pitchFamily="18" charset="0"/>
              </a:rPr>
              <a:t>n</a:t>
            </a:r>
            <a:r>
              <a:rPr lang="en-US" dirty="0" smtClean="0"/>
              <a:t> in the graph </a:t>
            </a:r>
            <a:r>
              <a:rPr lang="en-US" i="1" dirty="0" smtClean="0"/>
              <a:t>G</a:t>
            </a:r>
            <a:r>
              <a:rPr lang="en-US" dirty="0" smtClean="0"/>
              <a:t> = (</a:t>
            </a:r>
            <a:r>
              <a:rPr lang="en-US" i="1" dirty="0" smtClean="0"/>
              <a:t>V</a:t>
            </a:r>
            <a:r>
              <a:rPr lang="en-US" dirty="0" smtClean="0"/>
              <a:t>, </a:t>
            </a:r>
            <a:r>
              <a:rPr lang="en-US" i="1" dirty="0" smtClean="0"/>
              <a:t>E</a:t>
            </a:r>
            <a:r>
              <a:rPr lang="en-US" dirty="0" smtClean="0"/>
              <a:t>) is called a Hamilton path if </a:t>
            </a:r>
            <a:r>
              <a:rPr lang="en-US" i="1" dirty="0" smtClean="0"/>
              <a:t>V</a:t>
            </a:r>
            <a:r>
              <a:rPr lang="en-US" dirty="0" smtClean="0"/>
              <a:t> = {</a:t>
            </a:r>
            <a:r>
              <a:rPr lang="en-US" i="1" dirty="0"/>
              <a:t>x</a:t>
            </a:r>
            <a:r>
              <a:rPr lang="en-US" baseline="-25000" dirty="0">
                <a:latin typeface="Cambria Math" pitchFamily="18" charset="0"/>
                <a:ea typeface="Cambria Math" pitchFamily="18" charset="0"/>
              </a:rPr>
              <a:t>0</a:t>
            </a:r>
            <a:r>
              <a:rPr lang="en-US" dirty="0">
                <a:latin typeface="Cambria Math" pitchFamily="18" charset="0"/>
                <a:ea typeface="Cambria Math" pitchFamily="18" charset="0"/>
              </a:rPr>
              <a:t>,</a:t>
            </a:r>
            <a:r>
              <a:rPr lang="en-US" i="1" dirty="0"/>
              <a:t> x</a:t>
            </a:r>
            <a:r>
              <a:rPr lang="en-US" baseline="-25000" dirty="0">
                <a:latin typeface="Cambria Math" pitchFamily="18" charset="0"/>
                <a:ea typeface="Cambria Math" pitchFamily="18" charset="0"/>
              </a:rPr>
              <a:t>1</a:t>
            </a:r>
            <a:r>
              <a:rPr lang="en-US" dirty="0">
                <a:latin typeface="Cambria Math" pitchFamily="18" charset="0"/>
                <a:ea typeface="Cambria Math" pitchFamily="18" charset="0"/>
              </a:rPr>
              <a:t>, </a:t>
            </a:r>
            <a:r>
              <a:rPr lang="en-US" dirty="0" smtClean="0">
                <a:latin typeface="Cambria Math" pitchFamily="18" charset="0"/>
                <a:ea typeface="Cambria Math" pitchFamily="18" charset="0"/>
              </a:rPr>
              <a:t>… , </a:t>
            </a:r>
            <a:r>
              <a:rPr lang="en-US" i="1" dirty="0"/>
              <a:t>x</a:t>
            </a:r>
            <a:r>
              <a:rPr lang="en-US" i="1" baseline="-25000" dirty="0">
                <a:ea typeface="Cambria Math" pitchFamily="18" charset="0"/>
              </a:rPr>
              <a:t>n</a:t>
            </a:r>
            <a:r>
              <a:rPr lang="en-US" baseline="-25000" dirty="0">
                <a:latin typeface="Cambria Math" pitchFamily="18" charset="0"/>
                <a:ea typeface="Cambria Math" pitchFamily="18" charset="0"/>
              </a:rPr>
              <a:t>-1,</a:t>
            </a:r>
            <a:r>
              <a:rPr lang="en-US" i="1" dirty="0"/>
              <a:t> </a:t>
            </a:r>
            <a:r>
              <a:rPr lang="en-US" i="1" dirty="0" err="1"/>
              <a:t>x</a:t>
            </a:r>
            <a:r>
              <a:rPr lang="en-US" i="1" baseline="-25000" dirty="0" err="1">
                <a:ea typeface="Cambria Math" pitchFamily="18" charset="0"/>
              </a:rPr>
              <a:t>n</a:t>
            </a:r>
            <a:r>
              <a:rPr lang="en-US" dirty="0"/>
              <a:t> </a:t>
            </a:r>
            <a:r>
              <a:rPr lang="en-US" dirty="0" smtClean="0"/>
              <a:t>} and </a:t>
            </a:r>
            <a:r>
              <a:rPr lang="en-US" i="1" dirty="0" smtClean="0"/>
              <a:t>x</a:t>
            </a:r>
            <a:r>
              <a:rPr lang="en-US" i="1" baseline="-25000" dirty="0" smtClean="0"/>
              <a:t>i</a:t>
            </a:r>
            <a:r>
              <a:rPr lang="en-US" i="1" dirty="0" smtClean="0"/>
              <a:t> ≠</a:t>
            </a:r>
            <a:r>
              <a:rPr lang="en-US" dirty="0" smtClean="0"/>
              <a:t> </a:t>
            </a:r>
            <a:r>
              <a:rPr lang="en-US" i="1" dirty="0" err="1" smtClean="0"/>
              <a:t>x</a:t>
            </a:r>
            <a:r>
              <a:rPr lang="en-US" i="1" baseline="-25000" dirty="0" err="1" smtClean="0"/>
              <a:t>j</a:t>
            </a:r>
            <a:r>
              <a:rPr lang="en-US" dirty="0" smtClean="0"/>
              <a:t> for  </a:t>
            </a:r>
            <a:r>
              <a:rPr lang="en-US" dirty="0" smtClean="0">
                <a:latin typeface="Cambria Math" pitchFamily="18" charset="0"/>
                <a:ea typeface="Cambria Math" pitchFamily="18" charset="0"/>
              </a:rPr>
              <a:t>0≤</a:t>
            </a:r>
            <a:r>
              <a:rPr lang="en-US" dirty="0" smtClean="0"/>
              <a:t> </a:t>
            </a:r>
            <a:r>
              <a:rPr lang="en-US" i="1" dirty="0" err="1" smtClean="0"/>
              <a:t>i</a:t>
            </a:r>
            <a:r>
              <a:rPr lang="en-US" dirty="0" smtClean="0"/>
              <a:t> &lt; </a:t>
            </a:r>
            <a:r>
              <a:rPr lang="en-US" i="1" dirty="0" smtClean="0"/>
              <a:t>j</a:t>
            </a:r>
            <a:r>
              <a:rPr lang="en-US" dirty="0" smtClean="0"/>
              <a:t> </a:t>
            </a:r>
            <a:r>
              <a:rPr lang="en-US" dirty="0">
                <a:latin typeface="Cambria Math" pitchFamily="18" charset="0"/>
                <a:ea typeface="Cambria Math" pitchFamily="18" charset="0"/>
              </a:rPr>
              <a:t>≤ </a:t>
            </a:r>
            <a:r>
              <a:rPr lang="en-US" i="1" dirty="0" smtClean="0"/>
              <a:t>n</a:t>
            </a:r>
            <a:r>
              <a:rPr lang="en-US" dirty="0" smtClean="0"/>
              <a:t>, and the simple circuit </a:t>
            </a:r>
            <a:r>
              <a:rPr lang="en-US" i="1" dirty="0"/>
              <a:t>x</a:t>
            </a:r>
            <a:r>
              <a:rPr lang="en-US" baseline="-25000" dirty="0">
                <a:latin typeface="Cambria Math" pitchFamily="18" charset="0"/>
                <a:ea typeface="Cambria Math" pitchFamily="18" charset="0"/>
              </a:rPr>
              <a:t>0</a:t>
            </a:r>
            <a:r>
              <a:rPr lang="en-US" dirty="0">
                <a:latin typeface="Cambria Math" pitchFamily="18" charset="0"/>
                <a:ea typeface="Cambria Math" pitchFamily="18" charset="0"/>
              </a:rPr>
              <a:t>,</a:t>
            </a:r>
            <a:r>
              <a:rPr lang="en-US" i="1" dirty="0"/>
              <a:t> x</a:t>
            </a:r>
            <a:r>
              <a:rPr lang="en-US" baseline="-25000" dirty="0">
                <a:latin typeface="Cambria Math" pitchFamily="18" charset="0"/>
                <a:ea typeface="Cambria Math" pitchFamily="18" charset="0"/>
              </a:rPr>
              <a:t>1</a:t>
            </a:r>
            <a:r>
              <a:rPr lang="en-US" dirty="0">
                <a:latin typeface="Cambria Math" pitchFamily="18" charset="0"/>
                <a:ea typeface="Cambria Math" pitchFamily="18" charset="0"/>
              </a:rPr>
              <a:t>, …, </a:t>
            </a:r>
            <a:r>
              <a:rPr lang="en-US" i="1" dirty="0"/>
              <a:t>x</a:t>
            </a:r>
            <a:r>
              <a:rPr lang="en-US" i="1" baseline="-25000" dirty="0">
                <a:ea typeface="Cambria Math" pitchFamily="18" charset="0"/>
              </a:rPr>
              <a:t>n</a:t>
            </a:r>
            <a:r>
              <a:rPr lang="en-US" baseline="-25000" dirty="0">
                <a:latin typeface="Cambria Math" pitchFamily="18" charset="0"/>
                <a:ea typeface="Cambria Math" pitchFamily="18" charset="0"/>
              </a:rPr>
              <a:t>-1</a:t>
            </a:r>
            <a:r>
              <a:rPr lang="en-US" dirty="0">
                <a:latin typeface="Cambria Math" pitchFamily="18" charset="0"/>
                <a:ea typeface="Cambria Math" pitchFamily="18" charset="0"/>
              </a:rPr>
              <a:t>,</a:t>
            </a:r>
            <a:r>
              <a:rPr lang="en-US" i="1" dirty="0"/>
              <a:t> </a:t>
            </a:r>
            <a:r>
              <a:rPr lang="en-US" i="1" dirty="0" err="1" smtClean="0"/>
              <a:t>x</a:t>
            </a:r>
            <a:r>
              <a:rPr lang="en-US" i="1" baseline="-25000" dirty="0" err="1" smtClean="0">
                <a:ea typeface="Cambria Math" pitchFamily="18" charset="0"/>
              </a:rPr>
              <a:t>n</a:t>
            </a:r>
            <a:r>
              <a:rPr lang="en-US" dirty="0" smtClean="0"/>
              <a:t>,</a:t>
            </a:r>
            <a:r>
              <a:rPr lang="en-US" i="1" dirty="0" smtClean="0"/>
              <a:t> x</a:t>
            </a:r>
            <a:r>
              <a:rPr lang="en-US" baseline="-25000" dirty="0" smtClean="0">
                <a:latin typeface="Cambria Math" pitchFamily="18" charset="0"/>
                <a:ea typeface="Cambria Math" pitchFamily="18" charset="0"/>
              </a:rPr>
              <a:t>0                         </a:t>
            </a:r>
            <a:r>
              <a:rPr lang="en-US" dirty="0" smtClean="0"/>
              <a:t>(with </a:t>
            </a:r>
            <a:r>
              <a:rPr lang="en-US" i="1" dirty="0" smtClean="0"/>
              <a:t>n</a:t>
            </a:r>
            <a:r>
              <a:rPr lang="en-US" dirty="0" smtClean="0"/>
              <a:t> &gt; </a:t>
            </a:r>
            <a:r>
              <a:rPr lang="en-US" dirty="0" smtClean="0">
                <a:latin typeface="Cambria Math" pitchFamily="18" charset="0"/>
                <a:ea typeface="Cambria Math" pitchFamily="18" charset="0"/>
              </a:rPr>
              <a:t>0</a:t>
            </a:r>
            <a:r>
              <a:rPr lang="en-US" dirty="0" smtClean="0"/>
              <a:t>) is a Hamilton circuit if   </a:t>
            </a:r>
            <a:r>
              <a:rPr lang="en-US" i="1" dirty="0"/>
              <a:t>x</a:t>
            </a:r>
            <a:r>
              <a:rPr lang="en-US" baseline="-25000" dirty="0">
                <a:latin typeface="Cambria Math" pitchFamily="18" charset="0"/>
                <a:ea typeface="Cambria Math" pitchFamily="18" charset="0"/>
              </a:rPr>
              <a:t>0</a:t>
            </a:r>
            <a:r>
              <a:rPr lang="en-US" dirty="0">
                <a:latin typeface="Cambria Math" pitchFamily="18" charset="0"/>
                <a:ea typeface="Cambria Math" pitchFamily="18" charset="0"/>
              </a:rPr>
              <a:t>,</a:t>
            </a:r>
            <a:r>
              <a:rPr lang="en-US" i="1" dirty="0"/>
              <a:t> x</a:t>
            </a:r>
            <a:r>
              <a:rPr lang="en-US" baseline="-25000" dirty="0">
                <a:latin typeface="Cambria Math" pitchFamily="18" charset="0"/>
                <a:ea typeface="Cambria Math" pitchFamily="18" charset="0"/>
              </a:rPr>
              <a:t>1</a:t>
            </a:r>
            <a:r>
              <a:rPr lang="en-US" dirty="0">
                <a:latin typeface="Cambria Math" pitchFamily="18" charset="0"/>
                <a:ea typeface="Cambria Math" pitchFamily="18" charset="0"/>
              </a:rPr>
              <a:t>, </a:t>
            </a:r>
            <a:r>
              <a:rPr lang="en-US" dirty="0" smtClean="0">
                <a:latin typeface="Cambria Math" pitchFamily="18" charset="0"/>
                <a:ea typeface="Cambria Math" pitchFamily="18" charset="0"/>
              </a:rPr>
              <a:t>… , </a:t>
            </a:r>
            <a:r>
              <a:rPr lang="en-US" i="1" dirty="0"/>
              <a:t>x</a:t>
            </a:r>
            <a:r>
              <a:rPr lang="en-US" i="1" baseline="-25000" dirty="0">
                <a:ea typeface="Cambria Math" pitchFamily="18" charset="0"/>
              </a:rPr>
              <a:t>n</a:t>
            </a:r>
            <a:r>
              <a:rPr lang="en-US" baseline="-25000" dirty="0">
                <a:latin typeface="Cambria Math" pitchFamily="18" charset="0"/>
                <a:ea typeface="Cambria Math" pitchFamily="18" charset="0"/>
              </a:rPr>
              <a:t>-1</a:t>
            </a:r>
            <a:r>
              <a:rPr lang="en-US" dirty="0">
                <a:latin typeface="Cambria Math" pitchFamily="18" charset="0"/>
                <a:ea typeface="Cambria Math" pitchFamily="18" charset="0"/>
              </a:rPr>
              <a:t>,</a:t>
            </a:r>
            <a:r>
              <a:rPr lang="en-US" i="1" dirty="0"/>
              <a:t> </a:t>
            </a:r>
            <a:r>
              <a:rPr lang="en-US" i="1" dirty="0" err="1"/>
              <a:t>x</a:t>
            </a:r>
            <a:r>
              <a:rPr lang="en-US" i="1" baseline="-25000" dirty="0" err="1">
                <a:ea typeface="Cambria Math" pitchFamily="18" charset="0"/>
              </a:rPr>
              <a:t>n</a:t>
            </a:r>
            <a:r>
              <a:rPr lang="en-US" dirty="0" smtClean="0"/>
              <a:t> is a Hamilton path.</a:t>
            </a:r>
          </a:p>
          <a:p>
            <a:pPr indent="0">
              <a:buNone/>
            </a:pPr>
            <a:endParaRPr lang="en-US" dirty="0" smtClean="0"/>
          </a:p>
          <a:p>
            <a:pPr marL="731520" indent="-457200"/>
            <a:endParaRPr lang="en-US" dirty="0"/>
          </a:p>
          <a:p>
            <a:pPr indent="0">
              <a:buNone/>
            </a:pPr>
            <a:r>
              <a:rPr lang="en-US" dirty="0"/>
              <a:t> </a:t>
            </a:r>
            <a:r>
              <a:rPr lang="en-US" dirty="0" smtClean="0"/>
              <a:t>  </a:t>
            </a:r>
          </a:p>
          <a:p>
            <a:pPr indent="0">
              <a:buNone/>
            </a:pPr>
            <a:endParaRPr lang="en-US" dirty="0"/>
          </a:p>
          <a:p>
            <a:pPr indent="0">
              <a:buNone/>
            </a:pPr>
            <a:r>
              <a:rPr lang="en-US" dirty="0" smtClean="0"/>
              <a:t>   </a:t>
            </a:r>
            <a:endParaRPr lang="en-US" dirty="0"/>
          </a:p>
        </p:txBody>
      </p:sp>
    </p:spTree>
    <p:extLst>
      <p:ext uri="{BB962C8B-B14F-4D97-AF65-F5344CB8AC3E}">
        <p14:creationId xmlns:p14="http://schemas.microsoft.com/office/powerpoint/2010/main" val="4208437725"/>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Hamilton Paths and Circuits (</a:t>
            </a:r>
            <a:r>
              <a:rPr lang="en-US" i="1" dirty="0" smtClean="0"/>
              <a:t>continued</a:t>
            </a:r>
            <a:r>
              <a:rPr lang="en-US" dirty="0" smtClean="0"/>
              <a:t>)</a:t>
            </a:r>
            <a:endParaRPr lang="en-US" dirty="0"/>
          </a:p>
        </p:txBody>
      </p:sp>
      <p:sp>
        <p:nvSpPr>
          <p:cNvPr id="3" name="Content Placeholder 2"/>
          <p:cNvSpPr>
            <a:spLocks noGrp="1"/>
          </p:cNvSpPr>
          <p:nvPr>
            <p:ph idx="1"/>
          </p:nvPr>
        </p:nvSpPr>
        <p:spPr/>
        <p:txBody>
          <a:bodyPr/>
          <a:lstStyle/>
          <a:p>
            <a:pPr indent="0">
              <a:buNone/>
            </a:pPr>
            <a:r>
              <a:rPr lang="en-US" b="1" dirty="0" smtClean="0"/>
              <a:t>Example</a:t>
            </a:r>
            <a:r>
              <a:rPr lang="en-US" dirty="0" smtClean="0"/>
              <a:t>: Which of these simple graphs has a Hamilton circuit or, if not, a Hamilton path?</a:t>
            </a:r>
          </a:p>
          <a:p>
            <a:pPr indent="0">
              <a:buNone/>
            </a:pPr>
            <a:endParaRPr lang="en-US" dirty="0"/>
          </a:p>
          <a:p>
            <a:pPr indent="0">
              <a:buNone/>
            </a:pPr>
            <a:endParaRPr lang="en-US" dirty="0" smtClean="0"/>
          </a:p>
          <a:p>
            <a:pPr indent="0">
              <a:buNone/>
            </a:pPr>
            <a:r>
              <a:rPr lang="en-US" b="1" dirty="0" smtClean="0"/>
              <a:t>Solution</a:t>
            </a:r>
            <a:r>
              <a:rPr lang="en-US" dirty="0" smtClean="0"/>
              <a:t>: </a:t>
            </a:r>
            <a:r>
              <a:rPr lang="en-US" i="1" dirty="0" smtClean="0"/>
              <a:t>G</a:t>
            </a:r>
            <a:r>
              <a:rPr lang="en-US" baseline="-25000" dirty="0">
                <a:latin typeface="Cambria Math" pitchFamily="18" charset="0"/>
                <a:ea typeface="Cambria Math" pitchFamily="18" charset="0"/>
              </a:rPr>
              <a:t>2</a:t>
            </a:r>
            <a:r>
              <a:rPr lang="en-US" baseline="-25000" dirty="0" smtClean="0">
                <a:latin typeface="Cambria Math" pitchFamily="18" charset="0"/>
                <a:ea typeface="Cambria Math" pitchFamily="18" charset="0"/>
              </a:rPr>
              <a:t>  </a:t>
            </a:r>
            <a:r>
              <a:rPr lang="en-US" dirty="0" smtClean="0">
                <a:latin typeface="Cambria Math" pitchFamily="18" charset="0"/>
                <a:ea typeface="Cambria Math" pitchFamily="18" charset="0"/>
              </a:rPr>
              <a:t>has a </a:t>
            </a:r>
            <a:r>
              <a:rPr lang="en-US" dirty="0">
                <a:latin typeface="Cambria Math" pitchFamily="18" charset="0"/>
                <a:ea typeface="Cambria Math" pitchFamily="18" charset="0"/>
              </a:rPr>
              <a:t>H</a:t>
            </a:r>
            <a:r>
              <a:rPr lang="en-US" dirty="0" smtClean="0">
                <a:latin typeface="Cambria Math" pitchFamily="18" charset="0"/>
                <a:ea typeface="Cambria Math" pitchFamily="18" charset="0"/>
              </a:rPr>
              <a:t>amilton circuit: </a:t>
            </a:r>
            <a:r>
              <a:rPr lang="en-US" i="1" dirty="0" smtClean="0">
                <a:ea typeface="Cambria Math" pitchFamily="18" charset="0"/>
              </a:rPr>
              <a:t>a</a:t>
            </a:r>
            <a:r>
              <a:rPr lang="en-US" dirty="0" smtClean="0">
                <a:ea typeface="Cambria Math" pitchFamily="18" charset="0"/>
              </a:rPr>
              <a:t>, </a:t>
            </a:r>
            <a:r>
              <a:rPr lang="en-US" i="1" dirty="0" smtClean="0">
                <a:ea typeface="Cambria Math" pitchFamily="18" charset="0"/>
              </a:rPr>
              <a:t>b</a:t>
            </a:r>
            <a:r>
              <a:rPr lang="en-US" dirty="0" smtClean="0">
                <a:ea typeface="Cambria Math" pitchFamily="18" charset="0"/>
              </a:rPr>
              <a:t>, </a:t>
            </a:r>
            <a:r>
              <a:rPr lang="en-US" i="1" dirty="0" smtClean="0">
                <a:ea typeface="Cambria Math" pitchFamily="18" charset="0"/>
              </a:rPr>
              <a:t>c</a:t>
            </a:r>
            <a:r>
              <a:rPr lang="en-US" dirty="0" smtClean="0">
                <a:ea typeface="Cambria Math" pitchFamily="18" charset="0"/>
              </a:rPr>
              <a:t>, </a:t>
            </a:r>
            <a:r>
              <a:rPr lang="en-US" i="1" dirty="0" smtClean="0">
                <a:ea typeface="Cambria Math" pitchFamily="18" charset="0"/>
              </a:rPr>
              <a:t>d</a:t>
            </a:r>
            <a:r>
              <a:rPr lang="en-US" dirty="0" smtClean="0">
                <a:ea typeface="Cambria Math" pitchFamily="18" charset="0"/>
              </a:rPr>
              <a:t>, </a:t>
            </a:r>
            <a:r>
              <a:rPr lang="en-US" i="1" dirty="0" smtClean="0">
                <a:ea typeface="Cambria Math" pitchFamily="18" charset="0"/>
              </a:rPr>
              <a:t>e</a:t>
            </a:r>
            <a:r>
              <a:rPr lang="en-US" dirty="0" smtClean="0">
                <a:ea typeface="Cambria Math" pitchFamily="18" charset="0"/>
              </a:rPr>
              <a:t>, </a:t>
            </a:r>
            <a:r>
              <a:rPr lang="en-US" i="1" dirty="0" smtClean="0">
                <a:ea typeface="Cambria Math" pitchFamily="18" charset="0"/>
              </a:rPr>
              <a:t>a</a:t>
            </a:r>
            <a:r>
              <a:rPr lang="en-US" dirty="0" smtClean="0">
                <a:latin typeface="Cambria Math" pitchFamily="18" charset="0"/>
                <a:ea typeface="Cambria Math" pitchFamily="18" charset="0"/>
              </a:rPr>
              <a:t>. </a:t>
            </a:r>
          </a:p>
          <a:p>
            <a:pPr indent="0">
              <a:buNone/>
            </a:pPr>
            <a:r>
              <a:rPr lang="en-US" i="1" dirty="0" smtClean="0"/>
              <a:t>G</a:t>
            </a:r>
            <a:r>
              <a:rPr lang="en-US" baseline="-25000" dirty="0">
                <a:latin typeface="Cambria Math" pitchFamily="18" charset="0"/>
                <a:ea typeface="Cambria Math" pitchFamily="18" charset="0"/>
              </a:rPr>
              <a:t>1</a:t>
            </a:r>
            <a:r>
              <a:rPr lang="en-US" baseline="-25000" dirty="0" smtClean="0">
                <a:latin typeface="Cambria Math" pitchFamily="18" charset="0"/>
                <a:ea typeface="Cambria Math" pitchFamily="18" charset="0"/>
              </a:rPr>
              <a:t> </a:t>
            </a:r>
            <a:r>
              <a:rPr lang="en-US" dirty="0" smtClean="0">
                <a:latin typeface="Cambria Math" pitchFamily="18" charset="0"/>
                <a:ea typeface="Cambria Math" pitchFamily="18" charset="0"/>
              </a:rPr>
              <a:t>does not have a Hamilton circuit (Why?), but does have a Hamilton path : </a:t>
            </a:r>
            <a:r>
              <a:rPr lang="en-US" i="1" dirty="0">
                <a:ea typeface="Cambria Math" pitchFamily="18" charset="0"/>
              </a:rPr>
              <a:t>a</a:t>
            </a:r>
            <a:r>
              <a:rPr lang="en-US" dirty="0">
                <a:ea typeface="Cambria Math" pitchFamily="18" charset="0"/>
              </a:rPr>
              <a:t>, </a:t>
            </a:r>
            <a:r>
              <a:rPr lang="en-US" i="1" dirty="0" smtClean="0">
                <a:ea typeface="Cambria Math" pitchFamily="18" charset="0"/>
              </a:rPr>
              <a:t>b </a:t>
            </a:r>
            <a:r>
              <a:rPr lang="en-US" dirty="0" smtClean="0">
                <a:ea typeface="Cambria Math" pitchFamily="18" charset="0"/>
              </a:rPr>
              <a:t>,e , </a:t>
            </a:r>
            <a:r>
              <a:rPr lang="en-US" i="1" dirty="0" smtClean="0">
                <a:ea typeface="Cambria Math" pitchFamily="18" charset="0"/>
              </a:rPr>
              <a:t>c</a:t>
            </a:r>
            <a:r>
              <a:rPr lang="en-US" dirty="0" smtClean="0">
                <a:ea typeface="Cambria Math" pitchFamily="18" charset="0"/>
              </a:rPr>
              <a:t>, </a:t>
            </a:r>
            <a:r>
              <a:rPr lang="en-US" i="1" dirty="0" smtClean="0">
                <a:ea typeface="Cambria Math" pitchFamily="18" charset="0"/>
              </a:rPr>
              <a:t>d</a:t>
            </a:r>
            <a:r>
              <a:rPr lang="en-US" dirty="0" smtClean="0">
                <a:latin typeface="Cambria Math" pitchFamily="18" charset="0"/>
                <a:ea typeface="Cambria Math" pitchFamily="18" charset="0"/>
              </a:rPr>
              <a:t>.</a:t>
            </a:r>
          </a:p>
          <a:p>
            <a:pPr indent="0">
              <a:buNone/>
            </a:pPr>
            <a:r>
              <a:rPr lang="en-US" i="1" dirty="0" smtClean="0"/>
              <a:t>G</a:t>
            </a:r>
            <a:r>
              <a:rPr lang="en-US" baseline="-25000" dirty="0" smtClean="0">
                <a:latin typeface="Cambria Math" pitchFamily="18" charset="0"/>
                <a:ea typeface="Cambria Math" pitchFamily="18" charset="0"/>
              </a:rPr>
              <a:t>3  </a:t>
            </a:r>
            <a:r>
              <a:rPr lang="en-US" dirty="0" smtClean="0">
                <a:latin typeface="Cambria Math" pitchFamily="18" charset="0"/>
                <a:ea typeface="Cambria Math" pitchFamily="18" charset="0"/>
              </a:rPr>
              <a:t>has a </a:t>
            </a:r>
            <a:r>
              <a:rPr lang="en-US" dirty="0">
                <a:latin typeface="Cambria Math" pitchFamily="18" charset="0"/>
                <a:ea typeface="Cambria Math" pitchFamily="18" charset="0"/>
              </a:rPr>
              <a:t>Hamilton </a:t>
            </a:r>
            <a:r>
              <a:rPr lang="en-US" dirty="0" smtClean="0">
                <a:latin typeface="Cambria Math" pitchFamily="18" charset="0"/>
                <a:ea typeface="Cambria Math" pitchFamily="18" charset="0"/>
              </a:rPr>
              <a:t>circuit: </a:t>
            </a:r>
            <a:r>
              <a:rPr lang="en-US" dirty="0" err="1" smtClean="0">
                <a:latin typeface="Cambria Math" pitchFamily="18" charset="0"/>
                <a:ea typeface="Cambria Math" pitchFamily="18" charset="0"/>
              </a:rPr>
              <a:t>a,b,e,d,c,a</a:t>
            </a:r>
            <a:endParaRPr lang="en-US" baseline="-25000" dirty="0">
              <a:latin typeface="Cambria Math" pitchFamily="18" charset="0"/>
              <a:ea typeface="Cambria Math"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4400" y="2819400"/>
            <a:ext cx="6858000" cy="938022"/>
          </a:xfrm>
          <a:prstGeom prst="rect">
            <a:avLst/>
          </a:prstGeom>
        </p:spPr>
      </p:pic>
    </p:spTree>
    <p:extLst>
      <p:ext uri="{BB962C8B-B14F-4D97-AF65-F5344CB8AC3E}">
        <p14:creationId xmlns:p14="http://schemas.microsoft.com/office/powerpoint/2010/main" val="3930148120"/>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Necessary </a:t>
            </a:r>
            <a:r>
              <a:rPr lang="en-US" smtClean="0"/>
              <a:t>Conditions for</a:t>
            </a:r>
            <a:br>
              <a:rPr lang="en-US" smtClean="0"/>
            </a:br>
            <a:r>
              <a:rPr lang="en-US" smtClean="0"/>
              <a:t>Hamilton Circuits</a:t>
            </a:r>
            <a:endParaRPr lang="en-US" dirty="0"/>
          </a:p>
        </p:txBody>
      </p:sp>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39889" y="271271"/>
            <a:ext cx="906018" cy="1176528"/>
          </a:xfrm>
          <a:prstGeom prst="rect">
            <a:avLst/>
          </a:prstGeom>
        </p:spPr>
      </p:pic>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14602" y="5148149"/>
            <a:ext cx="906018" cy="1170432"/>
          </a:xfrm>
          <a:prstGeom prst="rect">
            <a:avLst/>
          </a:prstGeom>
        </p:spPr>
      </p:pic>
      <p:sp>
        <p:nvSpPr>
          <p:cNvPr id="18" name="Content Placeholder 2"/>
          <p:cNvSpPr>
            <a:spLocks noGrp="1"/>
          </p:cNvSpPr>
          <p:nvPr>
            <p:ph idx="1"/>
          </p:nvPr>
        </p:nvSpPr>
        <p:spPr>
          <a:xfrm>
            <a:off x="457200" y="1935480"/>
            <a:ext cx="8229600" cy="4389120"/>
          </a:xfrm>
        </p:spPr>
        <p:txBody>
          <a:bodyPr>
            <a:normAutofit fontScale="85000" lnSpcReduction="20000"/>
          </a:bodyPr>
          <a:lstStyle/>
          <a:p>
            <a:r>
              <a:rPr lang="en-US" dirty="0"/>
              <a:t>Unlike for </a:t>
            </a:r>
            <a:r>
              <a:rPr lang="en-US" dirty="0" smtClean="0"/>
              <a:t>an Euler circuit, </a:t>
            </a:r>
            <a:r>
              <a:rPr lang="en-US" dirty="0"/>
              <a:t>no simple necessary and sufficient conditions are known for the existence of a </a:t>
            </a:r>
            <a:r>
              <a:rPr lang="en-US" dirty="0" err="1"/>
              <a:t>Hamiton</a:t>
            </a:r>
            <a:r>
              <a:rPr lang="en-US" dirty="0"/>
              <a:t> circuit</a:t>
            </a:r>
            <a:r>
              <a:rPr lang="en-US" dirty="0" smtClean="0"/>
              <a:t>.</a:t>
            </a:r>
            <a:endParaRPr lang="en-US" dirty="0"/>
          </a:p>
          <a:p>
            <a:r>
              <a:rPr lang="en-US" dirty="0" smtClean="0"/>
              <a:t>However</a:t>
            </a:r>
            <a:r>
              <a:rPr lang="en-US" dirty="0"/>
              <a:t>, there are some useful necessary conditions.  We describe two of these now</a:t>
            </a:r>
            <a:r>
              <a:rPr lang="en-US" dirty="0" smtClean="0"/>
              <a:t>.</a:t>
            </a:r>
          </a:p>
          <a:p>
            <a:pPr indent="0">
              <a:buNone/>
            </a:pPr>
            <a:r>
              <a:rPr lang="en-US" b="1" dirty="0" smtClean="0"/>
              <a:t>Dirac’s Theorem</a:t>
            </a:r>
            <a:r>
              <a:rPr lang="en-US" dirty="0" smtClean="0"/>
              <a:t>: If </a:t>
            </a:r>
            <a:r>
              <a:rPr lang="en-US" i="1" dirty="0" smtClean="0"/>
              <a:t>G</a:t>
            </a:r>
            <a:r>
              <a:rPr lang="en-US" dirty="0" smtClean="0"/>
              <a:t> is a simple graph with </a:t>
            </a:r>
            <a:r>
              <a:rPr lang="en-US" i="1" dirty="0" smtClean="0"/>
              <a:t>n ≥ </a:t>
            </a:r>
            <a:r>
              <a:rPr lang="en-US" dirty="0">
                <a:latin typeface="Cambria Math" pitchFamily="18" charset="0"/>
                <a:ea typeface="Cambria Math" pitchFamily="18" charset="0"/>
              </a:rPr>
              <a:t>3</a:t>
            </a:r>
            <a:r>
              <a:rPr lang="en-US" dirty="0" smtClean="0"/>
              <a:t> vertices such that the degree of every vertex in </a:t>
            </a:r>
            <a:r>
              <a:rPr lang="en-US" i="1" dirty="0" smtClean="0"/>
              <a:t>G</a:t>
            </a:r>
            <a:r>
              <a:rPr lang="en-US" dirty="0" smtClean="0"/>
              <a:t> is ≥ </a:t>
            </a:r>
            <a:r>
              <a:rPr lang="en-US" i="1" dirty="0" smtClean="0"/>
              <a:t>n</a:t>
            </a:r>
            <a:r>
              <a:rPr lang="en-US" dirty="0" smtClean="0"/>
              <a:t>/</a:t>
            </a:r>
            <a:r>
              <a:rPr lang="en-US" dirty="0" smtClean="0">
                <a:latin typeface="Cambria Math" pitchFamily="18" charset="0"/>
                <a:ea typeface="Cambria Math" pitchFamily="18" charset="0"/>
              </a:rPr>
              <a:t>2</a:t>
            </a:r>
            <a:r>
              <a:rPr lang="en-US" dirty="0" smtClean="0"/>
              <a:t>, then </a:t>
            </a:r>
            <a:r>
              <a:rPr lang="en-US" i="1" dirty="0" smtClean="0"/>
              <a:t>G</a:t>
            </a:r>
            <a:r>
              <a:rPr lang="en-US" dirty="0" smtClean="0"/>
              <a:t> has a Hamilton circuit. </a:t>
            </a:r>
          </a:p>
          <a:p>
            <a:pPr marL="0" indent="0">
              <a:buNone/>
            </a:pPr>
            <a:endParaRPr lang="en-US" dirty="0"/>
          </a:p>
          <a:p>
            <a:pPr indent="0">
              <a:buNone/>
            </a:pPr>
            <a:r>
              <a:rPr lang="en-US" b="1" dirty="0" smtClean="0"/>
              <a:t>Ore’s Theorem</a:t>
            </a:r>
            <a:r>
              <a:rPr lang="en-US" dirty="0" smtClean="0"/>
              <a:t>: </a:t>
            </a:r>
            <a:r>
              <a:rPr lang="en-US" dirty="0"/>
              <a:t>If </a:t>
            </a:r>
            <a:r>
              <a:rPr lang="en-US" i="1" dirty="0"/>
              <a:t>G</a:t>
            </a:r>
            <a:r>
              <a:rPr lang="en-US" dirty="0"/>
              <a:t> is a simple graph with </a:t>
            </a:r>
            <a:r>
              <a:rPr lang="en-US" i="1" dirty="0" smtClean="0"/>
              <a:t>n</a:t>
            </a:r>
            <a:r>
              <a:rPr lang="en-US" dirty="0" smtClean="0"/>
              <a:t> </a:t>
            </a:r>
            <a:r>
              <a:rPr lang="en-US" dirty="0"/>
              <a:t>≥ </a:t>
            </a:r>
            <a:r>
              <a:rPr lang="en-US" dirty="0">
                <a:latin typeface="Cambria Math" pitchFamily="18" charset="0"/>
                <a:ea typeface="Cambria Math" pitchFamily="18" charset="0"/>
              </a:rPr>
              <a:t>3</a:t>
            </a:r>
            <a:r>
              <a:rPr lang="en-US" dirty="0"/>
              <a:t> </a:t>
            </a:r>
            <a:r>
              <a:rPr lang="en-US" dirty="0" smtClean="0"/>
              <a:t> vertices such </a:t>
            </a:r>
            <a:r>
              <a:rPr lang="en-US" dirty="0"/>
              <a:t>that </a:t>
            </a:r>
            <a:r>
              <a:rPr lang="en-US" dirty="0" err="1" smtClean="0"/>
              <a:t>deg</a:t>
            </a:r>
            <a:r>
              <a:rPr lang="en-US" dirty="0" smtClean="0"/>
              <a:t>(</a:t>
            </a:r>
            <a:r>
              <a:rPr lang="en-US" i="1" dirty="0" smtClean="0"/>
              <a:t>u</a:t>
            </a:r>
            <a:r>
              <a:rPr lang="en-US" dirty="0" smtClean="0"/>
              <a:t>) + </a:t>
            </a:r>
            <a:r>
              <a:rPr lang="en-US" dirty="0" err="1" smtClean="0"/>
              <a:t>deg</a:t>
            </a:r>
            <a:r>
              <a:rPr lang="en-US" dirty="0" smtClean="0"/>
              <a:t>(</a:t>
            </a:r>
            <a:r>
              <a:rPr lang="en-US" i="1" dirty="0" smtClean="0"/>
              <a:t>v</a:t>
            </a:r>
            <a:r>
              <a:rPr lang="en-US" dirty="0" smtClean="0"/>
              <a:t>) ≥ </a:t>
            </a:r>
            <a:r>
              <a:rPr lang="en-US" i="1" dirty="0" smtClean="0"/>
              <a:t>n</a:t>
            </a:r>
            <a:r>
              <a:rPr lang="en-US" dirty="0" smtClean="0"/>
              <a:t>  for </a:t>
            </a:r>
            <a:r>
              <a:rPr lang="en-US" dirty="0"/>
              <a:t>every </a:t>
            </a:r>
            <a:r>
              <a:rPr lang="en-US" dirty="0" smtClean="0"/>
              <a:t>pair of nonadjacent vertices, then </a:t>
            </a:r>
            <a:r>
              <a:rPr lang="en-US" dirty="0"/>
              <a:t>G has a Hamilton circuit. </a:t>
            </a:r>
            <a:endParaRPr lang="en-US" dirty="0" smtClean="0"/>
          </a:p>
          <a:p>
            <a:pPr indent="0">
              <a:buNone/>
            </a:pPr>
            <a:endParaRPr lang="en-US" dirty="0"/>
          </a:p>
          <a:p>
            <a:pPr indent="0">
              <a:buNone/>
            </a:pPr>
            <a:r>
              <a:rPr lang="en-US" dirty="0" smtClean="0"/>
              <a:t> </a:t>
            </a:r>
            <a:endParaRPr lang="en-US" dirty="0"/>
          </a:p>
          <a:p>
            <a:pPr indent="0">
              <a:buNone/>
            </a:pPr>
            <a:endParaRPr lang="en-US" dirty="0"/>
          </a:p>
        </p:txBody>
      </p:sp>
      <p:sp>
        <p:nvSpPr>
          <p:cNvPr id="19" name="TextBox 18"/>
          <p:cNvSpPr txBox="1"/>
          <p:nvPr/>
        </p:nvSpPr>
        <p:spPr>
          <a:xfrm>
            <a:off x="6435598" y="1295400"/>
            <a:ext cx="2514600" cy="646331"/>
          </a:xfrm>
          <a:prstGeom prst="rect">
            <a:avLst/>
          </a:prstGeom>
          <a:noFill/>
        </p:spPr>
        <p:txBody>
          <a:bodyPr wrap="square" rtlCol="0">
            <a:spAutoFit/>
          </a:bodyPr>
          <a:lstStyle/>
          <a:p>
            <a:r>
              <a:rPr lang="en-US" dirty="0" smtClean="0"/>
              <a:t>Gabriel Andrew Dirac</a:t>
            </a:r>
          </a:p>
          <a:p>
            <a:r>
              <a:rPr lang="en-US" dirty="0" smtClean="0"/>
              <a:t>(</a:t>
            </a:r>
            <a:r>
              <a:rPr lang="en-US" dirty="0" smtClean="0">
                <a:latin typeface="Cambria Math" pitchFamily="18" charset="0"/>
                <a:ea typeface="Cambria Math" pitchFamily="18" charset="0"/>
              </a:rPr>
              <a:t>1925-1984</a:t>
            </a:r>
            <a:r>
              <a:rPr lang="en-US" dirty="0" smtClean="0"/>
              <a:t>)</a:t>
            </a:r>
            <a:endParaRPr lang="en-US" dirty="0"/>
          </a:p>
        </p:txBody>
      </p:sp>
      <p:sp>
        <p:nvSpPr>
          <p:cNvPr id="20" name="TextBox 19"/>
          <p:cNvSpPr txBox="1"/>
          <p:nvPr/>
        </p:nvSpPr>
        <p:spPr>
          <a:xfrm>
            <a:off x="5410200" y="5423450"/>
            <a:ext cx="1524000" cy="646331"/>
          </a:xfrm>
          <a:prstGeom prst="rect">
            <a:avLst/>
          </a:prstGeom>
          <a:noFill/>
        </p:spPr>
        <p:txBody>
          <a:bodyPr wrap="square" rtlCol="0">
            <a:spAutoFit/>
          </a:bodyPr>
          <a:lstStyle/>
          <a:p>
            <a:r>
              <a:rPr lang="en-US" dirty="0" err="1" smtClean="0"/>
              <a:t>Øysten</a:t>
            </a:r>
            <a:r>
              <a:rPr lang="en-US" dirty="0" smtClean="0"/>
              <a:t> Ore</a:t>
            </a:r>
          </a:p>
          <a:p>
            <a:r>
              <a:rPr lang="en-US" dirty="0" smtClean="0"/>
              <a:t>(</a:t>
            </a:r>
            <a:r>
              <a:rPr lang="en-US" dirty="0" smtClean="0">
                <a:latin typeface="Cambria Math" pitchFamily="18" charset="0"/>
                <a:ea typeface="Cambria Math" pitchFamily="18" charset="0"/>
              </a:rPr>
              <a:t>1899-1968</a:t>
            </a:r>
            <a:r>
              <a:rPr lang="en-US" dirty="0" smtClean="0"/>
              <a:t>)</a:t>
            </a:r>
            <a:endParaRPr lang="en-US" dirty="0"/>
          </a:p>
        </p:txBody>
      </p:sp>
    </p:spTree>
    <p:extLst>
      <p:ext uri="{BB962C8B-B14F-4D97-AF65-F5344CB8AC3E}">
        <p14:creationId xmlns:p14="http://schemas.microsoft.com/office/powerpoint/2010/main" val="1196379727"/>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Applications of Hamilton Paths and Circuits</a:t>
            </a:r>
            <a:endParaRPr lang="en-US" dirty="0"/>
          </a:p>
        </p:txBody>
      </p:sp>
      <p:sp>
        <p:nvSpPr>
          <p:cNvPr id="3" name="Content Placeholder 2"/>
          <p:cNvSpPr>
            <a:spLocks noGrp="1"/>
          </p:cNvSpPr>
          <p:nvPr>
            <p:ph idx="1"/>
          </p:nvPr>
        </p:nvSpPr>
        <p:spPr/>
        <p:txBody>
          <a:bodyPr>
            <a:normAutofit fontScale="92500" lnSpcReduction="20000"/>
          </a:bodyPr>
          <a:lstStyle/>
          <a:p>
            <a:r>
              <a:rPr lang="en-US" dirty="0"/>
              <a:t>A</a:t>
            </a:r>
            <a:r>
              <a:rPr lang="en-US" dirty="0" smtClean="0"/>
              <a:t>pplications that ask for a path or a circuit that visits each intersection of a city, each place pipelines intersect in a utility grid, or each node in a communications network exactly once, can be solved by finding a Hamilton path in the appropriate graph.</a:t>
            </a:r>
          </a:p>
          <a:p>
            <a:r>
              <a:rPr lang="en-US" dirty="0" smtClean="0"/>
              <a:t>The famous </a:t>
            </a:r>
            <a:r>
              <a:rPr lang="en-US" i="1" dirty="0" smtClean="0"/>
              <a:t>traveling salesperson problem </a:t>
            </a:r>
            <a:r>
              <a:rPr lang="en-US" dirty="0" smtClean="0"/>
              <a:t>(</a:t>
            </a:r>
            <a:r>
              <a:rPr lang="en-US" i="1" dirty="0" smtClean="0"/>
              <a:t>TSP</a:t>
            </a:r>
            <a:r>
              <a:rPr lang="en-US" dirty="0" smtClean="0"/>
              <a:t>) asks for the shortest route a traveling salesperson should take to visit a set of cities</a:t>
            </a:r>
            <a:r>
              <a:rPr lang="en-US" dirty="0"/>
              <a:t>. This problem reduces to finding </a:t>
            </a:r>
            <a:r>
              <a:rPr lang="en-US" dirty="0" smtClean="0"/>
              <a:t>a </a:t>
            </a:r>
            <a:r>
              <a:rPr lang="en-US" dirty="0"/>
              <a:t>Hamilton circuit such that the total sum of the weights of its edges is as small as possible.</a:t>
            </a:r>
            <a:endParaRPr lang="en-US" dirty="0" smtClean="0"/>
          </a:p>
          <a:p>
            <a:r>
              <a:rPr lang="en-US" dirty="0"/>
              <a:t>A family of binary codes, known as </a:t>
            </a:r>
            <a:r>
              <a:rPr lang="en-US" i="1" dirty="0" smtClean="0"/>
              <a:t>Gray codes</a:t>
            </a:r>
            <a:r>
              <a:rPr lang="en-US" dirty="0" smtClean="0"/>
              <a:t>, </a:t>
            </a:r>
            <a:r>
              <a:rPr lang="en-US" dirty="0"/>
              <a:t>which minimize the effect of transmission errors, correspond to Hamilton circuits in the </a:t>
            </a:r>
            <a:r>
              <a:rPr lang="en-US" i="1" dirty="0" smtClean="0"/>
              <a:t>n</a:t>
            </a:r>
            <a:r>
              <a:rPr lang="en-US" dirty="0" smtClean="0"/>
              <a:t>-cube </a:t>
            </a:r>
            <a:r>
              <a:rPr lang="en-US" i="1" dirty="0" smtClean="0"/>
              <a:t>Q</a:t>
            </a:r>
            <a:r>
              <a:rPr lang="en-US" i="1" baseline="-25000" dirty="0" smtClean="0"/>
              <a:t>n.</a:t>
            </a:r>
            <a:endParaRPr lang="en-US" dirty="0"/>
          </a:p>
        </p:txBody>
      </p:sp>
    </p:spTree>
    <p:extLst>
      <p:ext uri="{BB962C8B-B14F-4D97-AF65-F5344CB8AC3E}">
        <p14:creationId xmlns:p14="http://schemas.microsoft.com/office/powerpoint/2010/main" val="2174124308"/>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3"/>
          <p:cNvSpPr txBox="1">
            <a:spLocks noChangeArrowheads="1"/>
          </p:cNvSpPr>
          <p:nvPr/>
        </p:nvSpPr>
        <p:spPr bwMode="auto">
          <a:xfrm>
            <a:off x="1905000" y="2057400"/>
            <a:ext cx="5867400" cy="769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spcBef>
                <a:spcPct val="50000"/>
              </a:spcBef>
            </a:pPr>
            <a:r>
              <a:rPr lang="en-US" altLang="en-US" sz="4400" b="1"/>
              <a:t>Shortest Paths</a:t>
            </a:r>
            <a:endParaRPr lang="en-US" altLang="en-US" sz="4400" b="1">
              <a:latin typeface="Book Antiqua" panose="02040602050305030304" pitchFamily="18" charset="0"/>
            </a:endParaRPr>
          </a:p>
        </p:txBody>
      </p:sp>
    </p:spTree>
    <p:extLst>
      <p:ext uri="{BB962C8B-B14F-4D97-AF65-F5344CB8AC3E}">
        <p14:creationId xmlns:p14="http://schemas.microsoft.com/office/powerpoint/2010/main" val="35269967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600200"/>
            <a:ext cx="8229600" cy="4724400"/>
          </a:xfrm>
        </p:spPr>
        <p:txBody>
          <a:bodyPr>
            <a:normAutofit/>
          </a:bodyPr>
          <a:lstStyle/>
          <a:p>
            <a:pPr>
              <a:buNone/>
            </a:pPr>
            <a:r>
              <a:rPr lang="en-US" b="1" dirty="0" smtClean="0"/>
              <a:t> Example</a:t>
            </a:r>
            <a:r>
              <a:rPr lang="en-US" dirty="0" smtClean="0"/>
              <a:t>: </a:t>
            </a:r>
            <a:r>
              <a:rPr lang="en-US" dirty="0"/>
              <a:t>There are four bus lines between A and B; and three bus lines between B </a:t>
            </a:r>
            <a:r>
              <a:rPr lang="en-US" dirty="0" smtClean="0"/>
              <a:t>and C</a:t>
            </a:r>
            <a:r>
              <a:rPr lang="en-US" dirty="0"/>
              <a:t>. </a:t>
            </a:r>
            <a:endParaRPr lang="en-US" dirty="0" smtClean="0"/>
          </a:p>
          <a:p>
            <a:pPr>
              <a:buNone/>
            </a:pPr>
            <a:r>
              <a:rPr lang="en-US" dirty="0"/>
              <a:t>	</a:t>
            </a:r>
            <a:r>
              <a:rPr lang="en-US" dirty="0" smtClean="0"/>
              <a:t>Find </a:t>
            </a:r>
            <a:r>
              <a:rPr lang="en-US" dirty="0"/>
              <a:t>the number of ways a person can travel:</a:t>
            </a:r>
          </a:p>
          <a:p>
            <a:pPr marL="0" indent="0">
              <a:buNone/>
            </a:pPr>
            <a:r>
              <a:rPr lang="en-US" dirty="0" smtClean="0"/>
              <a:t>	a) By </a:t>
            </a:r>
            <a:r>
              <a:rPr lang="en-US" dirty="0"/>
              <a:t>bus from A to C by way of B;</a:t>
            </a:r>
          </a:p>
          <a:p>
            <a:pPr marL="0" indent="0">
              <a:buNone/>
            </a:pPr>
            <a:r>
              <a:rPr lang="en-US" dirty="0" smtClean="0"/>
              <a:t>	b) Round </a:t>
            </a:r>
            <a:r>
              <a:rPr lang="en-US" dirty="0"/>
              <a:t>trip by bus from A to C by way of B;</a:t>
            </a:r>
          </a:p>
          <a:p>
            <a:pPr marL="0" indent="0">
              <a:buNone/>
            </a:pPr>
            <a:r>
              <a:rPr lang="en-US" dirty="0" smtClean="0"/>
              <a:t>	c) Round </a:t>
            </a:r>
            <a:r>
              <a:rPr lang="en-US" dirty="0"/>
              <a:t>trip by bus from A to C by way of B, if </a:t>
            </a:r>
            <a:r>
              <a:rPr lang="en-US" dirty="0" smtClean="0"/>
              <a:t>	    the </a:t>
            </a:r>
            <a:r>
              <a:rPr lang="en-US" dirty="0"/>
              <a:t>person does not want to use a bus line more </a:t>
            </a:r>
            <a:r>
              <a:rPr lang="en-US" dirty="0" smtClean="0"/>
              <a:t>	    than </a:t>
            </a:r>
            <a:r>
              <a:rPr lang="en-US" dirty="0"/>
              <a:t>once</a:t>
            </a:r>
            <a:r>
              <a:rPr lang="en-US" dirty="0" smtClean="0"/>
              <a:t>.</a:t>
            </a:r>
            <a:endParaRPr lang="en-US" dirty="0"/>
          </a:p>
        </p:txBody>
      </p:sp>
    </p:spTree>
    <p:extLst>
      <p:ext uri="{BB962C8B-B14F-4D97-AF65-F5344CB8AC3E}">
        <p14:creationId xmlns:p14="http://schemas.microsoft.com/office/powerpoint/2010/main" val="18636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lang="en-US" altLang="en-US" smtClean="0"/>
              <a:t>Weighted Graphs</a:t>
            </a:r>
          </a:p>
        </p:txBody>
      </p:sp>
      <p:sp>
        <p:nvSpPr>
          <p:cNvPr id="4099" name="Text Box 3"/>
          <p:cNvSpPr txBox="1">
            <a:spLocks noChangeArrowheads="1"/>
          </p:cNvSpPr>
          <p:nvPr/>
        </p:nvSpPr>
        <p:spPr bwMode="auto">
          <a:xfrm>
            <a:off x="1219200" y="1981200"/>
            <a:ext cx="72390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3200">
                <a:latin typeface="Times New Roman" panose="02020603050405020304" pitchFamily="18" charset="0"/>
              </a:rPr>
              <a:t>Graphs that have a number assigned to each edge are called </a:t>
            </a:r>
            <a:r>
              <a:rPr lang="en-US" altLang="en-US" sz="3200" i="1">
                <a:latin typeface="Times New Roman" panose="02020603050405020304" pitchFamily="18" charset="0"/>
              </a:rPr>
              <a:t>weighted graphs</a:t>
            </a:r>
            <a:r>
              <a:rPr lang="en-US" altLang="en-US" sz="3200">
                <a:latin typeface="Times New Roman" panose="02020603050405020304" pitchFamily="18" charset="0"/>
              </a:rPr>
              <a:t>.</a:t>
            </a:r>
          </a:p>
        </p:txBody>
      </p:sp>
      <p:grpSp>
        <p:nvGrpSpPr>
          <p:cNvPr id="4100" name="Group 35"/>
          <p:cNvGrpSpPr>
            <a:grpSpLocks/>
          </p:cNvGrpSpPr>
          <p:nvPr/>
        </p:nvGrpSpPr>
        <p:grpSpPr bwMode="auto">
          <a:xfrm>
            <a:off x="1066800" y="2667000"/>
            <a:ext cx="7772400" cy="3673475"/>
            <a:chOff x="672" y="1680"/>
            <a:chExt cx="4896" cy="2314"/>
          </a:xfrm>
        </p:grpSpPr>
        <p:grpSp>
          <p:nvGrpSpPr>
            <p:cNvPr id="4101" name="Group 26"/>
            <p:cNvGrpSpPr>
              <a:grpSpLocks/>
            </p:cNvGrpSpPr>
            <p:nvPr/>
          </p:nvGrpSpPr>
          <p:grpSpPr bwMode="auto">
            <a:xfrm>
              <a:off x="960" y="1920"/>
              <a:ext cx="4176" cy="1968"/>
              <a:chOff x="960" y="1920"/>
              <a:chExt cx="4176" cy="1968"/>
            </a:xfrm>
          </p:grpSpPr>
          <p:sp>
            <p:nvSpPr>
              <p:cNvPr id="4110" name="Oval 4"/>
              <p:cNvSpPr>
                <a:spLocks noChangeArrowheads="1"/>
              </p:cNvSpPr>
              <p:nvPr/>
            </p:nvSpPr>
            <p:spPr bwMode="auto">
              <a:xfrm>
                <a:off x="960" y="283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4111" name="Oval 5"/>
              <p:cNvSpPr>
                <a:spLocks noChangeArrowheads="1"/>
              </p:cNvSpPr>
              <p:nvPr/>
            </p:nvSpPr>
            <p:spPr bwMode="auto">
              <a:xfrm>
                <a:off x="1152" y="331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4112" name="Oval 6"/>
              <p:cNvSpPr>
                <a:spLocks noChangeArrowheads="1"/>
              </p:cNvSpPr>
              <p:nvPr/>
            </p:nvSpPr>
            <p:spPr bwMode="auto">
              <a:xfrm>
                <a:off x="2112" y="283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4113" name="Oval 7"/>
              <p:cNvSpPr>
                <a:spLocks noChangeArrowheads="1"/>
              </p:cNvSpPr>
              <p:nvPr/>
            </p:nvSpPr>
            <p:spPr bwMode="auto">
              <a:xfrm>
                <a:off x="3504" y="259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4114" name="Oval 8"/>
              <p:cNvSpPr>
                <a:spLocks noChangeArrowheads="1"/>
              </p:cNvSpPr>
              <p:nvPr/>
            </p:nvSpPr>
            <p:spPr bwMode="auto">
              <a:xfrm>
                <a:off x="4704" y="3216"/>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4115" name="Oval 9"/>
              <p:cNvSpPr>
                <a:spLocks noChangeArrowheads="1"/>
              </p:cNvSpPr>
              <p:nvPr/>
            </p:nvSpPr>
            <p:spPr bwMode="auto">
              <a:xfrm>
                <a:off x="4992" y="379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4116" name="Oval 10"/>
              <p:cNvSpPr>
                <a:spLocks noChangeArrowheads="1"/>
              </p:cNvSpPr>
              <p:nvPr/>
            </p:nvSpPr>
            <p:spPr bwMode="auto">
              <a:xfrm>
                <a:off x="5040" y="2448"/>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4117" name="Oval 11"/>
              <p:cNvSpPr>
                <a:spLocks noChangeArrowheads="1"/>
              </p:cNvSpPr>
              <p:nvPr/>
            </p:nvSpPr>
            <p:spPr bwMode="auto">
              <a:xfrm>
                <a:off x="5040" y="1920"/>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4118" name="Line 12"/>
              <p:cNvSpPr>
                <a:spLocks noChangeShapeType="1"/>
              </p:cNvSpPr>
              <p:nvPr/>
            </p:nvSpPr>
            <p:spPr bwMode="auto">
              <a:xfrm>
                <a:off x="1008" y="2880"/>
                <a:ext cx="192"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19" name="Line 13"/>
              <p:cNvSpPr>
                <a:spLocks noChangeShapeType="1"/>
              </p:cNvSpPr>
              <p:nvPr/>
            </p:nvSpPr>
            <p:spPr bwMode="auto">
              <a:xfrm>
                <a:off x="1008" y="2880"/>
                <a:ext cx="115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0" name="Line 14"/>
              <p:cNvSpPr>
                <a:spLocks noChangeShapeType="1"/>
              </p:cNvSpPr>
              <p:nvPr/>
            </p:nvSpPr>
            <p:spPr bwMode="auto">
              <a:xfrm flipV="1">
                <a:off x="1200" y="2880"/>
                <a:ext cx="912"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1" name="Line 15"/>
              <p:cNvSpPr>
                <a:spLocks noChangeShapeType="1"/>
              </p:cNvSpPr>
              <p:nvPr/>
            </p:nvSpPr>
            <p:spPr bwMode="auto">
              <a:xfrm flipV="1">
                <a:off x="2160" y="2640"/>
                <a:ext cx="1392" cy="24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2" name="Line 16"/>
              <p:cNvSpPr>
                <a:spLocks noChangeShapeType="1"/>
              </p:cNvSpPr>
              <p:nvPr/>
            </p:nvSpPr>
            <p:spPr bwMode="auto">
              <a:xfrm flipV="1">
                <a:off x="1152" y="2496"/>
                <a:ext cx="3936" cy="8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3" name="Line 17"/>
              <p:cNvSpPr>
                <a:spLocks noChangeShapeType="1"/>
              </p:cNvSpPr>
              <p:nvPr/>
            </p:nvSpPr>
            <p:spPr bwMode="auto">
              <a:xfrm flipV="1">
                <a:off x="3552" y="2496"/>
                <a:ext cx="1536" cy="14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4" name="Line 18"/>
              <p:cNvSpPr>
                <a:spLocks noChangeShapeType="1"/>
              </p:cNvSpPr>
              <p:nvPr/>
            </p:nvSpPr>
            <p:spPr bwMode="auto">
              <a:xfrm flipV="1">
                <a:off x="3552" y="1968"/>
                <a:ext cx="1536"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5" name="Line 19"/>
              <p:cNvSpPr>
                <a:spLocks noChangeShapeType="1"/>
              </p:cNvSpPr>
              <p:nvPr/>
            </p:nvSpPr>
            <p:spPr bwMode="auto">
              <a:xfrm flipV="1">
                <a:off x="5088" y="1968"/>
                <a:ext cx="0" cy="52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6" name="Line 20"/>
              <p:cNvSpPr>
                <a:spLocks noChangeShapeType="1"/>
              </p:cNvSpPr>
              <p:nvPr/>
            </p:nvSpPr>
            <p:spPr bwMode="auto">
              <a:xfrm flipV="1">
                <a:off x="4752" y="2496"/>
                <a:ext cx="336" cy="76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7" name="Line 21"/>
              <p:cNvSpPr>
                <a:spLocks noChangeShapeType="1"/>
              </p:cNvSpPr>
              <p:nvPr/>
            </p:nvSpPr>
            <p:spPr bwMode="auto">
              <a:xfrm>
                <a:off x="4752" y="3264"/>
                <a:ext cx="288" cy="576"/>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8" name="Line 22"/>
              <p:cNvSpPr>
                <a:spLocks noChangeShapeType="1"/>
              </p:cNvSpPr>
              <p:nvPr/>
            </p:nvSpPr>
            <p:spPr bwMode="auto">
              <a:xfrm flipV="1">
                <a:off x="5040" y="2496"/>
                <a:ext cx="48" cy="134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9" name="Line 23"/>
              <p:cNvSpPr>
                <a:spLocks noChangeShapeType="1"/>
              </p:cNvSpPr>
              <p:nvPr/>
            </p:nvSpPr>
            <p:spPr bwMode="auto">
              <a:xfrm>
                <a:off x="3552" y="2640"/>
                <a:ext cx="1200" cy="62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0" name="Freeform 24"/>
              <p:cNvSpPr>
                <a:spLocks/>
              </p:cNvSpPr>
              <p:nvPr/>
            </p:nvSpPr>
            <p:spPr bwMode="auto">
              <a:xfrm>
                <a:off x="1008" y="2488"/>
                <a:ext cx="2544" cy="392"/>
              </a:xfrm>
              <a:custGeom>
                <a:avLst/>
                <a:gdLst>
                  <a:gd name="T0" fmla="*/ 0 w 2544"/>
                  <a:gd name="T1" fmla="*/ 392 h 392"/>
                  <a:gd name="T2" fmla="*/ 768 w 2544"/>
                  <a:gd name="T3" fmla="*/ 104 h 392"/>
                  <a:gd name="T4" fmla="*/ 1728 w 2544"/>
                  <a:gd name="T5" fmla="*/ 8 h 392"/>
                  <a:gd name="T6" fmla="*/ 2544 w 2544"/>
                  <a:gd name="T7" fmla="*/ 152 h 39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44" h="392">
                    <a:moveTo>
                      <a:pt x="0" y="392"/>
                    </a:moveTo>
                    <a:cubicBezTo>
                      <a:pt x="240" y="280"/>
                      <a:pt x="480" y="168"/>
                      <a:pt x="768" y="104"/>
                    </a:cubicBezTo>
                    <a:cubicBezTo>
                      <a:pt x="1056" y="40"/>
                      <a:pt x="1432" y="0"/>
                      <a:pt x="1728" y="8"/>
                    </a:cubicBezTo>
                    <a:cubicBezTo>
                      <a:pt x="2024" y="16"/>
                      <a:pt x="2284" y="84"/>
                      <a:pt x="2544" y="152"/>
                    </a:cubicBezTo>
                  </a:path>
                </a:pathLst>
              </a:cu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1" name="Freeform 25"/>
              <p:cNvSpPr>
                <a:spLocks/>
              </p:cNvSpPr>
              <p:nvPr/>
            </p:nvSpPr>
            <p:spPr bwMode="auto">
              <a:xfrm>
                <a:off x="960" y="2144"/>
                <a:ext cx="4128" cy="736"/>
              </a:xfrm>
              <a:custGeom>
                <a:avLst/>
                <a:gdLst>
                  <a:gd name="T0" fmla="*/ 0 w 4128"/>
                  <a:gd name="T1" fmla="*/ 736 h 736"/>
                  <a:gd name="T2" fmla="*/ 576 w 4128"/>
                  <a:gd name="T3" fmla="*/ 256 h 736"/>
                  <a:gd name="T4" fmla="*/ 1392 w 4128"/>
                  <a:gd name="T5" fmla="*/ 16 h 736"/>
                  <a:gd name="T6" fmla="*/ 2688 w 4128"/>
                  <a:gd name="T7" fmla="*/ 160 h 736"/>
                  <a:gd name="T8" fmla="*/ 4128 w 4128"/>
                  <a:gd name="T9" fmla="*/ 352 h 7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128" h="736">
                    <a:moveTo>
                      <a:pt x="0" y="736"/>
                    </a:moveTo>
                    <a:cubicBezTo>
                      <a:pt x="172" y="556"/>
                      <a:pt x="344" y="376"/>
                      <a:pt x="576" y="256"/>
                    </a:cubicBezTo>
                    <a:cubicBezTo>
                      <a:pt x="808" y="136"/>
                      <a:pt x="1040" y="32"/>
                      <a:pt x="1392" y="16"/>
                    </a:cubicBezTo>
                    <a:cubicBezTo>
                      <a:pt x="1744" y="0"/>
                      <a:pt x="2232" y="104"/>
                      <a:pt x="2688" y="160"/>
                    </a:cubicBezTo>
                    <a:cubicBezTo>
                      <a:pt x="3144" y="216"/>
                      <a:pt x="3636" y="284"/>
                      <a:pt x="4128" y="352"/>
                    </a:cubicBezTo>
                  </a:path>
                </a:pathLst>
              </a:cu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102" name="Text Box 27"/>
            <p:cNvSpPr txBox="1">
              <a:spLocks noChangeArrowheads="1"/>
            </p:cNvSpPr>
            <p:nvPr/>
          </p:nvSpPr>
          <p:spPr bwMode="auto">
            <a:xfrm>
              <a:off x="672" y="2592"/>
              <a:ext cx="4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SF</a:t>
              </a:r>
              <a:endParaRPr lang="en-US" altLang="en-US" sz="2400">
                <a:latin typeface="Times New Roman" panose="02020603050405020304" pitchFamily="18" charset="0"/>
              </a:endParaRPr>
            </a:p>
          </p:txBody>
        </p:sp>
        <p:sp>
          <p:nvSpPr>
            <p:cNvPr id="4103" name="Text Box 28"/>
            <p:cNvSpPr txBox="1">
              <a:spLocks noChangeArrowheads="1"/>
            </p:cNvSpPr>
            <p:nvPr/>
          </p:nvSpPr>
          <p:spPr bwMode="auto">
            <a:xfrm>
              <a:off x="864" y="3408"/>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LA</a:t>
              </a:r>
              <a:endParaRPr lang="en-US" altLang="en-US" sz="2400">
                <a:latin typeface="Times New Roman" panose="02020603050405020304" pitchFamily="18" charset="0"/>
              </a:endParaRPr>
            </a:p>
          </p:txBody>
        </p:sp>
        <p:sp>
          <p:nvSpPr>
            <p:cNvPr id="4104" name="Text Box 29"/>
            <p:cNvSpPr txBox="1">
              <a:spLocks noChangeArrowheads="1"/>
            </p:cNvSpPr>
            <p:nvPr/>
          </p:nvSpPr>
          <p:spPr bwMode="auto">
            <a:xfrm>
              <a:off x="1920" y="2592"/>
              <a:ext cx="62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DEN</a:t>
              </a:r>
            </a:p>
          </p:txBody>
        </p:sp>
        <p:sp>
          <p:nvSpPr>
            <p:cNvPr id="4105" name="Text Box 30"/>
            <p:cNvSpPr txBox="1">
              <a:spLocks noChangeArrowheads="1"/>
            </p:cNvSpPr>
            <p:nvPr/>
          </p:nvSpPr>
          <p:spPr bwMode="auto">
            <a:xfrm>
              <a:off x="3312" y="2400"/>
              <a:ext cx="86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CHI</a:t>
              </a:r>
              <a:endParaRPr lang="en-US" altLang="en-US" sz="2400">
                <a:latin typeface="Times New Roman" panose="02020603050405020304" pitchFamily="18" charset="0"/>
              </a:endParaRPr>
            </a:p>
          </p:txBody>
        </p:sp>
        <p:sp>
          <p:nvSpPr>
            <p:cNvPr id="4106" name="Text Box 31"/>
            <p:cNvSpPr txBox="1">
              <a:spLocks noChangeArrowheads="1"/>
            </p:cNvSpPr>
            <p:nvPr/>
          </p:nvSpPr>
          <p:spPr bwMode="auto">
            <a:xfrm>
              <a:off x="4272" y="3216"/>
              <a:ext cx="4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ATL</a:t>
              </a:r>
            </a:p>
          </p:txBody>
        </p:sp>
        <p:sp>
          <p:nvSpPr>
            <p:cNvPr id="4107" name="Text Box 32"/>
            <p:cNvSpPr txBox="1">
              <a:spLocks noChangeArrowheads="1"/>
            </p:cNvSpPr>
            <p:nvPr/>
          </p:nvSpPr>
          <p:spPr bwMode="auto">
            <a:xfrm>
              <a:off x="4608" y="3744"/>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MIA</a:t>
              </a:r>
            </a:p>
          </p:txBody>
        </p:sp>
        <p:sp>
          <p:nvSpPr>
            <p:cNvPr id="4108" name="Text Box 33"/>
            <p:cNvSpPr txBox="1">
              <a:spLocks noChangeArrowheads="1"/>
            </p:cNvSpPr>
            <p:nvPr/>
          </p:nvSpPr>
          <p:spPr bwMode="auto">
            <a:xfrm>
              <a:off x="4848" y="1680"/>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BOS</a:t>
              </a:r>
            </a:p>
          </p:txBody>
        </p:sp>
        <p:sp>
          <p:nvSpPr>
            <p:cNvPr id="4109" name="Text Box 34"/>
            <p:cNvSpPr txBox="1">
              <a:spLocks noChangeArrowheads="1"/>
            </p:cNvSpPr>
            <p:nvPr/>
          </p:nvSpPr>
          <p:spPr bwMode="auto">
            <a:xfrm>
              <a:off x="5184" y="2352"/>
              <a:ext cx="38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NY</a:t>
              </a:r>
            </a:p>
          </p:txBody>
        </p:sp>
      </p:grpSp>
    </p:spTree>
    <p:extLst>
      <p:ext uri="{BB962C8B-B14F-4D97-AF65-F5344CB8AC3E}">
        <p14:creationId xmlns:p14="http://schemas.microsoft.com/office/powerpoint/2010/main" val="1889434381"/>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altLang="en-US" smtClean="0"/>
              <a:t>Weighted Graphs</a:t>
            </a:r>
          </a:p>
        </p:txBody>
      </p:sp>
      <p:grpSp>
        <p:nvGrpSpPr>
          <p:cNvPr id="5123" name="Group 4"/>
          <p:cNvGrpSpPr>
            <a:grpSpLocks/>
          </p:cNvGrpSpPr>
          <p:nvPr/>
        </p:nvGrpSpPr>
        <p:grpSpPr bwMode="auto">
          <a:xfrm>
            <a:off x="1066800" y="2667000"/>
            <a:ext cx="7772400" cy="3673475"/>
            <a:chOff x="672" y="1680"/>
            <a:chExt cx="4896" cy="2314"/>
          </a:xfrm>
        </p:grpSpPr>
        <p:grpSp>
          <p:nvGrpSpPr>
            <p:cNvPr id="5139" name="Group 5"/>
            <p:cNvGrpSpPr>
              <a:grpSpLocks/>
            </p:cNvGrpSpPr>
            <p:nvPr/>
          </p:nvGrpSpPr>
          <p:grpSpPr bwMode="auto">
            <a:xfrm>
              <a:off x="960" y="1920"/>
              <a:ext cx="4176" cy="1968"/>
              <a:chOff x="960" y="1920"/>
              <a:chExt cx="4176" cy="1968"/>
            </a:xfrm>
          </p:grpSpPr>
          <p:sp>
            <p:nvSpPr>
              <p:cNvPr id="5148" name="Oval 6"/>
              <p:cNvSpPr>
                <a:spLocks noChangeArrowheads="1"/>
              </p:cNvSpPr>
              <p:nvPr/>
            </p:nvSpPr>
            <p:spPr bwMode="auto">
              <a:xfrm>
                <a:off x="960" y="283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5149" name="Oval 7"/>
              <p:cNvSpPr>
                <a:spLocks noChangeArrowheads="1"/>
              </p:cNvSpPr>
              <p:nvPr/>
            </p:nvSpPr>
            <p:spPr bwMode="auto">
              <a:xfrm>
                <a:off x="1152" y="331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5150" name="Oval 8"/>
              <p:cNvSpPr>
                <a:spLocks noChangeArrowheads="1"/>
              </p:cNvSpPr>
              <p:nvPr/>
            </p:nvSpPr>
            <p:spPr bwMode="auto">
              <a:xfrm>
                <a:off x="2112" y="283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5151" name="Oval 9"/>
              <p:cNvSpPr>
                <a:spLocks noChangeArrowheads="1"/>
              </p:cNvSpPr>
              <p:nvPr/>
            </p:nvSpPr>
            <p:spPr bwMode="auto">
              <a:xfrm>
                <a:off x="3504" y="259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5152" name="Oval 10"/>
              <p:cNvSpPr>
                <a:spLocks noChangeArrowheads="1"/>
              </p:cNvSpPr>
              <p:nvPr/>
            </p:nvSpPr>
            <p:spPr bwMode="auto">
              <a:xfrm>
                <a:off x="4704" y="3216"/>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5153" name="Oval 11"/>
              <p:cNvSpPr>
                <a:spLocks noChangeArrowheads="1"/>
              </p:cNvSpPr>
              <p:nvPr/>
            </p:nvSpPr>
            <p:spPr bwMode="auto">
              <a:xfrm>
                <a:off x="4992" y="379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5154" name="Oval 12"/>
              <p:cNvSpPr>
                <a:spLocks noChangeArrowheads="1"/>
              </p:cNvSpPr>
              <p:nvPr/>
            </p:nvSpPr>
            <p:spPr bwMode="auto">
              <a:xfrm>
                <a:off x="5040" y="2448"/>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5155" name="Oval 13"/>
              <p:cNvSpPr>
                <a:spLocks noChangeArrowheads="1"/>
              </p:cNvSpPr>
              <p:nvPr/>
            </p:nvSpPr>
            <p:spPr bwMode="auto">
              <a:xfrm>
                <a:off x="5040" y="1920"/>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5156" name="Line 14"/>
              <p:cNvSpPr>
                <a:spLocks noChangeShapeType="1"/>
              </p:cNvSpPr>
              <p:nvPr/>
            </p:nvSpPr>
            <p:spPr bwMode="auto">
              <a:xfrm>
                <a:off x="1008" y="2880"/>
                <a:ext cx="192"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7" name="Line 15"/>
              <p:cNvSpPr>
                <a:spLocks noChangeShapeType="1"/>
              </p:cNvSpPr>
              <p:nvPr/>
            </p:nvSpPr>
            <p:spPr bwMode="auto">
              <a:xfrm>
                <a:off x="1008" y="2880"/>
                <a:ext cx="115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8" name="Line 16"/>
              <p:cNvSpPr>
                <a:spLocks noChangeShapeType="1"/>
              </p:cNvSpPr>
              <p:nvPr/>
            </p:nvSpPr>
            <p:spPr bwMode="auto">
              <a:xfrm flipV="1">
                <a:off x="1200" y="2880"/>
                <a:ext cx="912"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9" name="Line 17"/>
              <p:cNvSpPr>
                <a:spLocks noChangeShapeType="1"/>
              </p:cNvSpPr>
              <p:nvPr/>
            </p:nvSpPr>
            <p:spPr bwMode="auto">
              <a:xfrm flipV="1">
                <a:off x="2160" y="2640"/>
                <a:ext cx="1392" cy="24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0" name="Line 18"/>
              <p:cNvSpPr>
                <a:spLocks noChangeShapeType="1"/>
              </p:cNvSpPr>
              <p:nvPr/>
            </p:nvSpPr>
            <p:spPr bwMode="auto">
              <a:xfrm flipV="1">
                <a:off x="1152" y="2496"/>
                <a:ext cx="3936" cy="8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1" name="Line 19"/>
              <p:cNvSpPr>
                <a:spLocks noChangeShapeType="1"/>
              </p:cNvSpPr>
              <p:nvPr/>
            </p:nvSpPr>
            <p:spPr bwMode="auto">
              <a:xfrm flipV="1">
                <a:off x="3552" y="2496"/>
                <a:ext cx="1536" cy="14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2" name="Line 20"/>
              <p:cNvSpPr>
                <a:spLocks noChangeShapeType="1"/>
              </p:cNvSpPr>
              <p:nvPr/>
            </p:nvSpPr>
            <p:spPr bwMode="auto">
              <a:xfrm flipV="1">
                <a:off x="3552" y="1968"/>
                <a:ext cx="1536"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3" name="Line 21"/>
              <p:cNvSpPr>
                <a:spLocks noChangeShapeType="1"/>
              </p:cNvSpPr>
              <p:nvPr/>
            </p:nvSpPr>
            <p:spPr bwMode="auto">
              <a:xfrm flipV="1">
                <a:off x="5088" y="1968"/>
                <a:ext cx="0" cy="52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4" name="Line 22"/>
              <p:cNvSpPr>
                <a:spLocks noChangeShapeType="1"/>
              </p:cNvSpPr>
              <p:nvPr/>
            </p:nvSpPr>
            <p:spPr bwMode="auto">
              <a:xfrm flipV="1">
                <a:off x="4752" y="2496"/>
                <a:ext cx="336" cy="76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5" name="Line 23"/>
              <p:cNvSpPr>
                <a:spLocks noChangeShapeType="1"/>
              </p:cNvSpPr>
              <p:nvPr/>
            </p:nvSpPr>
            <p:spPr bwMode="auto">
              <a:xfrm>
                <a:off x="4752" y="3264"/>
                <a:ext cx="288" cy="576"/>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6" name="Line 24"/>
              <p:cNvSpPr>
                <a:spLocks noChangeShapeType="1"/>
              </p:cNvSpPr>
              <p:nvPr/>
            </p:nvSpPr>
            <p:spPr bwMode="auto">
              <a:xfrm flipV="1">
                <a:off x="5040" y="2496"/>
                <a:ext cx="48" cy="134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7" name="Line 25"/>
              <p:cNvSpPr>
                <a:spLocks noChangeShapeType="1"/>
              </p:cNvSpPr>
              <p:nvPr/>
            </p:nvSpPr>
            <p:spPr bwMode="auto">
              <a:xfrm>
                <a:off x="3552" y="2640"/>
                <a:ext cx="1200" cy="62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8" name="Freeform 26"/>
              <p:cNvSpPr>
                <a:spLocks/>
              </p:cNvSpPr>
              <p:nvPr/>
            </p:nvSpPr>
            <p:spPr bwMode="auto">
              <a:xfrm>
                <a:off x="1008" y="2488"/>
                <a:ext cx="2544" cy="392"/>
              </a:xfrm>
              <a:custGeom>
                <a:avLst/>
                <a:gdLst>
                  <a:gd name="T0" fmla="*/ 0 w 2544"/>
                  <a:gd name="T1" fmla="*/ 392 h 392"/>
                  <a:gd name="T2" fmla="*/ 768 w 2544"/>
                  <a:gd name="T3" fmla="*/ 104 h 392"/>
                  <a:gd name="T4" fmla="*/ 1728 w 2544"/>
                  <a:gd name="T5" fmla="*/ 8 h 392"/>
                  <a:gd name="T6" fmla="*/ 2544 w 2544"/>
                  <a:gd name="T7" fmla="*/ 152 h 39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44" h="392">
                    <a:moveTo>
                      <a:pt x="0" y="392"/>
                    </a:moveTo>
                    <a:cubicBezTo>
                      <a:pt x="240" y="280"/>
                      <a:pt x="480" y="168"/>
                      <a:pt x="768" y="104"/>
                    </a:cubicBezTo>
                    <a:cubicBezTo>
                      <a:pt x="1056" y="40"/>
                      <a:pt x="1432" y="0"/>
                      <a:pt x="1728" y="8"/>
                    </a:cubicBezTo>
                    <a:cubicBezTo>
                      <a:pt x="2024" y="16"/>
                      <a:pt x="2284" y="84"/>
                      <a:pt x="2544" y="152"/>
                    </a:cubicBezTo>
                  </a:path>
                </a:pathLst>
              </a:cu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9" name="Freeform 27"/>
              <p:cNvSpPr>
                <a:spLocks/>
              </p:cNvSpPr>
              <p:nvPr/>
            </p:nvSpPr>
            <p:spPr bwMode="auto">
              <a:xfrm>
                <a:off x="960" y="2144"/>
                <a:ext cx="4128" cy="736"/>
              </a:xfrm>
              <a:custGeom>
                <a:avLst/>
                <a:gdLst>
                  <a:gd name="T0" fmla="*/ 0 w 4128"/>
                  <a:gd name="T1" fmla="*/ 736 h 736"/>
                  <a:gd name="T2" fmla="*/ 576 w 4128"/>
                  <a:gd name="T3" fmla="*/ 256 h 736"/>
                  <a:gd name="T4" fmla="*/ 1392 w 4128"/>
                  <a:gd name="T5" fmla="*/ 16 h 736"/>
                  <a:gd name="T6" fmla="*/ 2688 w 4128"/>
                  <a:gd name="T7" fmla="*/ 160 h 736"/>
                  <a:gd name="T8" fmla="*/ 4128 w 4128"/>
                  <a:gd name="T9" fmla="*/ 352 h 7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128" h="736">
                    <a:moveTo>
                      <a:pt x="0" y="736"/>
                    </a:moveTo>
                    <a:cubicBezTo>
                      <a:pt x="172" y="556"/>
                      <a:pt x="344" y="376"/>
                      <a:pt x="576" y="256"/>
                    </a:cubicBezTo>
                    <a:cubicBezTo>
                      <a:pt x="808" y="136"/>
                      <a:pt x="1040" y="32"/>
                      <a:pt x="1392" y="16"/>
                    </a:cubicBezTo>
                    <a:cubicBezTo>
                      <a:pt x="1744" y="0"/>
                      <a:pt x="2232" y="104"/>
                      <a:pt x="2688" y="160"/>
                    </a:cubicBezTo>
                    <a:cubicBezTo>
                      <a:pt x="3144" y="216"/>
                      <a:pt x="3636" y="284"/>
                      <a:pt x="4128" y="352"/>
                    </a:cubicBezTo>
                  </a:path>
                </a:pathLst>
              </a:cu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5140" name="Text Box 28"/>
            <p:cNvSpPr txBox="1">
              <a:spLocks noChangeArrowheads="1"/>
            </p:cNvSpPr>
            <p:nvPr/>
          </p:nvSpPr>
          <p:spPr bwMode="auto">
            <a:xfrm>
              <a:off x="672" y="2592"/>
              <a:ext cx="4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SF</a:t>
              </a:r>
              <a:endParaRPr lang="en-US" altLang="en-US" sz="2400">
                <a:latin typeface="Times New Roman" panose="02020603050405020304" pitchFamily="18" charset="0"/>
              </a:endParaRPr>
            </a:p>
          </p:txBody>
        </p:sp>
        <p:sp>
          <p:nvSpPr>
            <p:cNvPr id="5141" name="Text Box 29"/>
            <p:cNvSpPr txBox="1">
              <a:spLocks noChangeArrowheads="1"/>
            </p:cNvSpPr>
            <p:nvPr/>
          </p:nvSpPr>
          <p:spPr bwMode="auto">
            <a:xfrm>
              <a:off x="864" y="3408"/>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LA</a:t>
              </a:r>
              <a:endParaRPr lang="en-US" altLang="en-US" sz="2400">
                <a:latin typeface="Times New Roman" panose="02020603050405020304" pitchFamily="18" charset="0"/>
              </a:endParaRPr>
            </a:p>
          </p:txBody>
        </p:sp>
        <p:sp>
          <p:nvSpPr>
            <p:cNvPr id="5142" name="Text Box 30"/>
            <p:cNvSpPr txBox="1">
              <a:spLocks noChangeArrowheads="1"/>
            </p:cNvSpPr>
            <p:nvPr/>
          </p:nvSpPr>
          <p:spPr bwMode="auto">
            <a:xfrm>
              <a:off x="1920" y="2592"/>
              <a:ext cx="62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DEN</a:t>
              </a:r>
            </a:p>
          </p:txBody>
        </p:sp>
        <p:sp>
          <p:nvSpPr>
            <p:cNvPr id="5143" name="Text Box 31"/>
            <p:cNvSpPr txBox="1">
              <a:spLocks noChangeArrowheads="1"/>
            </p:cNvSpPr>
            <p:nvPr/>
          </p:nvSpPr>
          <p:spPr bwMode="auto">
            <a:xfrm>
              <a:off x="3312" y="2400"/>
              <a:ext cx="86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CHI</a:t>
              </a:r>
              <a:endParaRPr lang="en-US" altLang="en-US" sz="2400">
                <a:latin typeface="Times New Roman" panose="02020603050405020304" pitchFamily="18" charset="0"/>
              </a:endParaRPr>
            </a:p>
          </p:txBody>
        </p:sp>
        <p:sp>
          <p:nvSpPr>
            <p:cNvPr id="5144" name="Text Box 32"/>
            <p:cNvSpPr txBox="1">
              <a:spLocks noChangeArrowheads="1"/>
            </p:cNvSpPr>
            <p:nvPr/>
          </p:nvSpPr>
          <p:spPr bwMode="auto">
            <a:xfrm>
              <a:off x="4272" y="3216"/>
              <a:ext cx="4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ATL</a:t>
              </a:r>
            </a:p>
          </p:txBody>
        </p:sp>
        <p:sp>
          <p:nvSpPr>
            <p:cNvPr id="5145" name="Text Box 33"/>
            <p:cNvSpPr txBox="1">
              <a:spLocks noChangeArrowheads="1"/>
            </p:cNvSpPr>
            <p:nvPr/>
          </p:nvSpPr>
          <p:spPr bwMode="auto">
            <a:xfrm>
              <a:off x="4608" y="3744"/>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MIA</a:t>
              </a:r>
            </a:p>
          </p:txBody>
        </p:sp>
        <p:sp>
          <p:nvSpPr>
            <p:cNvPr id="5146" name="Text Box 34"/>
            <p:cNvSpPr txBox="1">
              <a:spLocks noChangeArrowheads="1"/>
            </p:cNvSpPr>
            <p:nvPr/>
          </p:nvSpPr>
          <p:spPr bwMode="auto">
            <a:xfrm>
              <a:off x="4848" y="1680"/>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BOS</a:t>
              </a:r>
            </a:p>
          </p:txBody>
        </p:sp>
        <p:sp>
          <p:nvSpPr>
            <p:cNvPr id="5147" name="Text Box 35"/>
            <p:cNvSpPr txBox="1">
              <a:spLocks noChangeArrowheads="1"/>
            </p:cNvSpPr>
            <p:nvPr/>
          </p:nvSpPr>
          <p:spPr bwMode="auto">
            <a:xfrm>
              <a:off x="5184" y="2352"/>
              <a:ext cx="38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NY</a:t>
              </a:r>
            </a:p>
          </p:txBody>
        </p:sp>
      </p:grpSp>
      <p:sp>
        <p:nvSpPr>
          <p:cNvPr id="5124" name="Text Box 36"/>
          <p:cNvSpPr txBox="1">
            <a:spLocks noChangeArrowheads="1"/>
          </p:cNvSpPr>
          <p:nvPr/>
        </p:nvSpPr>
        <p:spPr bwMode="auto">
          <a:xfrm>
            <a:off x="1219200" y="1828800"/>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MILES</a:t>
            </a:r>
          </a:p>
        </p:txBody>
      </p:sp>
      <p:sp>
        <p:nvSpPr>
          <p:cNvPr id="5125" name="Text Box 37"/>
          <p:cNvSpPr txBox="1">
            <a:spLocks noChangeArrowheads="1"/>
          </p:cNvSpPr>
          <p:nvPr/>
        </p:nvSpPr>
        <p:spPr bwMode="auto">
          <a:xfrm>
            <a:off x="3581400" y="3124200"/>
            <a:ext cx="762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2534</a:t>
            </a:r>
          </a:p>
        </p:txBody>
      </p:sp>
      <p:sp>
        <p:nvSpPr>
          <p:cNvPr id="5126" name="Text Box 38"/>
          <p:cNvSpPr txBox="1">
            <a:spLocks noChangeArrowheads="1"/>
          </p:cNvSpPr>
          <p:nvPr/>
        </p:nvSpPr>
        <p:spPr bwMode="auto">
          <a:xfrm>
            <a:off x="3429000" y="3657600"/>
            <a:ext cx="762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1855</a:t>
            </a:r>
          </a:p>
        </p:txBody>
      </p:sp>
      <p:sp>
        <p:nvSpPr>
          <p:cNvPr id="5127" name="Text Box 39"/>
          <p:cNvSpPr txBox="1">
            <a:spLocks noChangeArrowheads="1"/>
          </p:cNvSpPr>
          <p:nvPr/>
        </p:nvSpPr>
        <p:spPr bwMode="auto">
          <a:xfrm>
            <a:off x="2286000" y="4267200"/>
            <a:ext cx="609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957</a:t>
            </a:r>
          </a:p>
        </p:txBody>
      </p:sp>
      <p:sp>
        <p:nvSpPr>
          <p:cNvPr id="5128" name="Text Box 40"/>
          <p:cNvSpPr txBox="1">
            <a:spLocks noChangeArrowheads="1"/>
          </p:cNvSpPr>
          <p:nvPr/>
        </p:nvSpPr>
        <p:spPr bwMode="auto">
          <a:xfrm rot="-1849014">
            <a:off x="2057400" y="47244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834</a:t>
            </a:r>
          </a:p>
        </p:txBody>
      </p:sp>
      <p:sp>
        <p:nvSpPr>
          <p:cNvPr id="5129" name="Text Box 41"/>
          <p:cNvSpPr txBox="1">
            <a:spLocks noChangeArrowheads="1"/>
          </p:cNvSpPr>
          <p:nvPr/>
        </p:nvSpPr>
        <p:spPr bwMode="auto">
          <a:xfrm>
            <a:off x="1219200" y="48006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349</a:t>
            </a:r>
          </a:p>
        </p:txBody>
      </p:sp>
      <p:sp>
        <p:nvSpPr>
          <p:cNvPr id="5130" name="Text Box 42"/>
          <p:cNvSpPr txBox="1">
            <a:spLocks noChangeArrowheads="1"/>
          </p:cNvSpPr>
          <p:nvPr/>
        </p:nvSpPr>
        <p:spPr bwMode="auto">
          <a:xfrm rot="-398069">
            <a:off x="3505200" y="4876800"/>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2451</a:t>
            </a:r>
          </a:p>
        </p:txBody>
      </p:sp>
      <p:sp>
        <p:nvSpPr>
          <p:cNvPr id="5131" name="Text Box 43"/>
          <p:cNvSpPr txBox="1">
            <a:spLocks noChangeArrowheads="1"/>
          </p:cNvSpPr>
          <p:nvPr/>
        </p:nvSpPr>
        <p:spPr bwMode="auto">
          <a:xfrm>
            <a:off x="3962400" y="4114800"/>
            <a:ext cx="609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908</a:t>
            </a:r>
          </a:p>
        </p:txBody>
      </p:sp>
      <p:sp>
        <p:nvSpPr>
          <p:cNvPr id="5132" name="Text Box 44"/>
          <p:cNvSpPr txBox="1">
            <a:spLocks noChangeArrowheads="1"/>
          </p:cNvSpPr>
          <p:nvPr/>
        </p:nvSpPr>
        <p:spPr bwMode="auto">
          <a:xfrm>
            <a:off x="6477000" y="3733800"/>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722</a:t>
            </a:r>
          </a:p>
        </p:txBody>
      </p:sp>
      <p:sp>
        <p:nvSpPr>
          <p:cNvPr id="5133" name="Text Box 45"/>
          <p:cNvSpPr txBox="1">
            <a:spLocks noChangeArrowheads="1"/>
          </p:cNvSpPr>
          <p:nvPr/>
        </p:nvSpPr>
        <p:spPr bwMode="auto">
          <a:xfrm rot="-1386010">
            <a:off x="6858000" y="3048000"/>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860</a:t>
            </a:r>
          </a:p>
        </p:txBody>
      </p:sp>
      <p:sp>
        <p:nvSpPr>
          <p:cNvPr id="5134" name="Text Box 46"/>
          <p:cNvSpPr txBox="1">
            <a:spLocks noChangeArrowheads="1"/>
          </p:cNvSpPr>
          <p:nvPr/>
        </p:nvSpPr>
        <p:spPr bwMode="auto">
          <a:xfrm rot="1436906">
            <a:off x="6096000" y="45720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606</a:t>
            </a:r>
          </a:p>
        </p:txBody>
      </p:sp>
      <p:sp>
        <p:nvSpPr>
          <p:cNvPr id="5135" name="Text Box 47"/>
          <p:cNvSpPr txBox="1">
            <a:spLocks noChangeArrowheads="1"/>
          </p:cNvSpPr>
          <p:nvPr/>
        </p:nvSpPr>
        <p:spPr bwMode="auto">
          <a:xfrm rot="-3658567">
            <a:off x="7285038" y="4449762"/>
            <a:ext cx="609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760</a:t>
            </a:r>
          </a:p>
        </p:txBody>
      </p:sp>
      <p:sp>
        <p:nvSpPr>
          <p:cNvPr id="5136" name="Text Box 48"/>
          <p:cNvSpPr txBox="1">
            <a:spLocks noChangeArrowheads="1"/>
          </p:cNvSpPr>
          <p:nvPr/>
        </p:nvSpPr>
        <p:spPr bwMode="auto">
          <a:xfrm rot="-5289109">
            <a:off x="7970838" y="3306762"/>
            <a:ext cx="609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191</a:t>
            </a:r>
          </a:p>
        </p:txBody>
      </p:sp>
      <p:sp>
        <p:nvSpPr>
          <p:cNvPr id="5137" name="Text Box 49"/>
          <p:cNvSpPr txBox="1">
            <a:spLocks noChangeArrowheads="1"/>
          </p:cNvSpPr>
          <p:nvPr/>
        </p:nvSpPr>
        <p:spPr bwMode="auto">
          <a:xfrm rot="-5314842">
            <a:off x="7894638" y="4906962"/>
            <a:ext cx="762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1090</a:t>
            </a:r>
          </a:p>
        </p:txBody>
      </p:sp>
      <p:sp>
        <p:nvSpPr>
          <p:cNvPr id="5138" name="Text Box 50"/>
          <p:cNvSpPr txBox="1">
            <a:spLocks noChangeArrowheads="1"/>
          </p:cNvSpPr>
          <p:nvPr/>
        </p:nvSpPr>
        <p:spPr bwMode="auto">
          <a:xfrm>
            <a:off x="7239000" y="54864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595</a:t>
            </a:r>
          </a:p>
        </p:txBody>
      </p:sp>
    </p:spTree>
    <p:extLst>
      <p:ext uri="{BB962C8B-B14F-4D97-AF65-F5344CB8AC3E}">
        <p14:creationId xmlns:p14="http://schemas.microsoft.com/office/powerpoint/2010/main" val="2128020311"/>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altLang="en-US" smtClean="0"/>
              <a:t>Weighted Graphs</a:t>
            </a:r>
          </a:p>
        </p:txBody>
      </p:sp>
      <p:grpSp>
        <p:nvGrpSpPr>
          <p:cNvPr id="6147" name="Group 4"/>
          <p:cNvGrpSpPr>
            <a:grpSpLocks/>
          </p:cNvGrpSpPr>
          <p:nvPr/>
        </p:nvGrpSpPr>
        <p:grpSpPr bwMode="auto">
          <a:xfrm>
            <a:off x="1066800" y="2667000"/>
            <a:ext cx="7772400" cy="3673475"/>
            <a:chOff x="672" y="1680"/>
            <a:chExt cx="4896" cy="2314"/>
          </a:xfrm>
        </p:grpSpPr>
        <p:grpSp>
          <p:nvGrpSpPr>
            <p:cNvPr id="6162" name="Group 5"/>
            <p:cNvGrpSpPr>
              <a:grpSpLocks/>
            </p:cNvGrpSpPr>
            <p:nvPr/>
          </p:nvGrpSpPr>
          <p:grpSpPr bwMode="auto">
            <a:xfrm>
              <a:off x="960" y="1920"/>
              <a:ext cx="4176" cy="1968"/>
              <a:chOff x="960" y="1920"/>
              <a:chExt cx="4176" cy="1968"/>
            </a:xfrm>
          </p:grpSpPr>
          <p:sp>
            <p:nvSpPr>
              <p:cNvPr id="6171" name="Oval 6"/>
              <p:cNvSpPr>
                <a:spLocks noChangeArrowheads="1"/>
              </p:cNvSpPr>
              <p:nvPr/>
            </p:nvSpPr>
            <p:spPr bwMode="auto">
              <a:xfrm>
                <a:off x="960" y="283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6172" name="Oval 7"/>
              <p:cNvSpPr>
                <a:spLocks noChangeArrowheads="1"/>
              </p:cNvSpPr>
              <p:nvPr/>
            </p:nvSpPr>
            <p:spPr bwMode="auto">
              <a:xfrm>
                <a:off x="1152" y="331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6173" name="Oval 8"/>
              <p:cNvSpPr>
                <a:spLocks noChangeArrowheads="1"/>
              </p:cNvSpPr>
              <p:nvPr/>
            </p:nvSpPr>
            <p:spPr bwMode="auto">
              <a:xfrm>
                <a:off x="2112" y="283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6174" name="Oval 9"/>
              <p:cNvSpPr>
                <a:spLocks noChangeArrowheads="1"/>
              </p:cNvSpPr>
              <p:nvPr/>
            </p:nvSpPr>
            <p:spPr bwMode="auto">
              <a:xfrm>
                <a:off x="3504" y="259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6175" name="Oval 10"/>
              <p:cNvSpPr>
                <a:spLocks noChangeArrowheads="1"/>
              </p:cNvSpPr>
              <p:nvPr/>
            </p:nvSpPr>
            <p:spPr bwMode="auto">
              <a:xfrm>
                <a:off x="4704" y="3216"/>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6176" name="Oval 11"/>
              <p:cNvSpPr>
                <a:spLocks noChangeArrowheads="1"/>
              </p:cNvSpPr>
              <p:nvPr/>
            </p:nvSpPr>
            <p:spPr bwMode="auto">
              <a:xfrm>
                <a:off x="4992" y="379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6177" name="Oval 12"/>
              <p:cNvSpPr>
                <a:spLocks noChangeArrowheads="1"/>
              </p:cNvSpPr>
              <p:nvPr/>
            </p:nvSpPr>
            <p:spPr bwMode="auto">
              <a:xfrm>
                <a:off x="5040" y="2448"/>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6178" name="Oval 13"/>
              <p:cNvSpPr>
                <a:spLocks noChangeArrowheads="1"/>
              </p:cNvSpPr>
              <p:nvPr/>
            </p:nvSpPr>
            <p:spPr bwMode="auto">
              <a:xfrm>
                <a:off x="5040" y="1920"/>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6179" name="Line 14"/>
              <p:cNvSpPr>
                <a:spLocks noChangeShapeType="1"/>
              </p:cNvSpPr>
              <p:nvPr/>
            </p:nvSpPr>
            <p:spPr bwMode="auto">
              <a:xfrm>
                <a:off x="1008" y="2880"/>
                <a:ext cx="192"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0" name="Line 15"/>
              <p:cNvSpPr>
                <a:spLocks noChangeShapeType="1"/>
              </p:cNvSpPr>
              <p:nvPr/>
            </p:nvSpPr>
            <p:spPr bwMode="auto">
              <a:xfrm>
                <a:off x="1008" y="2880"/>
                <a:ext cx="115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1" name="Line 16"/>
              <p:cNvSpPr>
                <a:spLocks noChangeShapeType="1"/>
              </p:cNvSpPr>
              <p:nvPr/>
            </p:nvSpPr>
            <p:spPr bwMode="auto">
              <a:xfrm flipV="1">
                <a:off x="1200" y="2880"/>
                <a:ext cx="912"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2" name="Line 17"/>
              <p:cNvSpPr>
                <a:spLocks noChangeShapeType="1"/>
              </p:cNvSpPr>
              <p:nvPr/>
            </p:nvSpPr>
            <p:spPr bwMode="auto">
              <a:xfrm flipV="1">
                <a:off x="2160" y="2640"/>
                <a:ext cx="1392" cy="24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3" name="Line 18"/>
              <p:cNvSpPr>
                <a:spLocks noChangeShapeType="1"/>
              </p:cNvSpPr>
              <p:nvPr/>
            </p:nvSpPr>
            <p:spPr bwMode="auto">
              <a:xfrm flipV="1">
                <a:off x="1152" y="2496"/>
                <a:ext cx="3936" cy="8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4" name="Line 19"/>
              <p:cNvSpPr>
                <a:spLocks noChangeShapeType="1"/>
              </p:cNvSpPr>
              <p:nvPr/>
            </p:nvSpPr>
            <p:spPr bwMode="auto">
              <a:xfrm flipV="1">
                <a:off x="3552" y="2496"/>
                <a:ext cx="1536" cy="14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5" name="Line 20"/>
              <p:cNvSpPr>
                <a:spLocks noChangeShapeType="1"/>
              </p:cNvSpPr>
              <p:nvPr/>
            </p:nvSpPr>
            <p:spPr bwMode="auto">
              <a:xfrm flipV="1">
                <a:off x="3552" y="1968"/>
                <a:ext cx="1536"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6" name="Line 21"/>
              <p:cNvSpPr>
                <a:spLocks noChangeShapeType="1"/>
              </p:cNvSpPr>
              <p:nvPr/>
            </p:nvSpPr>
            <p:spPr bwMode="auto">
              <a:xfrm flipV="1">
                <a:off x="5088" y="1968"/>
                <a:ext cx="0" cy="52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7" name="Line 22"/>
              <p:cNvSpPr>
                <a:spLocks noChangeShapeType="1"/>
              </p:cNvSpPr>
              <p:nvPr/>
            </p:nvSpPr>
            <p:spPr bwMode="auto">
              <a:xfrm flipV="1">
                <a:off x="4752" y="2496"/>
                <a:ext cx="336" cy="76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8" name="Line 23"/>
              <p:cNvSpPr>
                <a:spLocks noChangeShapeType="1"/>
              </p:cNvSpPr>
              <p:nvPr/>
            </p:nvSpPr>
            <p:spPr bwMode="auto">
              <a:xfrm>
                <a:off x="4752" y="3264"/>
                <a:ext cx="288" cy="576"/>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89" name="Line 24"/>
              <p:cNvSpPr>
                <a:spLocks noChangeShapeType="1"/>
              </p:cNvSpPr>
              <p:nvPr/>
            </p:nvSpPr>
            <p:spPr bwMode="auto">
              <a:xfrm flipV="1">
                <a:off x="5040" y="2496"/>
                <a:ext cx="48" cy="134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90" name="Line 25"/>
              <p:cNvSpPr>
                <a:spLocks noChangeShapeType="1"/>
              </p:cNvSpPr>
              <p:nvPr/>
            </p:nvSpPr>
            <p:spPr bwMode="auto">
              <a:xfrm>
                <a:off x="3552" y="2640"/>
                <a:ext cx="1200" cy="62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91" name="Freeform 26"/>
              <p:cNvSpPr>
                <a:spLocks/>
              </p:cNvSpPr>
              <p:nvPr/>
            </p:nvSpPr>
            <p:spPr bwMode="auto">
              <a:xfrm>
                <a:off x="1008" y="2488"/>
                <a:ext cx="2544" cy="392"/>
              </a:xfrm>
              <a:custGeom>
                <a:avLst/>
                <a:gdLst>
                  <a:gd name="T0" fmla="*/ 0 w 2544"/>
                  <a:gd name="T1" fmla="*/ 392 h 392"/>
                  <a:gd name="T2" fmla="*/ 768 w 2544"/>
                  <a:gd name="T3" fmla="*/ 104 h 392"/>
                  <a:gd name="T4" fmla="*/ 1728 w 2544"/>
                  <a:gd name="T5" fmla="*/ 8 h 392"/>
                  <a:gd name="T6" fmla="*/ 2544 w 2544"/>
                  <a:gd name="T7" fmla="*/ 152 h 39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44" h="392">
                    <a:moveTo>
                      <a:pt x="0" y="392"/>
                    </a:moveTo>
                    <a:cubicBezTo>
                      <a:pt x="240" y="280"/>
                      <a:pt x="480" y="168"/>
                      <a:pt x="768" y="104"/>
                    </a:cubicBezTo>
                    <a:cubicBezTo>
                      <a:pt x="1056" y="40"/>
                      <a:pt x="1432" y="0"/>
                      <a:pt x="1728" y="8"/>
                    </a:cubicBezTo>
                    <a:cubicBezTo>
                      <a:pt x="2024" y="16"/>
                      <a:pt x="2284" y="84"/>
                      <a:pt x="2544" y="152"/>
                    </a:cubicBezTo>
                  </a:path>
                </a:pathLst>
              </a:cu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92" name="Freeform 27"/>
              <p:cNvSpPr>
                <a:spLocks/>
              </p:cNvSpPr>
              <p:nvPr/>
            </p:nvSpPr>
            <p:spPr bwMode="auto">
              <a:xfrm>
                <a:off x="960" y="2144"/>
                <a:ext cx="4128" cy="736"/>
              </a:xfrm>
              <a:custGeom>
                <a:avLst/>
                <a:gdLst>
                  <a:gd name="T0" fmla="*/ 0 w 4128"/>
                  <a:gd name="T1" fmla="*/ 736 h 736"/>
                  <a:gd name="T2" fmla="*/ 576 w 4128"/>
                  <a:gd name="T3" fmla="*/ 256 h 736"/>
                  <a:gd name="T4" fmla="*/ 1392 w 4128"/>
                  <a:gd name="T5" fmla="*/ 16 h 736"/>
                  <a:gd name="T6" fmla="*/ 2688 w 4128"/>
                  <a:gd name="T7" fmla="*/ 160 h 736"/>
                  <a:gd name="T8" fmla="*/ 4128 w 4128"/>
                  <a:gd name="T9" fmla="*/ 352 h 7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128" h="736">
                    <a:moveTo>
                      <a:pt x="0" y="736"/>
                    </a:moveTo>
                    <a:cubicBezTo>
                      <a:pt x="172" y="556"/>
                      <a:pt x="344" y="376"/>
                      <a:pt x="576" y="256"/>
                    </a:cubicBezTo>
                    <a:cubicBezTo>
                      <a:pt x="808" y="136"/>
                      <a:pt x="1040" y="32"/>
                      <a:pt x="1392" y="16"/>
                    </a:cubicBezTo>
                    <a:cubicBezTo>
                      <a:pt x="1744" y="0"/>
                      <a:pt x="2232" y="104"/>
                      <a:pt x="2688" y="160"/>
                    </a:cubicBezTo>
                    <a:cubicBezTo>
                      <a:pt x="3144" y="216"/>
                      <a:pt x="3636" y="284"/>
                      <a:pt x="4128" y="352"/>
                    </a:cubicBezTo>
                  </a:path>
                </a:pathLst>
              </a:cu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6163" name="Text Box 28"/>
            <p:cNvSpPr txBox="1">
              <a:spLocks noChangeArrowheads="1"/>
            </p:cNvSpPr>
            <p:nvPr/>
          </p:nvSpPr>
          <p:spPr bwMode="auto">
            <a:xfrm>
              <a:off x="672" y="2592"/>
              <a:ext cx="4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SF</a:t>
              </a:r>
              <a:endParaRPr lang="en-US" altLang="en-US" sz="2400">
                <a:latin typeface="Times New Roman" panose="02020603050405020304" pitchFamily="18" charset="0"/>
              </a:endParaRPr>
            </a:p>
          </p:txBody>
        </p:sp>
        <p:sp>
          <p:nvSpPr>
            <p:cNvPr id="6164" name="Text Box 29"/>
            <p:cNvSpPr txBox="1">
              <a:spLocks noChangeArrowheads="1"/>
            </p:cNvSpPr>
            <p:nvPr/>
          </p:nvSpPr>
          <p:spPr bwMode="auto">
            <a:xfrm>
              <a:off x="864" y="3408"/>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LA</a:t>
              </a:r>
              <a:endParaRPr lang="en-US" altLang="en-US" sz="2400">
                <a:latin typeface="Times New Roman" panose="02020603050405020304" pitchFamily="18" charset="0"/>
              </a:endParaRPr>
            </a:p>
          </p:txBody>
        </p:sp>
        <p:sp>
          <p:nvSpPr>
            <p:cNvPr id="6165" name="Text Box 30"/>
            <p:cNvSpPr txBox="1">
              <a:spLocks noChangeArrowheads="1"/>
            </p:cNvSpPr>
            <p:nvPr/>
          </p:nvSpPr>
          <p:spPr bwMode="auto">
            <a:xfrm>
              <a:off x="1920" y="2592"/>
              <a:ext cx="62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DEN</a:t>
              </a:r>
            </a:p>
          </p:txBody>
        </p:sp>
        <p:sp>
          <p:nvSpPr>
            <p:cNvPr id="6166" name="Text Box 31"/>
            <p:cNvSpPr txBox="1">
              <a:spLocks noChangeArrowheads="1"/>
            </p:cNvSpPr>
            <p:nvPr/>
          </p:nvSpPr>
          <p:spPr bwMode="auto">
            <a:xfrm>
              <a:off x="3312" y="2400"/>
              <a:ext cx="86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CHI</a:t>
              </a:r>
              <a:endParaRPr lang="en-US" altLang="en-US" sz="2400">
                <a:latin typeface="Times New Roman" panose="02020603050405020304" pitchFamily="18" charset="0"/>
              </a:endParaRPr>
            </a:p>
          </p:txBody>
        </p:sp>
        <p:sp>
          <p:nvSpPr>
            <p:cNvPr id="6167" name="Text Box 32"/>
            <p:cNvSpPr txBox="1">
              <a:spLocks noChangeArrowheads="1"/>
            </p:cNvSpPr>
            <p:nvPr/>
          </p:nvSpPr>
          <p:spPr bwMode="auto">
            <a:xfrm>
              <a:off x="4272" y="3216"/>
              <a:ext cx="4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ATL</a:t>
              </a:r>
            </a:p>
          </p:txBody>
        </p:sp>
        <p:sp>
          <p:nvSpPr>
            <p:cNvPr id="6168" name="Text Box 33"/>
            <p:cNvSpPr txBox="1">
              <a:spLocks noChangeArrowheads="1"/>
            </p:cNvSpPr>
            <p:nvPr/>
          </p:nvSpPr>
          <p:spPr bwMode="auto">
            <a:xfrm>
              <a:off x="4608" y="3744"/>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MIA</a:t>
              </a:r>
            </a:p>
          </p:txBody>
        </p:sp>
        <p:sp>
          <p:nvSpPr>
            <p:cNvPr id="6169" name="Text Box 34"/>
            <p:cNvSpPr txBox="1">
              <a:spLocks noChangeArrowheads="1"/>
            </p:cNvSpPr>
            <p:nvPr/>
          </p:nvSpPr>
          <p:spPr bwMode="auto">
            <a:xfrm>
              <a:off x="4848" y="1680"/>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BOS</a:t>
              </a:r>
            </a:p>
          </p:txBody>
        </p:sp>
        <p:sp>
          <p:nvSpPr>
            <p:cNvPr id="6170" name="Text Box 35"/>
            <p:cNvSpPr txBox="1">
              <a:spLocks noChangeArrowheads="1"/>
            </p:cNvSpPr>
            <p:nvPr/>
          </p:nvSpPr>
          <p:spPr bwMode="auto">
            <a:xfrm>
              <a:off x="5184" y="2352"/>
              <a:ext cx="38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NY</a:t>
              </a:r>
            </a:p>
          </p:txBody>
        </p:sp>
      </p:grpSp>
      <p:sp>
        <p:nvSpPr>
          <p:cNvPr id="6148" name="Text Box 36"/>
          <p:cNvSpPr txBox="1">
            <a:spLocks noChangeArrowheads="1"/>
          </p:cNvSpPr>
          <p:nvPr/>
        </p:nvSpPr>
        <p:spPr bwMode="auto">
          <a:xfrm>
            <a:off x="1371600" y="1828800"/>
            <a:ext cx="1905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FARES</a:t>
            </a:r>
          </a:p>
        </p:txBody>
      </p:sp>
      <p:sp>
        <p:nvSpPr>
          <p:cNvPr id="6149" name="Text Box 37"/>
          <p:cNvSpPr txBox="1">
            <a:spLocks noChangeArrowheads="1"/>
          </p:cNvSpPr>
          <p:nvPr/>
        </p:nvSpPr>
        <p:spPr bwMode="auto">
          <a:xfrm>
            <a:off x="3505200" y="3048000"/>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$129</a:t>
            </a:r>
          </a:p>
        </p:txBody>
      </p:sp>
      <p:sp>
        <p:nvSpPr>
          <p:cNvPr id="6150" name="Text Box 38"/>
          <p:cNvSpPr txBox="1">
            <a:spLocks noChangeArrowheads="1"/>
          </p:cNvSpPr>
          <p:nvPr/>
        </p:nvSpPr>
        <p:spPr bwMode="auto">
          <a:xfrm>
            <a:off x="3200400" y="3657600"/>
            <a:ext cx="609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$99</a:t>
            </a:r>
          </a:p>
        </p:txBody>
      </p:sp>
      <p:sp>
        <p:nvSpPr>
          <p:cNvPr id="6151" name="Text Box 39"/>
          <p:cNvSpPr txBox="1">
            <a:spLocks noChangeArrowheads="1"/>
          </p:cNvSpPr>
          <p:nvPr/>
        </p:nvSpPr>
        <p:spPr bwMode="auto">
          <a:xfrm rot="-849283">
            <a:off x="7010400" y="3048000"/>
            <a:ext cx="609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$79</a:t>
            </a:r>
          </a:p>
        </p:txBody>
      </p:sp>
      <p:sp>
        <p:nvSpPr>
          <p:cNvPr id="6152" name="Text Box 40"/>
          <p:cNvSpPr txBox="1">
            <a:spLocks noChangeArrowheads="1"/>
          </p:cNvSpPr>
          <p:nvPr/>
        </p:nvSpPr>
        <p:spPr bwMode="auto">
          <a:xfrm>
            <a:off x="6400800" y="3733800"/>
            <a:ext cx="609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$59</a:t>
            </a:r>
          </a:p>
        </p:txBody>
      </p:sp>
      <p:sp>
        <p:nvSpPr>
          <p:cNvPr id="6153" name="Text Box 41"/>
          <p:cNvSpPr txBox="1">
            <a:spLocks noChangeArrowheads="1"/>
          </p:cNvSpPr>
          <p:nvPr/>
        </p:nvSpPr>
        <p:spPr bwMode="auto">
          <a:xfrm>
            <a:off x="2286000" y="42672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$89</a:t>
            </a:r>
          </a:p>
        </p:txBody>
      </p:sp>
      <p:sp>
        <p:nvSpPr>
          <p:cNvPr id="6154" name="Text Box 42"/>
          <p:cNvSpPr txBox="1">
            <a:spLocks noChangeArrowheads="1"/>
          </p:cNvSpPr>
          <p:nvPr/>
        </p:nvSpPr>
        <p:spPr bwMode="auto">
          <a:xfrm rot="-469710">
            <a:off x="3962400" y="40386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$69</a:t>
            </a:r>
          </a:p>
        </p:txBody>
      </p:sp>
      <p:sp>
        <p:nvSpPr>
          <p:cNvPr id="6155" name="Text Box 43"/>
          <p:cNvSpPr txBox="1">
            <a:spLocks noChangeArrowheads="1"/>
          </p:cNvSpPr>
          <p:nvPr/>
        </p:nvSpPr>
        <p:spPr bwMode="auto">
          <a:xfrm rot="-709548">
            <a:off x="3810000" y="4800600"/>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$129</a:t>
            </a:r>
          </a:p>
        </p:txBody>
      </p:sp>
      <p:sp>
        <p:nvSpPr>
          <p:cNvPr id="6156" name="Text Box 44"/>
          <p:cNvSpPr txBox="1">
            <a:spLocks noChangeArrowheads="1"/>
          </p:cNvSpPr>
          <p:nvPr/>
        </p:nvSpPr>
        <p:spPr bwMode="auto">
          <a:xfrm rot="-1554410">
            <a:off x="2057400" y="47244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$89</a:t>
            </a:r>
          </a:p>
        </p:txBody>
      </p:sp>
      <p:sp>
        <p:nvSpPr>
          <p:cNvPr id="6157" name="Text Box 45"/>
          <p:cNvSpPr txBox="1">
            <a:spLocks noChangeArrowheads="1"/>
          </p:cNvSpPr>
          <p:nvPr/>
        </p:nvSpPr>
        <p:spPr bwMode="auto">
          <a:xfrm>
            <a:off x="1143000" y="48006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$39</a:t>
            </a:r>
          </a:p>
        </p:txBody>
      </p:sp>
      <p:sp>
        <p:nvSpPr>
          <p:cNvPr id="6158" name="Text Box 46"/>
          <p:cNvSpPr txBox="1">
            <a:spLocks noChangeArrowheads="1"/>
          </p:cNvSpPr>
          <p:nvPr/>
        </p:nvSpPr>
        <p:spPr bwMode="auto">
          <a:xfrm rot="-5108018">
            <a:off x="7856538" y="4640262"/>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$99</a:t>
            </a:r>
          </a:p>
        </p:txBody>
      </p:sp>
      <p:sp>
        <p:nvSpPr>
          <p:cNvPr id="6159" name="Text Box 47"/>
          <p:cNvSpPr txBox="1">
            <a:spLocks noChangeArrowheads="1"/>
          </p:cNvSpPr>
          <p:nvPr/>
        </p:nvSpPr>
        <p:spPr bwMode="auto">
          <a:xfrm rot="-3853878">
            <a:off x="7361238" y="4449762"/>
            <a:ext cx="609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$79</a:t>
            </a:r>
          </a:p>
        </p:txBody>
      </p:sp>
      <p:sp>
        <p:nvSpPr>
          <p:cNvPr id="6160" name="Text Box 48"/>
          <p:cNvSpPr txBox="1">
            <a:spLocks noChangeArrowheads="1"/>
          </p:cNvSpPr>
          <p:nvPr/>
        </p:nvSpPr>
        <p:spPr bwMode="auto">
          <a:xfrm rot="4023151">
            <a:off x="7323138" y="5554662"/>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$69</a:t>
            </a:r>
          </a:p>
        </p:txBody>
      </p:sp>
      <p:sp>
        <p:nvSpPr>
          <p:cNvPr id="6161" name="Text Box 49"/>
          <p:cNvSpPr txBox="1">
            <a:spLocks noChangeArrowheads="1"/>
          </p:cNvSpPr>
          <p:nvPr/>
        </p:nvSpPr>
        <p:spPr bwMode="auto">
          <a:xfrm>
            <a:off x="8001000" y="33528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$39</a:t>
            </a:r>
          </a:p>
        </p:txBody>
      </p:sp>
    </p:spTree>
    <p:extLst>
      <p:ext uri="{BB962C8B-B14F-4D97-AF65-F5344CB8AC3E}">
        <p14:creationId xmlns:p14="http://schemas.microsoft.com/office/powerpoint/2010/main" val="4190401109"/>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altLang="en-US" smtClean="0"/>
              <a:t>Weighted Graphs</a:t>
            </a:r>
          </a:p>
        </p:txBody>
      </p:sp>
      <p:grpSp>
        <p:nvGrpSpPr>
          <p:cNvPr id="7171" name="Group 4"/>
          <p:cNvGrpSpPr>
            <a:grpSpLocks/>
          </p:cNvGrpSpPr>
          <p:nvPr/>
        </p:nvGrpSpPr>
        <p:grpSpPr bwMode="auto">
          <a:xfrm>
            <a:off x="1066800" y="2667000"/>
            <a:ext cx="7772400" cy="3673475"/>
            <a:chOff x="672" y="1680"/>
            <a:chExt cx="4896" cy="2314"/>
          </a:xfrm>
        </p:grpSpPr>
        <p:grpSp>
          <p:nvGrpSpPr>
            <p:cNvPr id="7187" name="Group 5"/>
            <p:cNvGrpSpPr>
              <a:grpSpLocks/>
            </p:cNvGrpSpPr>
            <p:nvPr/>
          </p:nvGrpSpPr>
          <p:grpSpPr bwMode="auto">
            <a:xfrm>
              <a:off x="960" y="1920"/>
              <a:ext cx="4176" cy="1968"/>
              <a:chOff x="960" y="1920"/>
              <a:chExt cx="4176" cy="1968"/>
            </a:xfrm>
          </p:grpSpPr>
          <p:sp>
            <p:nvSpPr>
              <p:cNvPr id="7196" name="Oval 6"/>
              <p:cNvSpPr>
                <a:spLocks noChangeArrowheads="1"/>
              </p:cNvSpPr>
              <p:nvPr/>
            </p:nvSpPr>
            <p:spPr bwMode="auto">
              <a:xfrm>
                <a:off x="960" y="283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7197" name="Oval 7"/>
              <p:cNvSpPr>
                <a:spLocks noChangeArrowheads="1"/>
              </p:cNvSpPr>
              <p:nvPr/>
            </p:nvSpPr>
            <p:spPr bwMode="auto">
              <a:xfrm>
                <a:off x="1152" y="331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7198" name="Oval 8"/>
              <p:cNvSpPr>
                <a:spLocks noChangeArrowheads="1"/>
              </p:cNvSpPr>
              <p:nvPr/>
            </p:nvSpPr>
            <p:spPr bwMode="auto">
              <a:xfrm>
                <a:off x="2112" y="283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7199" name="Oval 9"/>
              <p:cNvSpPr>
                <a:spLocks noChangeArrowheads="1"/>
              </p:cNvSpPr>
              <p:nvPr/>
            </p:nvSpPr>
            <p:spPr bwMode="auto">
              <a:xfrm>
                <a:off x="3504" y="259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7200" name="Oval 10"/>
              <p:cNvSpPr>
                <a:spLocks noChangeArrowheads="1"/>
              </p:cNvSpPr>
              <p:nvPr/>
            </p:nvSpPr>
            <p:spPr bwMode="auto">
              <a:xfrm>
                <a:off x="4704" y="3216"/>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7201" name="Oval 11"/>
              <p:cNvSpPr>
                <a:spLocks noChangeArrowheads="1"/>
              </p:cNvSpPr>
              <p:nvPr/>
            </p:nvSpPr>
            <p:spPr bwMode="auto">
              <a:xfrm>
                <a:off x="4992" y="3792"/>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7202" name="Oval 12"/>
              <p:cNvSpPr>
                <a:spLocks noChangeArrowheads="1"/>
              </p:cNvSpPr>
              <p:nvPr/>
            </p:nvSpPr>
            <p:spPr bwMode="auto">
              <a:xfrm>
                <a:off x="5040" y="2448"/>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7203" name="Oval 13"/>
              <p:cNvSpPr>
                <a:spLocks noChangeArrowheads="1"/>
              </p:cNvSpPr>
              <p:nvPr/>
            </p:nvSpPr>
            <p:spPr bwMode="auto">
              <a:xfrm>
                <a:off x="5040" y="1920"/>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7204" name="Line 14"/>
              <p:cNvSpPr>
                <a:spLocks noChangeShapeType="1"/>
              </p:cNvSpPr>
              <p:nvPr/>
            </p:nvSpPr>
            <p:spPr bwMode="auto">
              <a:xfrm>
                <a:off x="1008" y="2880"/>
                <a:ext cx="192"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5" name="Line 15"/>
              <p:cNvSpPr>
                <a:spLocks noChangeShapeType="1"/>
              </p:cNvSpPr>
              <p:nvPr/>
            </p:nvSpPr>
            <p:spPr bwMode="auto">
              <a:xfrm>
                <a:off x="1008" y="2880"/>
                <a:ext cx="115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6" name="Line 16"/>
              <p:cNvSpPr>
                <a:spLocks noChangeShapeType="1"/>
              </p:cNvSpPr>
              <p:nvPr/>
            </p:nvSpPr>
            <p:spPr bwMode="auto">
              <a:xfrm flipV="1">
                <a:off x="1200" y="2880"/>
                <a:ext cx="912"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7" name="Line 17"/>
              <p:cNvSpPr>
                <a:spLocks noChangeShapeType="1"/>
              </p:cNvSpPr>
              <p:nvPr/>
            </p:nvSpPr>
            <p:spPr bwMode="auto">
              <a:xfrm flipV="1">
                <a:off x="2160" y="2640"/>
                <a:ext cx="1392" cy="24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8" name="Line 18"/>
              <p:cNvSpPr>
                <a:spLocks noChangeShapeType="1"/>
              </p:cNvSpPr>
              <p:nvPr/>
            </p:nvSpPr>
            <p:spPr bwMode="auto">
              <a:xfrm flipV="1">
                <a:off x="1152" y="2496"/>
                <a:ext cx="3936" cy="8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9" name="Line 19"/>
              <p:cNvSpPr>
                <a:spLocks noChangeShapeType="1"/>
              </p:cNvSpPr>
              <p:nvPr/>
            </p:nvSpPr>
            <p:spPr bwMode="auto">
              <a:xfrm flipV="1">
                <a:off x="3552" y="2496"/>
                <a:ext cx="1536" cy="14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10" name="Line 20"/>
              <p:cNvSpPr>
                <a:spLocks noChangeShapeType="1"/>
              </p:cNvSpPr>
              <p:nvPr/>
            </p:nvSpPr>
            <p:spPr bwMode="auto">
              <a:xfrm flipV="1">
                <a:off x="3552" y="1968"/>
                <a:ext cx="1536"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11" name="Line 21"/>
              <p:cNvSpPr>
                <a:spLocks noChangeShapeType="1"/>
              </p:cNvSpPr>
              <p:nvPr/>
            </p:nvSpPr>
            <p:spPr bwMode="auto">
              <a:xfrm flipV="1">
                <a:off x="5088" y="1968"/>
                <a:ext cx="0" cy="52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12" name="Line 22"/>
              <p:cNvSpPr>
                <a:spLocks noChangeShapeType="1"/>
              </p:cNvSpPr>
              <p:nvPr/>
            </p:nvSpPr>
            <p:spPr bwMode="auto">
              <a:xfrm flipV="1">
                <a:off x="4752" y="2496"/>
                <a:ext cx="336" cy="76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13" name="Line 23"/>
              <p:cNvSpPr>
                <a:spLocks noChangeShapeType="1"/>
              </p:cNvSpPr>
              <p:nvPr/>
            </p:nvSpPr>
            <p:spPr bwMode="auto">
              <a:xfrm>
                <a:off x="4752" y="3264"/>
                <a:ext cx="288" cy="576"/>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14" name="Line 24"/>
              <p:cNvSpPr>
                <a:spLocks noChangeShapeType="1"/>
              </p:cNvSpPr>
              <p:nvPr/>
            </p:nvSpPr>
            <p:spPr bwMode="auto">
              <a:xfrm flipV="1">
                <a:off x="5040" y="2496"/>
                <a:ext cx="48" cy="134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15" name="Line 25"/>
              <p:cNvSpPr>
                <a:spLocks noChangeShapeType="1"/>
              </p:cNvSpPr>
              <p:nvPr/>
            </p:nvSpPr>
            <p:spPr bwMode="auto">
              <a:xfrm>
                <a:off x="3552" y="2640"/>
                <a:ext cx="1200" cy="62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16" name="Freeform 26"/>
              <p:cNvSpPr>
                <a:spLocks/>
              </p:cNvSpPr>
              <p:nvPr/>
            </p:nvSpPr>
            <p:spPr bwMode="auto">
              <a:xfrm>
                <a:off x="1008" y="2488"/>
                <a:ext cx="2544" cy="392"/>
              </a:xfrm>
              <a:custGeom>
                <a:avLst/>
                <a:gdLst>
                  <a:gd name="T0" fmla="*/ 0 w 2544"/>
                  <a:gd name="T1" fmla="*/ 392 h 392"/>
                  <a:gd name="T2" fmla="*/ 768 w 2544"/>
                  <a:gd name="T3" fmla="*/ 104 h 392"/>
                  <a:gd name="T4" fmla="*/ 1728 w 2544"/>
                  <a:gd name="T5" fmla="*/ 8 h 392"/>
                  <a:gd name="T6" fmla="*/ 2544 w 2544"/>
                  <a:gd name="T7" fmla="*/ 152 h 39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44" h="392">
                    <a:moveTo>
                      <a:pt x="0" y="392"/>
                    </a:moveTo>
                    <a:cubicBezTo>
                      <a:pt x="240" y="280"/>
                      <a:pt x="480" y="168"/>
                      <a:pt x="768" y="104"/>
                    </a:cubicBezTo>
                    <a:cubicBezTo>
                      <a:pt x="1056" y="40"/>
                      <a:pt x="1432" y="0"/>
                      <a:pt x="1728" y="8"/>
                    </a:cubicBezTo>
                    <a:cubicBezTo>
                      <a:pt x="2024" y="16"/>
                      <a:pt x="2284" y="84"/>
                      <a:pt x="2544" y="152"/>
                    </a:cubicBezTo>
                  </a:path>
                </a:pathLst>
              </a:cu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17" name="Freeform 27"/>
              <p:cNvSpPr>
                <a:spLocks/>
              </p:cNvSpPr>
              <p:nvPr/>
            </p:nvSpPr>
            <p:spPr bwMode="auto">
              <a:xfrm>
                <a:off x="960" y="2144"/>
                <a:ext cx="4128" cy="736"/>
              </a:xfrm>
              <a:custGeom>
                <a:avLst/>
                <a:gdLst>
                  <a:gd name="T0" fmla="*/ 0 w 4128"/>
                  <a:gd name="T1" fmla="*/ 736 h 736"/>
                  <a:gd name="T2" fmla="*/ 576 w 4128"/>
                  <a:gd name="T3" fmla="*/ 256 h 736"/>
                  <a:gd name="T4" fmla="*/ 1392 w 4128"/>
                  <a:gd name="T5" fmla="*/ 16 h 736"/>
                  <a:gd name="T6" fmla="*/ 2688 w 4128"/>
                  <a:gd name="T7" fmla="*/ 160 h 736"/>
                  <a:gd name="T8" fmla="*/ 4128 w 4128"/>
                  <a:gd name="T9" fmla="*/ 352 h 7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128" h="736">
                    <a:moveTo>
                      <a:pt x="0" y="736"/>
                    </a:moveTo>
                    <a:cubicBezTo>
                      <a:pt x="172" y="556"/>
                      <a:pt x="344" y="376"/>
                      <a:pt x="576" y="256"/>
                    </a:cubicBezTo>
                    <a:cubicBezTo>
                      <a:pt x="808" y="136"/>
                      <a:pt x="1040" y="32"/>
                      <a:pt x="1392" y="16"/>
                    </a:cubicBezTo>
                    <a:cubicBezTo>
                      <a:pt x="1744" y="0"/>
                      <a:pt x="2232" y="104"/>
                      <a:pt x="2688" y="160"/>
                    </a:cubicBezTo>
                    <a:cubicBezTo>
                      <a:pt x="3144" y="216"/>
                      <a:pt x="3636" y="284"/>
                      <a:pt x="4128" y="352"/>
                    </a:cubicBezTo>
                  </a:path>
                </a:pathLst>
              </a:cu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7188" name="Text Box 28"/>
            <p:cNvSpPr txBox="1">
              <a:spLocks noChangeArrowheads="1"/>
            </p:cNvSpPr>
            <p:nvPr/>
          </p:nvSpPr>
          <p:spPr bwMode="auto">
            <a:xfrm>
              <a:off x="672" y="2592"/>
              <a:ext cx="4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SF</a:t>
              </a:r>
              <a:endParaRPr lang="en-US" altLang="en-US" sz="2400">
                <a:latin typeface="Times New Roman" panose="02020603050405020304" pitchFamily="18" charset="0"/>
              </a:endParaRPr>
            </a:p>
          </p:txBody>
        </p:sp>
        <p:sp>
          <p:nvSpPr>
            <p:cNvPr id="7189" name="Text Box 29"/>
            <p:cNvSpPr txBox="1">
              <a:spLocks noChangeArrowheads="1"/>
            </p:cNvSpPr>
            <p:nvPr/>
          </p:nvSpPr>
          <p:spPr bwMode="auto">
            <a:xfrm>
              <a:off x="864" y="3408"/>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LA</a:t>
              </a:r>
              <a:endParaRPr lang="en-US" altLang="en-US" sz="2400">
                <a:latin typeface="Times New Roman" panose="02020603050405020304" pitchFamily="18" charset="0"/>
              </a:endParaRPr>
            </a:p>
          </p:txBody>
        </p:sp>
        <p:sp>
          <p:nvSpPr>
            <p:cNvPr id="7190" name="Text Box 30"/>
            <p:cNvSpPr txBox="1">
              <a:spLocks noChangeArrowheads="1"/>
            </p:cNvSpPr>
            <p:nvPr/>
          </p:nvSpPr>
          <p:spPr bwMode="auto">
            <a:xfrm>
              <a:off x="1920" y="2592"/>
              <a:ext cx="62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DEN</a:t>
              </a:r>
            </a:p>
          </p:txBody>
        </p:sp>
        <p:sp>
          <p:nvSpPr>
            <p:cNvPr id="7191" name="Text Box 31"/>
            <p:cNvSpPr txBox="1">
              <a:spLocks noChangeArrowheads="1"/>
            </p:cNvSpPr>
            <p:nvPr/>
          </p:nvSpPr>
          <p:spPr bwMode="auto">
            <a:xfrm>
              <a:off x="3312" y="2400"/>
              <a:ext cx="86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CHI</a:t>
              </a:r>
              <a:endParaRPr lang="en-US" altLang="en-US" sz="2400">
                <a:latin typeface="Times New Roman" panose="02020603050405020304" pitchFamily="18" charset="0"/>
              </a:endParaRPr>
            </a:p>
          </p:txBody>
        </p:sp>
        <p:sp>
          <p:nvSpPr>
            <p:cNvPr id="7192" name="Text Box 32"/>
            <p:cNvSpPr txBox="1">
              <a:spLocks noChangeArrowheads="1"/>
            </p:cNvSpPr>
            <p:nvPr/>
          </p:nvSpPr>
          <p:spPr bwMode="auto">
            <a:xfrm>
              <a:off x="4272" y="3216"/>
              <a:ext cx="4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ATL</a:t>
              </a:r>
            </a:p>
          </p:txBody>
        </p:sp>
        <p:sp>
          <p:nvSpPr>
            <p:cNvPr id="7193" name="Text Box 33"/>
            <p:cNvSpPr txBox="1">
              <a:spLocks noChangeArrowheads="1"/>
            </p:cNvSpPr>
            <p:nvPr/>
          </p:nvSpPr>
          <p:spPr bwMode="auto">
            <a:xfrm>
              <a:off x="4608" y="3744"/>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MIA</a:t>
              </a:r>
            </a:p>
          </p:txBody>
        </p:sp>
        <p:sp>
          <p:nvSpPr>
            <p:cNvPr id="7194" name="Text Box 34"/>
            <p:cNvSpPr txBox="1">
              <a:spLocks noChangeArrowheads="1"/>
            </p:cNvSpPr>
            <p:nvPr/>
          </p:nvSpPr>
          <p:spPr bwMode="auto">
            <a:xfrm>
              <a:off x="4848" y="1680"/>
              <a:ext cx="52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BOS</a:t>
              </a:r>
            </a:p>
          </p:txBody>
        </p:sp>
        <p:sp>
          <p:nvSpPr>
            <p:cNvPr id="7195" name="Text Box 35"/>
            <p:cNvSpPr txBox="1">
              <a:spLocks noChangeArrowheads="1"/>
            </p:cNvSpPr>
            <p:nvPr/>
          </p:nvSpPr>
          <p:spPr bwMode="auto">
            <a:xfrm>
              <a:off x="5184" y="2352"/>
              <a:ext cx="38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latin typeface="Times New Roman" panose="02020603050405020304" pitchFamily="18" charset="0"/>
                </a:rPr>
                <a:t>NY</a:t>
              </a:r>
            </a:p>
          </p:txBody>
        </p:sp>
      </p:grpSp>
      <p:sp>
        <p:nvSpPr>
          <p:cNvPr id="7172" name="Text Box 36"/>
          <p:cNvSpPr txBox="1">
            <a:spLocks noChangeArrowheads="1"/>
          </p:cNvSpPr>
          <p:nvPr/>
        </p:nvSpPr>
        <p:spPr bwMode="auto">
          <a:xfrm>
            <a:off x="1143000" y="1828800"/>
            <a:ext cx="17526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FLIGHT TIMES</a:t>
            </a:r>
          </a:p>
        </p:txBody>
      </p:sp>
      <p:sp>
        <p:nvSpPr>
          <p:cNvPr id="7173" name="Text Box 37"/>
          <p:cNvSpPr txBox="1">
            <a:spLocks noChangeArrowheads="1"/>
          </p:cNvSpPr>
          <p:nvPr/>
        </p:nvSpPr>
        <p:spPr bwMode="auto">
          <a:xfrm>
            <a:off x="3581400" y="3048000"/>
            <a:ext cx="9144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4:05</a:t>
            </a:r>
          </a:p>
        </p:txBody>
      </p:sp>
      <p:sp>
        <p:nvSpPr>
          <p:cNvPr id="7174" name="Text Box 38"/>
          <p:cNvSpPr txBox="1">
            <a:spLocks noChangeArrowheads="1"/>
          </p:cNvSpPr>
          <p:nvPr/>
        </p:nvSpPr>
        <p:spPr bwMode="auto">
          <a:xfrm>
            <a:off x="3352800" y="36576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2:55</a:t>
            </a:r>
          </a:p>
        </p:txBody>
      </p:sp>
      <p:sp>
        <p:nvSpPr>
          <p:cNvPr id="7175" name="Text Box 39"/>
          <p:cNvSpPr txBox="1">
            <a:spLocks noChangeArrowheads="1"/>
          </p:cNvSpPr>
          <p:nvPr/>
        </p:nvSpPr>
        <p:spPr bwMode="auto">
          <a:xfrm>
            <a:off x="2286000" y="4267200"/>
            <a:ext cx="762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2:20</a:t>
            </a:r>
          </a:p>
        </p:txBody>
      </p:sp>
      <p:sp>
        <p:nvSpPr>
          <p:cNvPr id="7176" name="Text Box 40"/>
          <p:cNvSpPr txBox="1">
            <a:spLocks noChangeArrowheads="1"/>
          </p:cNvSpPr>
          <p:nvPr/>
        </p:nvSpPr>
        <p:spPr bwMode="auto">
          <a:xfrm>
            <a:off x="3962400" y="41148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2:10</a:t>
            </a:r>
          </a:p>
        </p:txBody>
      </p:sp>
      <p:sp>
        <p:nvSpPr>
          <p:cNvPr id="7177" name="Text Box 41"/>
          <p:cNvSpPr txBox="1">
            <a:spLocks noChangeArrowheads="1"/>
          </p:cNvSpPr>
          <p:nvPr/>
        </p:nvSpPr>
        <p:spPr bwMode="auto">
          <a:xfrm rot="-787076">
            <a:off x="3962400" y="4724400"/>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3:50</a:t>
            </a:r>
          </a:p>
        </p:txBody>
      </p:sp>
      <p:sp>
        <p:nvSpPr>
          <p:cNvPr id="7178" name="Text Box 42"/>
          <p:cNvSpPr txBox="1">
            <a:spLocks noChangeArrowheads="1"/>
          </p:cNvSpPr>
          <p:nvPr/>
        </p:nvSpPr>
        <p:spPr bwMode="auto">
          <a:xfrm rot="-1319609">
            <a:off x="1981200" y="4724400"/>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2:00</a:t>
            </a:r>
          </a:p>
        </p:txBody>
      </p:sp>
      <p:sp>
        <p:nvSpPr>
          <p:cNvPr id="7179" name="Text Box 43"/>
          <p:cNvSpPr txBox="1">
            <a:spLocks noChangeArrowheads="1"/>
          </p:cNvSpPr>
          <p:nvPr/>
        </p:nvSpPr>
        <p:spPr bwMode="auto">
          <a:xfrm>
            <a:off x="1143000" y="4800600"/>
            <a:ext cx="762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1:15</a:t>
            </a:r>
          </a:p>
        </p:txBody>
      </p:sp>
      <p:sp>
        <p:nvSpPr>
          <p:cNvPr id="7180" name="Text Box 44"/>
          <p:cNvSpPr txBox="1">
            <a:spLocks noChangeArrowheads="1"/>
          </p:cNvSpPr>
          <p:nvPr/>
        </p:nvSpPr>
        <p:spPr bwMode="auto">
          <a:xfrm rot="-1309090">
            <a:off x="6781800" y="3124200"/>
            <a:ext cx="685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2:10</a:t>
            </a:r>
          </a:p>
        </p:txBody>
      </p:sp>
      <p:sp>
        <p:nvSpPr>
          <p:cNvPr id="7181" name="Text Box 45"/>
          <p:cNvSpPr txBox="1">
            <a:spLocks noChangeArrowheads="1"/>
          </p:cNvSpPr>
          <p:nvPr/>
        </p:nvSpPr>
        <p:spPr bwMode="auto">
          <a:xfrm rot="1519247">
            <a:off x="6096000" y="4572000"/>
            <a:ext cx="762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1:40</a:t>
            </a:r>
          </a:p>
        </p:txBody>
      </p:sp>
      <p:sp>
        <p:nvSpPr>
          <p:cNvPr id="7182" name="Text Box 46"/>
          <p:cNvSpPr txBox="1">
            <a:spLocks noChangeArrowheads="1"/>
          </p:cNvSpPr>
          <p:nvPr/>
        </p:nvSpPr>
        <p:spPr bwMode="auto">
          <a:xfrm rot="3844471">
            <a:off x="7246938" y="5554662"/>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1:30</a:t>
            </a:r>
          </a:p>
        </p:txBody>
      </p:sp>
      <p:sp>
        <p:nvSpPr>
          <p:cNvPr id="7183" name="Text Box 47"/>
          <p:cNvSpPr txBox="1">
            <a:spLocks noChangeArrowheads="1"/>
          </p:cNvSpPr>
          <p:nvPr/>
        </p:nvSpPr>
        <p:spPr bwMode="auto">
          <a:xfrm rot="-4089558">
            <a:off x="7285038" y="4297362"/>
            <a:ext cx="762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1:55</a:t>
            </a:r>
          </a:p>
        </p:txBody>
      </p:sp>
      <p:sp>
        <p:nvSpPr>
          <p:cNvPr id="7184" name="Text Box 48"/>
          <p:cNvSpPr txBox="1">
            <a:spLocks noChangeArrowheads="1"/>
          </p:cNvSpPr>
          <p:nvPr/>
        </p:nvSpPr>
        <p:spPr bwMode="auto">
          <a:xfrm rot="5763594">
            <a:off x="7856538" y="4716462"/>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2:45</a:t>
            </a:r>
          </a:p>
        </p:txBody>
      </p:sp>
      <p:sp>
        <p:nvSpPr>
          <p:cNvPr id="7185" name="Text Box 49"/>
          <p:cNvSpPr txBox="1">
            <a:spLocks noChangeArrowheads="1"/>
          </p:cNvSpPr>
          <p:nvPr/>
        </p:nvSpPr>
        <p:spPr bwMode="auto">
          <a:xfrm>
            <a:off x="8077200" y="3352800"/>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0:50</a:t>
            </a:r>
          </a:p>
        </p:txBody>
      </p:sp>
      <p:sp>
        <p:nvSpPr>
          <p:cNvPr id="7186" name="Text Box 50"/>
          <p:cNvSpPr txBox="1">
            <a:spLocks noChangeArrowheads="1"/>
          </p:cNvSpPr>
          <p:nvPr/>
        </p:nvSpPr>
        <p:spPr bwMode="auto">
          <a:xfrm>
            <a:off x="6248400" y="3810000"/>
            <a:ext cx="762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000">
                <a:solidFill>
                  <a:srgbClr val="F82F1A"/>
                </a:solidFill>
                <a:latin typeface="Times New Roman" panose="02020603050405020304" pitchFamily="18" charset="0"/>
              </a:rPr>
              <a:t>1:50</a:t>
            </a:r>
          </a:p>
        </p:txBody>
      </p:sp>
    </p:spTree>
    <p:extLst>
      <p:ext uri="{BB962C8B-B14F-4D97-AF65-F5344CB8AC3E}">
        <p14:creationId xmlns:p14="http://schemas.microsoft.com/office/powerpoint/2010/main" val="1344708292"/>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en-US" altLang="en-US" smtClean="0"/>
              <a:t>Weighted Graphs</a:t>
            </a:r>
          </a:p>
        </p:txBody>
      </p:sp>
      <p:sp>
        <p:nvSpPr>
          <p:cNvPr id="8195" name="Rectangle 3"/>
          <p:cNvSpPr>
            <a:spLocks noGrp="1" noChangeArrowheads="1"/>
          </p:cNvSpPr>
          <p:nvPr>
            <p:ph type="body" idx="1"/>
          </p:nvPr>
        </p:nvSpPr>
        <p:spPr/>
        <p:txBody>
          <a:bodyPr/>
          <a:lstStyle/>
          <a:p>
            <a:pPr eaLnBrk="1" hangingPunct="1">
              <a:lnSpc>
                <a:spcPct val="80000"/>
              </a:lnSpc>
              <a:buFont typeface="Wingdings" panose="05000000000000000000" pitchFamily="2" charset="2"/>
              <a:buNone/>
            </a:pPr>
            <a:endParaRPr lang="en-US" altLang="en-US" sz="2700" smtClean="0"/>
          </a:p>
          <a:p>
            <a:pPr eaLnBrk="1" hangingPunct="1">
              <a:lnSpc>
                <a:spcPct val="80000"/>
              </a:lnSpc>
            </a:pPr>
            <a:r>
              <a:rPr lang="en-US" altLang="en-US" sz="2700" smtClean="0"/>
              <a:t>A weighted graph is a graph in which each edge (u, v) has a weight w(u, v). Each weight is a real number. </a:t>
            </a:r>
          </a:p>
          <a:p>
            <a:pPr eaLnBrk="1" hangingPunct="1">
              <a:lnSpc>
                <a:spcPct val="80000"/>
              </a:lnSpc>
            </a:pPr>
            <a:r>
              <a:rPr lang="en-US" altLang="en-US" sz="2700" smtClean="0"/>
              <a:t>Weights can represent distance, cost, time, capacity, etc.</a:t>
            </a:r>
          </a:p>
          <a:p>
            <a:pPr eaLnBrk="1" hangingPunct="1">
              <a:lnSpc>
                <a:spcPct val="80000"/>
              </a:lnSpc>
            </a:pPr>
            <a:r>
              <a:rPr lang="en-US" altLang="en-US" sz="2700" smtClean="0"/>
              <a:t>The length of a path in a weighted graph is the sum of the weights on the edges.</a:t>
            </a:r>
          </a:p>
          <a:p>
            <a:pPr eaLnBrk="1" hangingPunct="1">
              <a:lnSpc>
                <a:spcPct val="80000"/>
              </a:lnSpc>
            </a:pPr>
            <a:r>
              <a:rPr lang="en-US" altLang="en-US" sz="2700" smtClean="0"/>
              <a:t>Dijkstra’s Algorithm finds the shortest path between two vertices.</a:t>
            </a:r>
          </a:p>
          <a:p>
            <a:pPr eaLnBrk="1" hangingPunct="1">
              <a:lnSpc>
                <a:spcPct val="80000"/>
              </a:lnSpc>
            </a:pPr>
            <a:endParaRPr lang="en-US" altLang="en-US" sz="2700" smtClean="0"/>
          </a:p>
        </p:txBody>
      </p:sp>
    </p:spTree>
    <p:extLst>
      <p:ext uri="{BB962C8B-B14F-4D97-AF65-F5344CB8AC3E}">
        <p14:creationId xmlns:p14="http://schemas.microsoft.com/office/powerpoint/2010/main" val="2203817921"/>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endParaRPr lang="en-US" altLang="en-US" smtClean="0"/>
          </a:p>
        </p:txBody>
      </p:sp>
      <p:pic>
        <p:nvPicPr>
          <p:cNvPr id="9219"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286000" y="838200"/>
            <a:ext cx="5181600" cy="2971800"/>
          </a:xfrm>
          <a:noFill/>
        </p:spPr>
      </p:pic>
      <p:pic>
        <p:nvPicPr>
          <p:cNvPr id="922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4343400"/>
            <a:ext cx="8077200"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71228352"/>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457200" y="298450"/>
            <a:ext cx="8229600" cy="561975"/>
          </a:xfrm>
        </p:spPr>
        <p:txBody>
          <a:bodyPr/>
          <a:lstStyle/>
          <a:p>
            <a:pPr eaLnBrk="1" hangingPunct="1"/>
            <a:r>
              <a:rPr lang="en-GB" altLang="en-US" sz="3200" u="sng" smtClean="0">
                <a:solidFill>
                  <a:schemeClr val="tx1"/>
                </a:solidFill>
                <a:latin typeface="Times New Roman" panose="02020603050405020304" pitchFamily="18" charset="0"/>
                <a:cs typeface="Times New Roman" panose="02020603050405020304" pitchFamily="18" charset="0"/>
              </a:rPr>
              <a:t>Dijkstra’s Algorithm</a:t>
            </a:r>
            <a:endParaRPr lang="en-US" altLang="en-US" sz="3200" u="sng" smtClean="0">
              <a:solidFill>
                <a:schemeClr val="tx1"/>
              </a:solidFill>
              <a:latin typeface="Times New Roman" panose="02020603050405020304" pitchFamily="18" charset="0"/>
              <a:cs typeface="Times New Roman" panose="02020603050405020304" pitchFamily="18" charset="0"/>
            </a:endParaRPr>
          </a:p>
        </p:txBody>
      </p:sp>
      <p:sp>
        <p:nvSpPr>
          <p:cNvPr id="10243" name="Rectangle 3"/>
          <p:cNvSpPr>
            <a:spLocks noGrp="1" noChangeArrowheads="1"/>
          </p:cNvSpPr>
          <p:nvPr>
            <p:ph type="body" idx="1"/>
          </p:nvPr>
        </p:nvSpPr>
        <p:spPr>
          <a:xfrm>
            <a:off x="468313" y="1004888"/>
            <a:ext cx="8229600" cy="5472112"/>
          </a:xfrm>
        </p:spPr>
        <p:txBody>
          <a:bodyPr/>
          <a:lstStyle/>
          <a:p>
            <a:pPr eaLnBrk="1" hangingPunct="1">
              <a:lnSpc>
                <a:spcPct val="80000"/>
              </a:lnSpc>
            </a:pPr>
            <a:r>
              <a:rPr lang="en-US" altLang="en-US" sz="2000" smtClean="0">
                <a:latin typeface="Times New Roman" panose="02020603050405020304" pitchFamily="18" charset="0"/>
                <a:cs typeface="Times New Roman" panose="02020603050405020304" pitchFamily="18" charset="0"/>
              </a:rPr>
              <a:t>Dijkstra’s algorithm is used in problems relating to finding the shortest path.</a:t>
            </a:r>
          </a:p>
          <a:p>
            <a:pPr eaLnBrk="1" hangingPunct="1">
              <a:lnSpc>
                <a:spcPct val="80000"/>
              </a:lnSpc>
              <a:buFontTx/>
              <a:buNone/>
            </a:pPr>
            <a:endParaRPr lang="en-US" altLang="en-US" sz="2000" smtClean="0">
              <a:latin typeface="Times New Roman" panose="02020603050405020304" pitchFamily="18" charset="0"/>
              <a:cs typeface="Times New Roman" panose="02020603050405020304" pitchFamily="18" charset="0"/>
            </a:endParaRPr>
          </a:p>
          <a:p>
            <a:pPr eaLnBrk="1" hangingPunct="1">
              <a:lnSpc>
                <a:spcPct val="80000"/>
              </a:lnSpc>
            </a:pPr>
            <a:r>
              <a:rPr lang="en-US" altLang="en-US" sz="2000" smtClean="0">
                <a:latin typeface="Times New Roman" panose="02020603050405020304" pitchFamily="18" charset="0"/>
                <a:cs typeface="Times New Roman" panose="02020603050405020304" pitchFamily="18" charset="0"/>
              </a:rPr>
              <a:t>Each node is given a temporary label denoting the length of the shortest path </a:t>
            </a:r>
            <a:r>
              <a:rPr lang="en-US" altLang="en-US" sz="2000" i="1" smtClean="0">
                <a:latin typeface="Times New Roman" panose="02020603050405020304" pitchFamily="18" charset="0"/>
                <a:cs typeface="Times New Roman" panose="02020603050405020304" pitchFamily="18" charset="0"/>
              </a:rPr>
              <a:t>from</a:t>
            </a:r>
            <a:r>
              <a:rPr lang="en-US" altLang="en-US" sz="2000" smtClean="0">
                <a:latin typeface="Times New Roman" panose="02020603050405020304" pitchFamily="18" charset="0"/>
                <a:cs typeface="Times New Roman" panose="02020603050405020304" pitchFamily="18" charset="0"/>
              </a:rPr>
              <a:t> the start node </a:t>
            </a:r>
            <a:r>
              <a:rPr lang="en-US" altLang="en-US" sz="2000" i="1" smtClean="0">
                <a:latin typeface="Times New Roman" panose="02020603050405020304" pitchFamily="18" charset="0"/>
                <a:cs typeface="Times New Roman" panose="02020603050405020304" pitchFamily="18" charset="0"/>
              </a:rPr>
              <a:t>so far</a:t>
            </a:r>
            <a:r>
              <a:rPr lang="en-US" altLang="en-US" sz="2000" smtClean="0">
                <a:latin typeface="Times New Roman" panose="02020603050405020304" pitchFamily="18" charset="0"/>
                <a:cs typeface="Times New Roman" panose="02020603050405020304" pitchFamily="18" charset="0"/>
              </a:rPr>
              <a:t>. </a:t>
            </a:r>
          </a:p>
          <a:p>
            <a:pPr eaLnBrk="1" hangingPunct="1">
              <a:lnSpc>
                <a:spcPct val="80000"/>
              </a:lnSpc>
            </a:pPr>
            <a:endParaRPr lang="en-US" altLang="en-US" sz="2000" smtClean="0">
              <a:latin typeface="Times New Roman" panose="02020603050405020304" pitchFamily="18" charset="0"/>
              <a:cs typeface="Times New Roman" panose="02020603050405020304" pitchFamily="18" charset="0"/>
            </a:endParaRPr>
          </a:p>
          <a:p>
            <a:pPr eaLnBrk="1" hangingPunct="1">
              <a:lnSpc>
                <a:spcPct val="80000"/>
              </a:lnSpc>
            </a:pPr>
            <a:r>
              <a:rPr lang="en-US" altLang="en-US" sz="2000" smtClean="0">
                <a:latin typeface="Times New Roman" panose="02020603050405020304" pitchFamily="18" charset="0"/>
                <a:cs typeface="Times New Roman" panose="02020603050405020304" pitchFamily="18" charset="0"/>
              </a:rPr>
              <a:t>This label is replaced if another shorter route is found.</a:t>
            </a:r>
          </a:p>
          <a:p>
            <a:pPr eaLnBrk="1" hangingPunct="1">
              <a:lnSpc>
                <a:spcPct val="80000"/>
              </a:lnSpc>
            </a:pPr>
            <a:endParaRPr lang="en-US" altLang="en-US" sz="2000" smtClean="0">
              <a:latin typeface="Times New Roman" panose="02020603050405020304" pitchFamily="18" charset="0"/>
              <a:cs typeface="Times New Roman" panose="02020603050405020304" pitchFamily="18" charset="0"/>
            </a:endParaRPr>
          </a:p>
          <a:p>
            <a:pPr eaLnBrk="1" hangingPunct="1">
              <a:lnSpc>
                <a:spcPct val="80000"/>
              </a:lnSpc>
            </a:pPr>
            <a:r>
              <a:rPr lang="en-US" altLang="en-US" sz="2000" smtClean="0">
                <a:latin typeface="Times New Roman" panose="02020603050405020304" pitchFamily="18" charset="0"/>
                <a:cs typeface="Times New Roman" panose="02020603050405020304" pitchFamily="18" charset="0"/>
              </a:rPr>
              <a:t> Once it is certain that no other shorter paths can be found, the temporary label becomes a permanent label. </a:t>
            </a:r>
          </a:p>
          <a:p>
            <a:pPr eaLnBrk="1" hangingPunct="1">
              <a:lnSpc>
                <a:spcPct val="80000"/>
              </a:lnSpc>
            </a:pPr>
            <a:endParaRPr lang="en-US" altLang="en-US" sz="2000" smtClean="0">
              <a:latin typeface="Times New Roman" panose="02020603050405020304" pitchFamily="18" charset="0"/>
              <a:cs typeface="Times New Roman" panose="02020603050405020304" pitchFamily="18" charset="0"/>
            </a:endParaRPr>
          </a:p>
          <a:p>
            <a:pPr eaLnBrk="1" hangingPunct="1">
              <a:lnSpc>
                <a:spcPct val="80000"/>
              </a:lnSpc>
            </a:pPr>
            <a:r>
              <a:rPr lang="en-US" altLang="en-US" sz="2000" smtClean="0">
                <a:latin typeface="Times New Roman" panose="02020603050405020304" pitchFamily="18" charset="0"/>
                <a:cs typeface="Times New Roman" panose="02020603050405020304" pitchFamily="18" charset="0"/>
              </a:rPr>
              <a:t>Eventually all the nodes have permanent labels. </a:t>
            </a:r>
          </a:p>
          <a:p>
            <a:pPr eaLnBrk="1" hangingPunct="1">
              <a:lnSpc>
                <a:spcPct val="80000"/>
              </a:lnSpc>
            </a:pPr>
            <a:endParaRPr lang="en-US" altLang="en-US" sz="2000" smtClean="0">
              <a:latin typeface="Times New Roman" panose="02020603050405020304" pitchFamily="18" charset="0"/>
              <a:cs typeface="Times New Roman" panose="02020603050405020304" pitchFamily="18" charset="0"/>
            </a:endParaRPr>
          </a:p>
          <a:p>
            <a:pPr eaLnBrk="1" hangingPunct="1">
              <a:lnSpc>
                <a:spcPct val="80000"/>
              </a:lnSpc>
            </a:pPr>
            <a:r>
              <a:rPr lang="en-US" altLang="en-US" sz="2000" smtClean="0">
                <a:latin typeface="Times New Roman" panose="02020603050405020304" pitchFamily="18" charset="0"/>
                <a:cs typeface="Times New Roman" panose="02020603050405020304" pitchFamily="18" charset="0"/>
              </a:rPr>
              <a:t>At this point the shortest path is found by retracing the path backwards.</a:t>
            </a:r>
          </a:p>
        </p:txBody>
      </p:sp>
    </p:spTree>
    <p:extLst>
      <p:ext uri="{BB962C8B-B14F-4D97-AF65-F5344CB8AC3E}">
        <p14:creationId xmlns:p14="http://schemas.microsoft.com/office/powerpoint/2010/main" val="2431782328"/>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762000" y="1066800"/>
            <a:ext cx="7696200" cy="609600"/>
          </a:xfrm>
        </p:spPr>
        <p:txBody>
          <a:bodyPr/>
          <a:lstStyle/>
          <a:p>
            <a:pPr eaLnBrk="1" hangingPunct="1"/>
            <a:r>
              <a:rPr lang="en-US" altLang="en-US" sz="2400" smtClean="0"/>
              <a:t>Problem: shortest path from a to z</a:t>
            </a:r>
          </a:p>
        </p:txBody>
      </p:sp>
      <p:grpSp>
        <p:nvGrpSpPr>
          <p:cNvPr id="11267" name="Group 23"/>
          <p:cNvGrpSpPr>
            <a:grpSpLocks/>
          </p:cNvGrpSpPr>
          <p:nvPr/>
        </p:nvGrpSpPr>
        <p:grpSpPr bwMode="auto">
          <a:xfrm>
            <a:off x="1905000" y="2357438"/>
            <a:ext cx="5257800" cy="1600200"/>
            <a:chOff x="1152" y="2160"/>
            <a:chExt cx="3312" cy="1008"/>
          </a:xfrm>
        </p:grpSpPr>
        <p:sp>
          <p:nvSpPr>
            <p:cNvPr id="11288" name="Oval 4"/>
            <p:cNvSpPr>
              <a:spLocks noChangeArrowheads="1"/>
            </p:cNvSpPr>
            <p:nvPr/>
          </p:nvSpPr>
          <p:spPr bwMode="auto">
            <a:xfrm>
              <a:off x="1152" y="2592"/>
              <a:ext cx="48" cy="48"/>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1289" name="Oval 5"/>
            <p:cNvSpPr>
              <a:spLocks noChangeArrowheads="1"/>
            </p:cNvSpPr>
            <p:nvPr/>
          </p:nvSpPr>
          <p:spPr bwMode="auto">
            <a:xfrm>
              <a:off x="1920" y="2160"/>
              <a:ext cx="48" cy="48"/>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1290" name="Oval 6"/>
            <p:cNvSpPr>
              <a:spLocks noChangeArrowheads="1"/>
            </p:cNvSpPr>
            <p:nvPr/>
          </p:nvSpPr>
          <p:spPr bwMode="auto">
            <a:xfrm>
              <a:off x="2736" y="2160"/>
              <a:ext cx="48" cy="48"/>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1291" name="Oval 7"/>
            <p:cNvSpPr>
              <a:spLocks noChangeArrowheads="1"/>
            </p:cNvSpPr>
            <p:nvPr/>
          </p:nvSpPr>
          <p:spPr bwMode="auto">
            <a:xfrm>
              <a:off x="3552" y="2160"/>
              <a:ext cx="48" cy="48"/>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1292" name="Oval 8"/>
            <p:cNvSpPr>
              <a:spLocks noChangeArrowheads="1"/>
            </p:cNvSpPr>
            <p:nvPr/>
          </p:nvSpPr>
          <p:spPr bwMode="auto">
            <a:xfrm>
              <a:off x="4416" y="2592"/>
              <a:ext cx="48" cy="48"/>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1293" name="Oval 9"/>
            <p:cNvSpPr>
              <a:spLocks noChangeArrowheads="1"/>
            </p:cNvSpPr>
            <p:nvPr/>
          </p:nvSpPr>
          <p:spPr bwMode="auto">
            <a:xfrm>
              <a:off x="1920" y="3120"/>
              <a:ext cx="48" cy="48"/>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1294" name="Oval 10"/>
            <p:cNvSpPr>
              <a:spLocks noChangeArrowheads="1"/>
            </p:cNvSpPr>
            <p:nvPr/>
          </p:nvSpPr>
          <p:spPr bwMode="auto">
            <a:xfrm>
              <a:off x="2736" y="3120"/>
              <a:ext cx="48" cy="48"/>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1295" name="Oval 11"/>
            <p:cNvSpPr>
              <a:spLocks noChangeArrowheads="1"/>
            </p:cNvSpPr>
            <p:nvPr/>
          </p:nvSpPr>
          <p:spPr bwMode="auto">
            <a:xfrm>
              <a:off x="3552" y="3120"/>
              <a:ext cx="48" cy="48"/>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1296" name="Line 12"/>
            <p:cNvSpPr>
              <a:spLocks noChangeShapeType="1"/>
            </p:cNvSpPr>
            <p:nvPr/>
          </p:nvSpPr>
          <p:spPr bwMode="auto">
            <a:xfrm flipV="1">
              <a:off x="1200" y="2160"/>
              <a:ext cx="768"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7" name="Line 13"/>
            <p:cNvSpPr>
              <a:spLocks noChangeShapeType="1"/>
            </p:cNvSpPr>
            <p:nvPr/>
          </p:nvSpPr>
          <p:spPr bwMode="auto">
            <a:xfrm>
              <a:off x="1200" y="2640"/>
              <a:ext cx="768" cy="48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8" name="Line 15"/>
            <p:cNvSpPr>
              <a:spLocks noChangeShapeType="1"/>
            </p:cNvSpPr>
            <p:nvPr/>
          </p:nvSpPr>
          <p:spPr bwMode="auto">
            <a:xfrm>
              <a:off x="1968" y="2208"/>
              <a:ext cx="1584"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9" name="Line 16"/>
            <p:cNvSpPr>
              <a:spLocks noChangeShapeType="1"/>
            </p:cNvSpPr>
            <p:nvPr/>
          </p:nvSpPr>
          <p:spPr bwMode="auto">
            <a:xfrm>
              <a:off x="1968" y="3168"/>
              <a:ext cx="163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0" name="Line 17"/>
            <p:cNvSpPr>
              <a:spLocks noChangeShapeType="1"/>
            </p:cNvSpPr>
            <p:nvPr/>
          </p:nvSpPr>
          <p:spPr bwMode="auto">
            <a:xfrm flipV="1">
              <a:off x="3600" y="2640"/>
              <a:ext cx="816" cy="52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1" name="Line 18"/>
            <p:cNvSpPr>
              <a:spLocks noChangeShapeType="1"/>
            </p:cNvSpPr>
            <p:nvPr/>
          </p:nvSpPr>
          <p:spPr bwMode="auto">
            <a:xfrm>
              <a:off x="3600" y="2208"/>
              <a:ext cx="864" cy="43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2" name="Line 19"/>
            <p:cNvSpPr>
              <a:spLocks noChangeShapeType="1"/>
            </p:cNvSpPr>
            <p:nvPr/>
          </p:nvSpPr>
          <p:spPr bwMode="auto">
            <a:xfrm>
              <a:off x="1968" y="2208"/>
              <a:ext cx="0" cy="9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3" name="Line 20"/>
            <p:cNvSpPr>
              <a:spLocks noChangeShapeType="1"/>
            </p:cNvSpPr>
            <p:nvPr/>
          </p:nvSpPr>
          <p:spPr bwMode="auto">
            <a:xfrm>
              <a:off x="2784" y="2208"/>
              <a:ext cx="0" cy="9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4" name="Line 21"/>
            <p:cNvSpPr>
              <a:spLocks noChangeShapeType="1"/>
            </p:cNvSpPr>
            <p:nvPr/>
          </p:nvSpPr>
          <p:spPr bwMode="auto">
            <a:xfrm>
              <a:off x="3600" y="2208"/>
              <a:ext cx="0" cy="9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5" name="Line 22"/>
            <p:cNvSpPr>
              <a:spLocks noChangeShapeType="1"/>
            </p:cNvSpPr>
            <p:nvPr/>
          </p:nvSpPr>
          <p:spPr bwMode="auto">
            <a:xfrm flipV="1">
              <a:off x="1968" y="2208"/>
              <a:ext cx="816" cy="9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1268" name="Text Box 24"/>
          <p:cNvSpPr txBox="1">
            <a:spLocks noChangeArrowheads="1"/>
          </p:cNvSpPr>
          <p:nvPr/>
        </p:nvSpPr>
        <p:spPr bwMode="auto">
          <a:xfrm>
            <a:off x="1485900" y="3043238"/>
            <a:ext cx="4191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i="1">
                <a:solidFill>
                  <a:srgbClr val="F82F1A"/>
                </a:solidFill>
                <a:latin typeface="Times New Roman" panose="02020603050405020304" pitchFamily="18" charset="0"/>
              </a:rPr>
              <a:t>a</a:t>
            </a:r>
            <a:endParaRPr lang="en-US" altLang="en-US" sz="2000">
              <a:solidFill>
                <a:srgbClr val="F82F1A"/>
              </a:solidFill>
              <a:latin typeface="Times New Roman" panose="02020603050405020304" pitchFamily="18" charset="0"/>
            </a:endParaRPr>
          </a:p>
        </p:txBody>
      </p:sp>
      <p:sp>
        <p:nvSpPr>
          <p:cNvPr id="11269" name="Text Box 25"/>
          <p:cNvSpPr txBox="1">
            <a:spLocks noChangeArrowheads="1"/>
          </p:cNvSpPr>
          <p:nvPr/>
        </p:nvSpPr>
        <p:spPr bwMode="auto">
          <a:xfrm>
            <a:off x="3048000" y="1914525"/>
            <a:ext cx="4191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i="1">
                <a:solidFill>
                  <a:srgbClr val="F82F1A"/>
                </a:solidFill>
                <a:latin typeface="Times New Roman" panose="02020603050405020304" pitchFamily="18" charset="0"/>
              </a:rPr>
              <a:t>b</a:t>
            </a:r>
            <a:endParaRPr lang="en-US" altLang="en-US" sz="2000">
              <a:solidFill>
                <a:srgbClr val="F82F1A"/>
              </a:solidFill>
              <a:latin typeface="Times New Roman" panose="02020603050405020304" pitchFamily="18" charset="0"/>
            </a:endParaRPr>
          </a:p>
        </p:txBody>
      </p:sp>
      <p:sp>
        <p:nvSpPr>
          <p:cNvPr id="11270" name="Text Box 26"/>
          <p:cNvSpPr txBox="1">
            <a:spLocks noChangeArrowheads="1"/>
          </p:cNvSpPr>
          <p:nvPr/>
        </p:nvSpPr>
        <p:spPr bwMode="auto">
          <a:xfrm>
            <a:off x="4343400" y="1914525"/>
            <a:ext cx="4191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i="1">
                <a:solidFill>
                  <a:srgbClr val="F82F1A"/>
                </a:solidFill>
                <a:latin typeface="Times New Roman" panose="02020603050405020304" pitchFamily="18" charset="0"/>
              </a:rPr>
              <a:t>d</a:t>
            </a:r>
            <a:endParaRPr lang="en-US" altLang="en-US" sz="2000">
              <a:solidFill>
                <a:srgbClr val="F82F1A"/>
              </a:solidFill>
              <a:latin typeface="Times New Roman" panose="02020603050405020304" pitchFamily="18" charset="0"/>
            </a:endParaRPr>
          </a:p>
        </p:txBody>
      </p:sp>
      <p:sp>
        <p:nvSpPr>
          <p:cNvPr id="11271" name="Text Box 27"/>
          <p:cNvSpPr txBox="1">
            <a:spLocks noChangeArrowheads="1"/>
          </p:cNvSpPr>
          <p:nvPr/>
        </p:nvSpPr>
        <p:spPr bwMode="auto">
          <a:xfrm>
            <a:off x="5638800" y="1838325"/>
            <a:ext cx="4191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i="1">
                <a:solidFill>
                  <a:srgbClr val="F82F1A"/>
                </a:solidFill>
                <a:latin typeface="Times New Roman" panose="02020603050405020304" pitchFamily="18" charset="0"/>
              </a:rPr>
              <a:t>f</a:t>
            </a:r>
            <a:endParaRPr lang="en-US" altLang="en-US" sz="2000">
              <a:solidFill>
                <a:srgbClr val="F82F1A"/>
              </a:solidFill>
              <a:latin typeface="Times New Roman" panose="02020603050405020304" pitchFamily="18" charset="0"/>
            </a:endParaRPr>
          </a:p>
        </p:txBody>
      </p:sp>
      <p:sp>
        <p:nvSpPr>
          <p:cNvPr id="11272" name="Text Box 28"/>
          <p:cNvSpPr txBox="1">
            <a:spLocks noChangeArrowheads="1"/>
          </p:cNvSpPr>
          <p:nvPr/>
        </p:nvSpPr>
        <p:spPr bwMode="auto">
          <a:xfrm>
            <a:off x="7086600" y="3043238"/>
            <a:ext cx="4191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i="1">
                <a:solidFill>
                  <a:srgbClr val="F82F1A"/>
                </a:solidFill>
                <a:latin typeface="Times New Roman" panose="02020603050405020304" pitchFamily="18" charset="0"/>
              </a:rPr>
              <a:t>z</a:t>
            </a:r>
            <a:endParaRPr lang="en-US" altLang="en-US" sz="2000">
              <a:solidFill>
                <a:srgbClr val="F82F1A"/>
              </a:solidFill>
              <a:latin typeface="Times New Roman" panose="02020603050405020304" pitchFamily="18" charset="0"/>
            </a:endParaRPr>
          </a:p>
        </p:txBody>
      </p:sp>
      <p:sp>
        <p:nvSpPr>
          <p:cNvPr id="11273" name="Text Box 29"/>
          <p:cNvSpPr txBox="1">
            <a:spLocks noChangeArrowheads="1"/>
          </p:cNvSpPr>
          <p:nvPr/>
        </p:nvSpPr>
        <p:spPr bwMode="auto">
          <a:xfrm>
            <a:off x="3048000" y="3881438"/>
            <a:ext cx="4191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i="1">
                <a:solidFill>
                  <a:srgbClr val="F82F1A"/>
                </a:solidFill>
                <a:latin typeface="Times New Roman" panose="02020603050405020304" pitchFamily="18" charset="0"/>
              </a:rPr>
              <a:t>c</a:t>
            </a:r>
            <a:endParaRPr lang="en-US" altLang="en-US" sz="2000">
              <a:solidFill>
                <a:srgbClr val="F82F1A"/>
              </a:solidFill>
              <a:latin typeface="Times New Roman" panose="02020603050405020304" pitchFamily="18" charset="0"/>
            </a:endParaRPr>
          </a:p>
        </p:txBody>
      </p:sp>
      <p:sp>
        <p:nvSpPr>
          <p:cNvPr id="11274" name="Text Box 30"/>
          <p:cNvSpPr txBox="1">
            <a:spLocks noChangeArrowheads="1"/>
          </p:cNvSpPr>
          <p:nvPr/>
        </p:nvSpPr>
        <p:spPr bwMode="auto">
          <a:xfrm>
            <a:off x="4419600" y="3881438"/>
            <a:ext cx="4191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i="1">
                <a:solidFill>
                  <a:srgbClr val="F82F1A"/>
                </a:solidFill>
                <a:latin typeface="Times New Roman" panose="02020603050405020304" pitchFamily="18" charset="0"/>
              </a:rPr>
              <a:t>e</a:t>
            </a:r>
            <a:endParaRPr lang="en-US" altLang="en-US" sz="2000">
              <a:solidFill>
                <a:srgbClr val="F82F1A"/>
              </a:solidFill>
              <a:latin typeface="Times New Roman" panose="02020603050405020304" pitchFamily="18" charset="0"/>
            </a:endParaRPr>
          </a:p>
        </p:txBody>
      </p:sp>
      <p:sp>
        <p:nvSpPr>
          <p:cNvPr id="11275" name="Text Box 31"/>
          <p:cNvSpPr txBox="1">
            <a:spLocks noChangeArrowheads="1"/>
          </p:cNvSpPr>
          <p:nvPr/>
        </p:nvSpPr>
        <p:spPr bwMode="auto">
          <a:xfrm>
            <a:off x="5715000" y="3881438"/>
            <a:ext cx="4191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i="1">
                <a:solidFill>
                  <a:srgbClr val="F82F1A"/>
                </a:solidFill>
                <a:latin typeface="Times New Roman" panose="02020603050405020304" pitchFamily="18" charset="0"/>
              </a:rPr>
              <a:t>g</a:t>
            </a:r>
            <a:endParaRPr lang="en-US" altLang="en-US" sz="2000">
              <a:solidFill>
                <a:srgbClr val="F82F1A"/>
              </a:solidFill>
              <a:latin typeface="Times New Roman" panose="02020603050405020304" pitchFamily="18" charset="0"/>
            </a:endParaRPr>
          </a:p>
        </p:txBody>
      </p:sp>
      <p:sp>
        <p:nvSpPr>
          <p:cNvPr id="11276" name="Text Box 32"/>
          <p:cNvSpPr txBox="1">
            <a:spLocks noChangeArrowheads="1"/>
          </p:cNvSpPr>
          <p:nvPr/>
        </p:nvSpPr>
        <p:spPr bwMode="auto">
          <a:xfrm>
            <a:off x="1905000" y="2357438"/>
            <a:ext cx="3810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4</a:t>
            </a:r>
            <a:endParaRPr lang="en-US" altLang="en-US" sz="2000">
              <a:solidFill>
                <a:srgbClr val="F82F1A"/>
              </a:solidFill>
              <a:latin typeface="Times New Roman" panose="02020603050405020304" pitchFamily="18" charset="0"/>
            </a:endParaRPr>
          </a:p>
        </p:txBody>
      </p:sp>
      <p:sp>
        <p:nvSpPr>
          <p:cNvPr id="11277" name="Text Box 33"/>
          <p:cNvSpPr txBox="1">
            <a:spLocks noChangeArrowheads="1"/>
          </p:cNvSpPr>
          <p:nvPr/>
        </p:nvSpPr>
        <p:spPr bwMode="auto">
          <a:xfrm>
            <a:off x="3581400" y="1990725"/>
            <a:ext cx="381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5</a:t>
            </a:r>
            <a:endParaRPr lang="en-US" altLang="en-US" sz="2000">
              <a:solidFill>
                <a:srgbClr val="F82F1A"/>
              </a:solidFill>
              <a:latin typeface="Times New Roman" panose="02020603050405020304" pitchFamily="18" charset="0"/>
            </a:endParaRPr>
          </a:p>
        </p:txBody>
      </p:sp>
      <p:sp>
        <p:nvSpPr>
          <p:cNvPr id="11278" name="Text Box 34"/>
          <p:cNvSpPr txBox="1">
            <a:spLocks noChangeArrowheads="1"/>
          </p:cNvSpPr>
          <p:nvPr/>
        </p:nvSpPr>
        <p:spPr bwMode="auto">
          <a:xfrm>
            <a:off x="4838700" y="1914525"/>
            <a:ext cx="381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5</a:t>
            </a:r>
            <a:endParaRPr lang="en-US" altLang="en-US" sz="2000">
              <a:solidFill>
                <a:srgbClr val="F82F1A"/>
              </a:solidFill>
              <a:latin typeface="Times New Roman" panose="02020603050405020304" pitchFamily="18" charset="0"/>
            </a:endParaRPr>
          </a:p>
        </p:txBody>
      </p:sp>
      <p:sp>
        <p:nvSpPr>
          <p:cNvPr id="11279" name="Text Box 35"/>
          <p:cNvSpPr txBox="1">
            <a:spLocks noChangeArrowheads="1"/>
          </p:cNvSpPr>
          <p:nvPr/>
        </p:nvSpPr>
        <p:spPr bwMode="auto">
          <a:xfrm>
            <a:off x="6477000" y="2357438"/>
            <a:ext cx="3810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7</a:t>
            </a:r>
            <a:endParaRPr lang="en-US" altLang="en-US" sz="2000">
              <a:solidFill>
                <a:srgbClr val="F82F1A"/>
              </a:solidFill>
              <a:latin typeface="Times New Roman" panose="02020603050405020304" pitchFamily="18" charset="0"/>
            </a:endParaRPr>
          </a:p>
        </p:txBody>
      </p:sp>
      <p:sp>
        <p:nvSpPr>
          <p:cNvPr id="11280" name="Text Box 36"/>
          <p:cNvSpPr txBox="1">
            <a:spLocks noChangeArrowheads="1"/>
          </p:cNvSpPr>
          <p:nvPr/>
        </p:nvSpPr>
        <p:spPr bwMode="auto">
          <a:xfrm>
            <a:off x="6477000" y="3438525"/>
            <a:ext cx="381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4</a:t>
            </a:r>
            <a:endParaRPr lang="en-US" altLang="en-US" sz="2000">
              <a:solidFill>
                <a:srgbClr val="F82F1A"/>
              </a:solidFill>
              <a:latin typeface="Times New Roman" panose="02020603050405020304" pitchFamily="18" charset="0"/>
            </a:endParaRPr>
          </a:p>
        </p:txBody>
      </p:sp>
      <p:sp>
        <p:nvSpPr>
          <p:cNvPr id="11281" name="Text Box 37"/>
          <p:cNvSpPr txBox="1">
            <a:spLocks noChangeArrowheads="1"/>
          </p:cNvSpPr>
          <p:nvPr/>
        </p:nvSpPr>
        <p:spPr bwMode="auto">
          <a:xfrm>
            <a:off x="5791200" y="2919413"/>
            <a:ext cx="3810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2</a:t>
            </a:r>
            <a:endParaRPr lang="en-US" altLang="en-US" sz="2000">
              <a:solidFill>
                <a:srgbClr val="F82F1A"/>
              </a:solidFill>
              <a:latin typeface="Times New Roman" panose="02020603050405020304" pitchFamily="18" charset="0"/>
            </a:endParaRPr>
          </a:p>
        </p:txBody>
      </p:sp>
      <p:sp>
        <p:nvSpPr>
          <p:cNvPr id="11282" name="Text Box 38"/>
          <p:cNvSpPr txBox="1">
            <a:spLocks noChangeArrowheads="1"/>
          </p:cNvSpPr>
          <p:nvPr/>
        </p:nvSpPr>
        <p:spPr bwMode="auto">
          <a:xfrm>
            <a:off x="4495800" y="2876550"/>
            <a:ext cx="381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1</a:t>
            </a:r>
            <a:endParaRPr lang="en-US" altLang="en-US" sz="2000">
              <a:solidFill>
                <a:srgbClr val="F82F1A"/>
              </a:solidFill>
              <a:latin typeface="Times New Roman" panose="02020603050405020304" pitchFamily="18" charset="0"/>
            </a:endParaRPr>
          </a:p>
        </p:txBody>
      </p:sp>
      <p:sp>
        <p:nvSpPr>
          <p:cNvPr id="11283" name="Text Box 39"/>
          <p:cNvSpPr txBox="1">
            <a:spLocks noChangeArrowheads="1"/>
          </p:cNvSpPr>
          <p:nvPr/>
        </p:nvSpPr>
        <p:spPr bwMode="auto">
          <a:xfrm>
            <a:off x="4876800" y="3881438"/>
            <a:ext cx="3810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5</a:t>
            </a:r>
            <a:endParaRPr lang="en-US" altLang="en-US" sz="2000">
              <a:solidFill>
                <a:srgbClr val="F82F1A"/>
              </a:solidFill>
              <a:latin typeface="Times New Roman" panose="02020603050405020304" pitchFamily="18" charset="0"/>
            </a:endParaRPr>
          </a:p>
        </p:txBody>
      </p:sp>
      <p:sp>
        <p:nvSpPr>
          <p:cNvPr id="11284" name="Text Box 40"/>
          <p:cNvSpPr txBox="1">
            <a:spLocks noChangeArrowheads="1"/>
          </p:cNvSpPr>
          <p:nvPr/>
        </p:nvSpPr>
        <p:spPr bwMode="auto">
          <a:xfrm>
            <a:off x="3733800" y="3881438"/>
            <a:ext cx="3810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5</a:t>
            </a:r>
            <a:endParaRPr lang="en-US" altLang="en-US" sz="2000">
              <a:solidFill>
                <a:srgbClr val="F82F1A"/>
              </a:solidFill>
              <a:latin typeface="Times New Roman" panose="02020603050405020304" pitchFamily="18" charset="0"/>
            </a:endParaRPr>
          </a:p>
        </p:txBody>
      </p:sp>
      <p:sp>
        <p:nvSpPr>
          <p:cNvPr id="11285" name="Text Box 41"/>
          <p:cNvSpPr txBox="1">
            <a:spLocks noChangeArrowheads="1"/>
          </p:cNvSpPr>
          <p:nvPr/>
        </p:nvSpPr>
        <p:spPr bwMode="auto">
          <a:xfrm>
            <a:off x="2286000" y="3438525"/>
            <a:ext cx="381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3</a:t>
            </a:r>
            <a:endParaRPr lang="en-US" altLang="en-US" sz="2000">
              <a:solidFill>
                <a:srgbClr val="F82F1A"/>
              </a:solidFill>
              <a:latin typeface="Times New Roman" panose="02020603050405020304" pitchFamily="18" charset="0"/>
            </a:endParaRPr>
          </a:p>
        </p:txBody>
      </p:sp>
      <p:sp>
        <p:nvSpPr>
          <p:cNvPr id="11286" name="Text Box 42"/>
          <p:cNvSpPr txBox="1">
            <a:spLocks noChangeArrowheads="1"/>
          </p:cNvSpPr>
          <p:nvPr/>
        </p:nvSpPr>
        <p:spPr bwMode="auto">
          <a:xfrm>
            <a:off x="3657600" y="2738438"/>
            <a:ext cx="3810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3</a:t>
            </a:r>
            <a:endParaRPr lang="en-US" altLang="en-US" sz="2000">
              <a:solidFill>
                <a:srgbClr val="F82F1A"/>
              </a:solidFill>
              <a:latin typeface="Times New Roman" panose="02020603050405020304" pitchFamily="18" charset="0"/>
            </a:endParaRPr>
          </a:p>
        </p:txBody>
      </p:sp>
      <p:sp>
        <p:nvSpPr>
          <p:cNvPr id="11287" name="Text Box 43"/>
          <p:cNvSpPr txBox="1">
            <a:spLocks noChangeArrowheads="1"/>
          </p:cNvSpPr>
          <p:nvPr/>
        </p:nvSpPr>
        <p:spPr bwMode="auto">
          <a:xfrm>
            <a:off x="2819400" y="2876550"/>
            <a:ext cx="381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2800">
                <a:solidFill>
                  <a:srgbClr val="F82F1A"/>
                </a:solidFill>
                <a:latin typeface="Times New Roman" panose="02020603050405020304" pitchFamily="18" charset="0"/>
              </a:rPr>
              <a:t>4</a:t>
            </a:r>
            <a:endParaRPr lang="en-US" altLang="en-US" sz="2000">
              <a:solidFill>
                <a:srgbClr val="F82F1A"/>
              </a:solidFill>
              <a:latin typeface="Times New Roman" panose="02020603050405020304" pitchFamily="18" charset="0"/>
            </a:endParaRPr>
          </a:p>
        </p:txBody>
      </p:sp>
    </p:spTree>
    <p:extLst>
      <p:ext uri="{BB962C8B-B14F-4D97-AF65-F5344CB8AC3E}">
        <p14:creationId xmlns:p14="http://schemas.microsoft.com/office/powerpoint/2010/main" val="2458299288"/>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oup 55"/>
          <p:cNvGrpSpPr>
            <a:grpSpLocks/>
          </p:cNvGrpSpPr>
          <p:nvPr/>
        </p:nvGrpSpPr>
        <p:grpSpPr bwMode="auto">
          <a:xfrm>
            <a:off x="2455863" y="2374900"/>
            <a:ext cx="3816350" cy="3197225"/>
            <a:chOff x="386" y="1722"/>
            <a:chExt cx="2404" cy="2014"/>
          </a:xfrm>
        </p:grpSpPr>
        <p:grpSp>
          <p:nvGrpSpPr>
            <p:cNvPr id="12291" name="Group 2"/>
            <p:cNvGrpSpPr>
              <a:grpSpLocks/>
            </p:cNvGrpSpPr>
            <p:nvPr/>
          </p:nvGrpSpPr>
          <p:grpSpPr bwMode="auto">
            <a:xfrm>
              <a:off x="386" y="1722"/>
              <a:ext cx="2404" cy="2014"/>
              <a:chOff x="386" y="1722"/>
              <a:chExt cx="2404" cy="2014"/>
            </a:xfrm>
          </p:grpSpPr>
          <p:sp>
            <p:nvSpPr>
              <p:cNvPr id="12293" name="Oval 3"/>
              <p:cNvSpPr>
                <a:spLocks noChangeArrowheads="1"/>
              </p:cNvSpPr>
              <p:nvPr/>
            </p:nvSpPr>
            <p:spPr bwMode="auto">
              <a:xfrm>
                <a:off x="811" y="1722"/>
                <a:ext cx="286" cy="286"/>
              </a:xfrm>
              <a:prstGeom prst="ellipse">
                <a:avLst/>
              </a:prstGeom>
              <a:solidFill>
                <a:srgbClr val="C0FEF9"/>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2294" name="Oval 4"/>
              <p:cNvSpPr>
                <a:spLocks noChangeArrowheads="1"/>
              </p:cNvSpPr>
              <p:nvPr/>
            </p:nvSpPr>
            <p:spPr bwMode="auto">
              <a:xfrm>
                <a:off x="398" y="2350"/>
                <a:ext cx="286" cy="286"/>
              </a:xfrm>
              <a:prstGeom prst="ellipse">
                <a:avLst/>
              </a:prstGeom>
              <a:solidFill>
                <a:srgbClr val="C0FEF9"/>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2295" name="Oval 5"/>
              <p:cNvSpPr>
                <a:spLocks noChangeArrowheads="1"/>
              </p:cNvSpPr>
              <p:nvPr/>
            </p:nvSpPr>
            <p:spPr bwMode="auto">
              <a:xfrm>
                <a:off x="686" y="3239"/>
                <a:ext cx="286" cy="286"/>
              </a:xfrm>
              <a:prstGeom prst="ellipse">
                <a:avLst/>
              </a:prstGeom>
              <a:solidFill>
                <a:srgbClr val="C0FEF9"/>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2296" name="Oval 6"/>
              <p:cNvSpPr>
                <a:spLocks noChangeArrowheads="1"/>
              </p:cNvSpPr>
              <p:nvPr/>
            </p:nvSpPr>
            <p:spPr bwMode="auto">
              <a:xfrm>
                <a:off x="1179" y="2554"/>
                <a:ext cx="286" cy="286"/>
              </a:xfrm>
              <a:prstGeom prst="ellipse">
                <a:avLst/>
              </a:prstGeom>
              <a:solidFill>
                <a:srgbClr val="C0FEF9"/>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2297" name="Oval 7"/>
              <p:cNvSpPr>
                <a:spLocks noChangeArrowheads="1"/>
              </p:cNvSpPr>
              <p:nvPr/>
            </p:nvSpPr>
            <p:spPr bwMode="auto">
              <a:xfrm>
                <a:off x="1660" y="2118"/>
                <a:ext cx="286" cy="286"/>
              </a:xfrm>
              <a:prstGeom prst="ellipse">
                <a:avLst/>
              </a:prstGeom>
              <a:solidFill>
                <a:srgbClr val="C0FEF9"/>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2298" name="Oval 8"/>
              <p:cNvSpPr>
                <a:spLocks noChangeArrowheads="1"/>
              </p:cNvSpPr>
              <p:nvPr/>
            </p:nvSpPr>
            <p:spPr bwMode="auto">
              <a:xfrm>
                <a:off x="2504" y="2655"/>
                <a:ext cx="286" cy="286"/>
              </a:xfrm>
              <a:prstGeom prst="ellipse">
                <a:avLst/>
              </a:prstGeom>
              <a:solidFill>
                <a:srgbClr val="C0FEF9"/>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2299" name="Oval 9"/>
              <p:cNvSpPr>
                <a:spLocks noChangeArrowheads="1"/>
              </p:cNvSpPr>
              <p:nvPr/>
            </p:nvSpPr>
            <p:spPr bwMode="auto">
              <a:xfrm>
                <a:off x="1853" y="3373"/>
                <a:ext cx="286" cy="286"/>
              </a:xfrm>
              <a:prstGeom prst="ellipse">
                <a:avLst/>
              </a:prstGeom>
              <a:solidFill>
                <a:srgbClr val="C0FEF9"/>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a:p>
            </p:txBody>
          </p:sp>
          <p:sp>
            <p:nvSpPr>
              <p:cNvPr id="12300" name="Line 10"/>
              <p:cNvSpPr>
                <a:spLocks noChangeShapeType="1"/>
              </p:cNvSpPr>
              <p:nvPr/>
            </p:nvSpPr>
            <p:spPr bwMode="auto">
              <a:xfrm>
                <a:off x="1090" y="1944"/>
                <a:ext cx="577" cy="22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01" name="Line 11"/>
              <p:cNvSpPr>
                <a:spLocks noChangeShapeType="1"/>
              </p:cNvSpPr>
              <p:nvPr/>
            </p:nvSpPr>
            <p:spPr bwMode="auto">
              <a:xfrm>
                <a:off x="1939" y="2340"/>
                <a:ext cx="589" cy="351"/>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02" name="Line 12"/>
              <p:cNvSpPr>
                <a:spLocks noChangeShapeType="1"/>
              </p:cNvSpPr>
              <p:nvPr/>
            </p:nvSpPr>
            <p:spPr bwMode="auto">
              <a:xfrm flipH="1">
                <a:off x="614" y="1989"/>
                <a:ext cx="227" cy="362"/>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03" name="Line 13"/>
              <p:cNvSpPr>
                <a:spLocks noChangeShapeType="1"/>
              </p:cNvSpPr>
              <p:nvPr/>
            </p:nvSpPr>
            <p:spPr bwMode="auto">
              <a:xfrm>
                <a:off x="580" y="2634"/>
                <a:ext cx="181" cy="612"/>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04" name="Line 14"/>
              <p:cNvSpPr>
                <a:spLocks noChangeShapeType="1"/>
              </p:cNvSpPr>
              <p:nvPr/>
            </p:nvSpPr>
            <p:spPr bwMode="auto">
              <a:xfrm>
                <a:off x="977" y="3404"/>
                <a:ext cx="872" cy="1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05" name="Line 15"/>
              <p:cNvSpPr>
                <a:spLocks noChangeShapeType="1"/>
              </p:cNvSpPr>
              <p:nvPr/>
            </p:nvSpPr>
            <p:spPr bwMode="auto">
              <a:xfrm flipV="1">
                <a:off x="2064" y="2917"/>
                <a:ext cx="487" cy="46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06" name="Line 16"/>
              <p:cNvSpPr>
                <a:spLocks noChangeShapeType="1"/>
              </p:cNvSpPr>
              <p:nvPr/>
            </p:nvSpPr>
            <p:spPr bwMode="auto">
              <a:xfrm>
                <a:off x="977" y="2012"/>
                <a:ext cx="283" cy="543"/>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07" name="Line 17"/>
              <p:cNvSpPr>
                <a:spLocks noChangeShapeType="1"/>
              </p:cNvSpPr>
              <p:nvPr/>
            </p:nvSpPr>
            <p:spPr bwMode="auto">
              <a:xfrm flipH="1">
                <a:off x="1418" y="2374"/>
                <a:ext cx="283" cy="20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08" name="Line 18"/>
              <p:cNvSpPr>
                <a:spLocks noChangeShapeType="1"/>
              </p:cNvSpPr>
              <p:nvPr/>
            </p:nvSpPr>
            <p:spPr bwMode="auto">
              <a:xfrm flipH="1">
                <a:off x="931" y="2838"/>
                <a:ext cx="295" cy="408"/>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09" name="Rectangle 19"/>
              <p:cNvSpPr>
                <a:spLocks noChangeArrowheads="1"/>
              </p:cNvSpPr>
              <p:nvPr/>
            </p:nvSpPr>
            <p:spPr bwMode="auto">
              <a:xfrm>
                <a:off x="851" y="1760"/>
                <a:ext cx="196"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a:latin typeface="Book Antiqua" panose="02040602050305030304" pitchFamily="18" charset="0"/>
                  </a:rPr>
                  <a:t>1</a:t>
                </a:r>
              </a:p>
            </p:txBody>
          </p:sp>
          <p:sp>
            <p:nvSpPr>
              <p:cNvPr id="12310" name="Rectangle 20"/>
              <p:cNvSpPr>
                <a:spLocks noChangeArrowheads="1"/>
              </p:cNvSpPr>
              <p:nvPr/>
            </p:nvSpPr>
            <p:spPr bwMode="auto">
              <a:xfrm>
                <a:off x="1711" y="2156"/>
                <a:ext cx="196"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a:latin typeface="Book Antiqua" panose="02040602050305030304" pitchFamily="18" charset="0"/>
                  </a:rPr>
                  <a:t>5</a:t>
                </a:r>
              </a:p>
            </p:txBody>
          </p:sp>
          <p:sp>
            <p:nvSpPr>
              <p:cNvPr id="12311" name="Rectangle 21"/>
              <p:cNvSpPr>
                <a:spLocks noChangeArrowheads="1"/>
              </p:cNvSpPr>
              <p:nvPr/>
            </p:nvSpPr>
            <p:spPr bwMode="auto">
              <a:xfrm>
                <a:off x="2572" y="2688"/>
                <a:ext cx="196"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a:latin typeface="Book Antiqua" panose="02040602050305030304" pitchFamily="18" charset="0"/>
                  </a:rPr>
                  <a:t>7</a:t>
                </a:r>
              </a:p>
            </p:txBody>
          </p:sp>
          <p:sp>
            <p:nvSpPr>
              <p:cNvPr id="12312" name="Rectangle 22"/>
              <p:cNvSpPr>
                <a:spLocks noChangeArrowheads="1"/>
              </p:cNvSpPr>
              <p:nvPr/>
            </p:nvSpPr>
            <p:spPr bwMode="auto">
              <a:xfrm>
                <a:off x="454" y="2393"/>
                <a:ext cx="196"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a:latin typeface="Book Antiqua" panose="02040602050305030304" pitchFamily="18" charset="0"/>
                  </a:rPr>
                  <a:t>2</a:t>
                </a:r>
              </a:p>
            </p:txBody>
          </p:sp>
          <p:sp>
            <p:nvSpPr>
              <p:cNvPr id="12313" name="Rectangle 23"/>
              <p:cNvSpPr>
                <a:spLocks noChangeArrowheads="1"/>
              </p:cNvSpPr>
              <p:nvPr/>
            </p:nvSpPr>
            <p:spPr bwMode="auto">
              <a:xfrm>
                <a:off x="1224" y="2597"/>
                <a:ext cx="196"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a:latin typeface="Book Antiqua" panose="02040602050305030304" pitchFamily="18" charset="0"/>
                  </a:rPr>
                  <a:t>3</a:t>
                </a:r>
              </a:p>
            </p:txBody>
          </p:sp>
          <p:sp>
            <p:nvSpPr>
              <p:cNvPr id="12314" name="Rectangle 24"/>
              <p:cNvSpPr>
                <a:spLocks noChangeArrowheads="1"/>
              </p:cNvSpPr>
              <p:nvPr/>
            </p:nvSpPr>
            <p:spPr bwMode="auto">
              <a:xfrm>
                <a:off x="727" y="3254"/>
                <a:ext cx="196"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a:latin typeface="Book Antiqua" panose="02040602050305030304" pitchFamily="18" charset="0"/>
                  </a:rPr>
                  <a:t>4</a:t>
                </a:r>
              </a:p>
            </p:txBody>
          </p:sp>
          <p:sp>
            <p:nvSpPr>
              <p:cNvPr id="12315" name="Rectangle 25"/>
              <p:cNvSpPr>
                <a:spLocks noChangeArrowheads="1"/>
              </p:cNvSpPr>
              <p:nvPr/>
            </p:nvSpPr>
            <p:spPr bwMode="auto">
              <a:xfrm>
                <a:off x="1915" y="3412"/>
                <a:ext cx="196"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a:latin typeface="Book Antiqua" panose="02040602050305030304" pitchFamily="18" charset="0"/>
                  </a:rPr>
                  <a:t>6</a:t>
                </a:r>
              </a:p>
            </p:txBody>
          </p:sp>
          <p:sp>
            <p:nvSpPr>
              <p:cNvPr id="12316" name="Rectangle 26"/>
              <p:cNvSpPr>
                <a:spLocks noChangeArrowheads="1"/>
              </p:cNvSpPr>
              <p:nvPr/>
            </p:nvSpPr>
            <p:spPr bwMode="auto">
              <a:xfrm>
                <a:off x="1304" y="1842"/>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20</a:t>
                </a:r>
              </a:p>
            </p:txBody>
          </p:sp>
          <p:sp>
            <p:nvSpPr>
              <p:cNvPr id="12317" name="Rectangle 27"/>
              <p:cNvSpPr>
                <a:spLocks noChangeArrowheads="1"/>
              </p:cNvSpPr>
              <p:nvPr/>
            </p:nvSpPr>
            <p:spPr bwMode="auto">
              <a:xfrm>
                <a:off x="386" y="2860"/>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40</a:t>
                </a:r>
              </a:p>
            </p:txBody>
          </p:sp>
          <p:sp>
            <p:nvSpPr>
              <p:cNvPr id="12318" name="Rectangle 28"/>
              <p:cNvSpPr>
                <a:spLocks noChangeArrowheads="1"/>
              </p:cNvSpPr>
              <p:nvPr/>
            </p:nvSpPr>
            <p:spPr bwMode="auto">
              <a:xfrm>
                <a:off x="488" y="2023"/>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15</a:t>
                </a:r>
              </a:p>
            </p:txBody>
          </p:sp>
          <p:sp>
            <p:nvSpPr>
              <p:cNvPr id="12319" name="Rectangle 29"/>
              <p:cNvSpPr>
                <a:spLocks noChangeArrowheads="1"/>
              </p:cNvSpPr>
              <p:nvPr/>
            </p:nvSpPr>
            <p:spPr bwMode="auto">
              <a:xfrm>
                <a:off x="873" y="2226"/>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35</a:t>
                </a:r>
              </a:p>
            </p:txBody>
          </p:sp>
          <p:sp>
            <p:nvSpPr>
              <p:cNvPr id="12320" name="Rectangle 30"/>
              <p:cNvSpPr>
                <a:spLocks noChangeArrowheads="1"/>
              </p:cNvSpPr>
              <p:nvPr/>
            </p:nvSpPr>
            <p:spPr bwMode="auto">
              <a:xfrm>
                <a:off x="873" y="2860"/>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35</a:t>
                </a:r>
              </a:p>
            </p:txBody>
          </p:sp>
          <p:sp>
            <p:nvSpPr>
              <p:cNvPr id="12321" name="Rectangle 31"/>
              <p:cNvSpPr>
                <a:spLocks noChangeArrowheads="1"/>
              </p:cNvSpPr>
              <p:nvPr/>
            </p:nvSpPr>
            <p:spPr bwMode="auto">
              <a:xfrm>
                <a:off x="1247" y="3505"/>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10</a:t>
                </a:r>
              </a:p>
            </p:txBody>
          </p:sp>
          <p:sp>
            <p:nvSpPr>
              <p:cNvPr id="12322" name="Rectangle 32"/>
              <p:cNvSpPr>
                <a:spLocks noChangeArrowheads="1"/>
              </p:cNvSpPr>
              <p:nvPr/>
            </p:nvSpPr>
            <p:spPr bwMode="auto">
              <a:xfrm>
                <a:off x="2334" y="3143"/>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15</a:t>
                </a:r>
              </a:p>
            </p:txBody>
          </p:sp>
          <p:sp>
            <p:nvSpPr>
              <p:cNvPr id="12323" name="Line 33"/>
              <p:cNvSpPr>
                <a:spLocks noChangeShapeType="1"/>
              </p:cNvSpPr>
              <p:nvPr/>
            </p:nvSpPr>
            <p:spPr bwMode="auto">
              <a:xfrm>
                <a:off x="1803" y="2419"/>
                <a:ext cx="136" cy="951"/>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24" name="Rectangle 34"/>
              <p:cNvSpPr>
                <a:spLocks noChangeArrowheads="1"/>
              </p:cNvSpPr>
              <p:nvPr/>
            </p:nvSpPr>
            <p:spPr bwMode="auto">
              <a:xfrm>
                <a:off x="1360" y="2328"/>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10</a:t>
                </a:r>
              </a:p>
            </p:txBody>
          </p:sp>
          <p:sp>
            <p:nvSpPr>
              <p:cNvPr id="12325" name="Rectangle 35"/>
              <p:cNvSpPr>
                <a:spLocks noChangeArrowheads="1"/>
              </p:cNvSpPr>
              <p:nvPr/>
            </p:nvSpPr>
            <p:spPr bwMode="auto">
              <a:xfrm>
                <a:off x="1870" y="2781"/>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50</a:t>
                </a:r>
              </a:p>
            </p:txBody>
          </p:sp>
        </p:grpSp>
        <p:sp>
          <p:nvSpPr>
            <p:cNvPr id="12292" name="Rectangle 54"/>
            <p:cNvSpPr>
              <a:spLocks noChangeArrowheads="1"/>
            </p:cNvSpPr>
            <p:nvPr/>
          </p:nvSpPr>
          <p:spPr bwMode="auto">
            <a:xfrm>
              <a:off x="2211" y="2284"/>
              <a:ext cx="26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latin typeface="Book Antiqua" panose="02040602050305030304" pitchFamily="18" charset="0"/>
                </a:rPr>
                <a:t>75</a:t>
              </a:r>
            </a:p>
          </p:txBody>
        </p:sp>
      </p:grpSp>
    </p:spTree>
    <p:extLst>
      <p:ext uri="{BB962C8B-B14F-4D97-AF65-F5344CB8AC3E}">
        <p14:creationId xmlns:p14="http://schemas.microsoft.com/office/powerpoint/2010/main" val="1504992834"/>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762000" y="685800"/>
            <a:ext cx="7467600" cy="609600"/>
          </a:xfrm>
        </p:spPr>
        <p:txBody>
          <a:bodyPr/>
          <a:lstStyle/>
          <a:p>
            <a:pPr eaLnBrk="1" hangingPunct="1"/>
            <a:r>
              <a:rPr lang="en-US" altLang="en-US" sz="2500" smtClean="0"/>
              <a:t>The Traveling Salesman Problem</a:t>
            </a:r>
            <a:endParaRPr lang="en-CA" altLang="en-US" sz="2500" smtClean="0"/>
          </a:p>
        </p:txBody>
      </p:sp>
      <p:sp>
        <p:nvSpPr>
          <p:cNvPr id="13315" name="Rectangle 3"/>
          <p:cNvSpPr>
            <a:spLocks noGrp="1" noChangeArrowheads="1"/>
          </p:cNvSpPr>
          <p:nvPr>
            <p:ph type="body" idx="1"/>
          </p:nvPr>
        </p:nvSpPr>
        <p:spPr>
          <a:xfrm>
            <a:off x="228600" y="1905000"/>
            <a:ext cx="8763000" cy="3810000"/>
          </a:xfrm>
        </p:spPr>
        <p:txBody>
          <a:bodyPr>
            <a:normAutofit fontScale="92500" lnSpcReduction="10000"/>
          </a:bodyPr>
          <a:lstStyle/>
          <a:p>
            <a:pPr marL="0" indent="0" eaLnBrk="1" hangingPunct="1">
              <a:spcAft>
                <a:spcPct val="20000"/>
              </a:spcAft>
            </a:pPr>
            <a:r>
              <a:rPr lang="en-US" altLang="en-US" sz="2200" smtClean="0">
                <a:sym typeface="Symbol" panose="05050102010706020507" pitchFamily="18" charset="2"/>
              </a:rPr>
              <a:t>The </a:t>
            </a:r>
            <a:r>
              <a:rPr lang="en-US" altLang="en-US" sz="2200" b="1" smtClean="0">
                <a:solidFill>
                  <a:srgbClr val="4C32CE"/>
                </a:solidFill>
                <a:sym typeface="Symbol" panose="05050102010706020507" pitchFamily="18" charset="2"/>
              </a:rPr>
              <a:t>traveling salesman problem</a:t>
            </a:r>
            <a:r>
              <a:rPr lang="en-US" altLang="en-US" sz="2200" smtClean="0">
                <a:sym typeface="Symbol" panose="05050102010706020507" pitchFamily="18" charset="2"/>
              </a:rPr>
              <a:t> is one of the classical problems in computer science.</a:t>
            </a:r>
          </a:p>
          <a:p>
            <a:pPr marL="0" indent="0" eaLnBrk="1" hangingPunct="1">
              <a:spcAft>
                <a:spcPct val="20000"/>
              </a:spcAft>
            </a:pPr>
            <a:r>
              <a:rPr lang="en-US" altLang="en-US" sz="2200" smtClean="0">
                <a:sym typeface="Symbol" panose="05050102010706020507" pitchFamily="18" charset="2"/>
              </a:rPr>
              <a:t>A traveling salesman wants to visit a number of cities and then return to his starting point. Of course he wants to save time and energy, so he wants to determine the </a:t>
            </a:r>
            <a:r>
              <a:rPr lang="en-US" altLang="en-US" sz="2200" b="1" smtClean="0">
                <a:solidFill>
                  <a:srgbClr val="4C32CE"/>
                </a:solidFill>
                <a:sym typeface="Symbol" panose="05050102010706020507" pitchFamily="18" charset="2"/>
              </a:rPr>
              <a:t>shortest cycle</a:t>
            </a:r>
            <a:r>
              <a:rPr lang="en-US" altLang="en-US" sz="2200" smtClean="0">
                <a:sym typeface="Symbol" panose="05050102010706020507" pitchFamily="18" charset="2"/>
              </a:rPr>
              <a:t> for his trip.</a:t>
            </a:r>
          </a:p>
          <a:p>
            <a:pPr marL="0" indent="0" eaLnBrk="1" hangingPunct="1">
              <a:spcAft>
                <a:spcPct val="20000"/>
              </a:spcAft>
            </a:pPr>
            <a:r>
              <a:rPr lang="en-US" altLang="en-US" sz="2200" smtClean="0">
                <a:sym typeface="Symbol" panose="05050102010706020507" pitchFamily="18" charset="2"/>
              </a:rPr>
              <a:t>We can represent the cities and the distances between them by a weighted, complete, undirected graph.</a:t>
            </a:r>
          </a:p>
          <a:p>
            <a:pPr marL="0" indent="0" eaLnBrk="1" hangingPunct="1">
              <a:spcAft>
                <a:spcPct val="20000"/>
              </a:spcAft>
            </a:pPr>
            <a:r>
              <a:rPr lang="en-US" altLang="en-US" sz="2200" smtClean="0">
                <a:sym typeface="Symbol" panose="05050102010706020507" pitchFamily="18" charset="2"/>
              </a:rPr>
              <a:t>The problem then is to find the </a:t>
            </a:r>
            <a:r>
              <a:rPr lang="en-US" altLang="en-US" sz="2200" b="1" smtClean="0">
                <a:solidFill>
                  <a:srgbClr val="4C32CE"/>
                </a:solidFill>
                <a:sym typeface="Symbol" panose="05050102010706020507" pitchFamily="18" charset="2"/>
              </a:rPr>
              <a:t>shortest cycle (of minimum total weight that visits each vertex exactly one)</a:t>
            </a:r>
            <a:r>
              <a:rPr lang="en-US" altLang="en-US" sz="2200" smtClean="0">
                <a:sym typeface="Symbol" panose="05050102010706020507" pitchFamily="18" charset="2"/>
              </a:rPr>
              <a:t>.</a:t>
            </a:r>
          </a:p>
          <a:p>
            <a:pPr marL="0" indent="0" eaLnBrk="1" hangingPunct="1">
              <a:spcAft>
                <a:spcPct val="20000"/>
              </a:spcAft>
            </a:pPr>
            <a:r>
              <a:rPr lang="en-US" altLang="en-US" sz="2200" smtClean="0">
                <a:sym typeface="Symbol" panose="05050102010706020507" pitchFamily="18" charset="2"/>
              </a:rPr>
              <a:t>Finding the shortest cycle is different than Dijkstra’s shortest path.</a:t>
            </a:r>
            <a:br>
              <a:rPr lang="en-US" altLang="en-US" sz="2200" smtClean="0">
                <a:sym typeface="Symbol" panose="05050102010706020507" pitchFamily="18" charset="2"/>
              </a:rPr>
            </a:br>
            <a:r>
              <a:rPr lang="en-US" altLang="en-US" sz="2200" smtClean="0">
                <a:sym typeface="Symbol" panose="05050102010706020507" pitchFamily="18" charset="2"/>
              </a:rPr>
              <a:t>	It is much harder too, no polynomial time algorithm exists!</a:t>
            </a:r>
          </a:p>
        </p:txBody>
      </p:sp>
    </p:spTree>
    <p:extLst>
      <p:ext uri="{BB962C8B-B14F-4D97-AF65-F5344CB8AC3E}">
        <p14:creationId xmlns:p14="http://schemas.microsoft.com/office/powerpoint/2010/main" val="250048114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447800"/>
            <a:ext cx="8229600" cy="5257800"/>
          </a:xfrm>
        </p:spPr>
        <p:txBody>
          <a:bodyPr>
            <a:normAutofit/>
          </a:bodyPr>
          <a:lstStyle/>
          <a:p>
            <a:pPr>
              <a:buNone/>
            </a:pPr>
            <a:r>
              <a:rPr lang="en-US" dirty="0" smtClean="0"/>
              <a:t>a</a:t>
            </a:r>
            <a:r>
              <a:rPr lang="en-US" dirty="0"/>
              <a:t>) By bus from A to C by way of B</a:t>
            </a:r>
            <a:r>
              <a:rPr lang="en-US" dirty="0" smtClean="0"/>
              <a:t>;</a:t>
            </a:r>
          </a:p>
          <a:p>
            <a:pPr>
              <a:buNone/>
            </a:pPr>
            <a:r>
              <a:rPr lang="en-US" b="1" dirty="0"/>
              <a:t>Solution</a:t>
            </a:r>
            <a:r>
              <a:rPr lang="en-US" dirty="0"/>
              <a:t>:</a:t>
            </a:r>
          </a:p>
          <a:p>
            <a:pPr>
              <a:buNone/>
            </a:pPr>
            <a:endParaRPr lang="en-US" dirty="0"/>
          </a:p>
          <a:p>
            <a:pPr>
              <a:buNone/>
            </a:pPr>
            <a:r>
              <a:rPr lang="en-US" dirty="0" smtClean="0"/>
              <a:t>   </a:t>
            </a:r>
          </a:p>
          <a:p>
            <a:pPr>
              <a:buNone/>
            </a:pPr>
            <a:r>
              <a:rPr lang="en-US" dirty="0"/>
              <a:t> </a:t>
            </a:r>
            <a:r>
              <a:rPr lang="en-US" dirty="0" smtClean="0"/>
              <a:t>  There </a:t>
            </a:r>
            <a:r>
              <a:rPr lang="en-US" dirty="0"/>
              <a:t>are 4 ways to go from A to B and 3 ways to go </a:t>
            </a:r>
            <a:r>
              <a:rPr lang="en-US" dirty="0" smtClean="0"/>
              <a:t>from B </a:t>
            </a:r>
            <a:r>
              <a:rPr lang="en-US" dirty="0"/>
              <a:t>to C; hence there are 4 × 3 = </a:t>
            </a:r>
            <a:r>
              <a:rPr lang="en-US" sz="3200" dirty="0"/>
              <a:t>12 </a:t>
            </a:r>
            <a:r>
              <a:rPr lang="en-US" dirty="0"/>
              <a:t>ways to go from A to C by way of B</a:t>
            </a:r>
            <a:r>
              <a:rPr lang="en-US" dirty="0" smtClean="0"/>
              <a:t>.</a:t>
            </a:r>
          </a:p>
          <a:p>
            <a:pPr>
              <a:buNone/>
            </a:pPr>
            <a:endParaRPr lang="en-US" dirty="0"/>
          </a:p>
        </p:txBody>
      </p:sp>
      <p:pic>
        <p:nvPicPr>
          <p:cNvPr id="5" name="Picture 4"/>
          <p:cNvPicPr>
            <a:picLocks noChangeAspect="1"/>
          </p:cNvPicPr>
          <p:nvPr/>
        </p:nvPicPr>
        <p:blipFill>
          <a:blip r:embed="rId2"/>
          <a:stretch>
            <a:fillRect/>
          </a:stretch>
        </p:blipFill>
        <p:spPr>
          <a:xfrm>
            <a:off x="2057400" y="2514600"/>
            <a:ext cx="3505200" cy="762000"/>
          </a:xfrm>
          <a:prstGeom prst="rect">
            <a:avLst/>
          </a:prstGeom>
        </p:spPr>
      </p:pic>
    </p:spTree>
    <p:extLst>
      <p:ext uri="{BB962C8B-B14F-4D97-AF65-F5344CB8AC3E}">
        <p14:creationId xmlns:p14="http://schemas.microsoft.com/office/powerpoint/2010/main" val="99064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altLang="en-US" sz="2900" smtClean="0"/>
              <a:t>The Traveling Salesman Problem</a:t>
            </a:r>
          </a:p>
        </p:txBody>
      </p:sp>
      <p:sp>
        <p:nvSpPr>
          <p:cNvPr id="14339" name="Rectangle 3"/>
          <p:cNvSpPr>
            <a:spLocks noGrp="1" noChangeArrowheads="1"/>
          </p:cNvSpPr>
          <p:nvPr>
            <p:ph type="body" idx="1"/>
          </p:nvPr>
        </p:nvSpPr>
        <p:spPr/>
        <p:txBody>
          <a:bodyPr/>
          <a:lstStyle/>
          <a:p>
            <a:r>
              <a:rPr lang="en-US" altLang="en-US" sz="2700" smtClean="0"/>
              <a:t>Importance:</a:t>
            </a:r>
          </a:p>
          <a:p>
            <a:pPr lvl="1"/>
            <a:r>
              <a:rPr lang="en-US" altLang="en-US" sz="2200" smtClean="0"/>
              <a:t>Variety  of scheduling application can be solved as a</a:t>
            </a:r>
            <a:br>
              <a:rPr lang="en-US" altLang="en-US" sz="2200" smtClean="0"/>
            </a:br>
            <a:r>
              <a:rPr lang="en-US" altLang="en-US" sz="2200" smtClean="0"/>
              <a:t>traveling salesmen problem. </a:t>
            </a:r>
          </a:p>
          <a:p>
            <a:pPr lvl="1"/>
            <a:r>
              <a:rPr lang="en-US" altLang="en-US" sz="2200" smtClean="0"/>
              <a:t>Examples</a:t>
            </a:r>
            <a:r>
              <a:rPr lang="en-US" altLang="en-US" sz="2000" smtClean="0"/>
              <a:t>:</a:t>
            </a:r>
          </a:p>
          <a:p>
            <a:pPr lvl="2"/>
            <a:r>
              <a:rPr lang="en-US" altLang="en-US" sz="2000" smtClean="0"/>
              <a:t>Ordering drill position on a drill press. </a:t>
            </a:r>
          </a:p>
          <a:p>
            <a:pPr lvl="2"/>
            <a:r>
              <a:rPr lang="en-US" altLang="en-US" sz="2000" smtClean="0"/>
              <a:t>School bus routing. </a:t>
            </a:r>
          </a:p>
          <a:p>
            <a:pPr lvl="1"/>
            <a:r>
              <a:rPr lang="en-US" altLang="en-US" sz="2200" smtClean="0"/>
              <a:t>The problem has theoretical importance because it </a:t>
            </a:r>
            <a:br>
              <a:rPr lang="en-US" altLang="en-US" sz="2200" smtClean="0"/>
            </a:br>
            <a:r>
              <a:rPr lang="en-US" altLang="en-US" sz="2200" smtClean="0"/>
              <a:t>represents a class of difficult problems known as NP-hard problems.</a:t>
            </a:r>
          </a:p>
        </p:txBody>
      </p:sp>
    </p:spTree>
    <p:extLst>
      <p:ext uri="{BB962C8B-B14F-4D97-AF65-F5344CB8AC3E}">
        <p14:creationId xmlns:p14="http://schemas.microsoft.com/office/powerpoint/2010/main" val="3183818813"/>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altLang="en-US" smtClean="0"/>
              <a:t>Travelling Salesman problem</a:t>
            </a:r>
          </a:p>
        </p:txBody>
      </p:sp>
      <p:pic>
        <p:nvPicPr>
          <p:cNvPr id="15363"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143000" y="1905000"/>
            <a:ext cx="7315200" cy="4572000"/>
          </a:xfrm>
          <a:noFill/>
        </p:spPr>
      </p:pic>
    </p:spTree>
    <p:extLst>
      <p:ext uri="{BB962C8B-B14F-4D97-AF65-F5344CB8AC3E}">
        <p14:creationId xmlns:p14="http://schemas.microsoft.com/office/powerpoint/2010/main" val="4027660478"/>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457200" y="704088"/>
            <a:ext cx="8229600" cy="743712"/>
          </a:xfrm>
        </p:spPr>
        <p:txBody>
          <a:bodyPr>
            <a:normAutofit fontScale="90000"/>
          </a:bodyPr>
          <a:lstStyle/>
          <a:p>
            <a:r>
              <a:rPr lang="en-US" altLang="en-US" dirty="0" smtClean="0"/>
              <a:t>Travelling Salesman problem</a:t>
            </a:r>
          </a:p>
        </p:txBody>
      </p:sp>
      <p:pic>
        <p:nvPicPr>
          <p:cNvPr id="16387"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1600200"/>
            <a:ext cx="7848600" cy="4953000"/>
          </a:xfrm>
          <a:noFill/>
        </p:spPr>
      </p:pic>
    </p:spTree>
    <p:extLst>
      <p:ext uri="{BB962C8B-B14F-4D97-AF65-F5344CB8AC3E}">
        <p14:creationId xmlns:p14="http://schemas.microsoft.com/office/powerpoint/2010/main" val="2911132729"/>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t>Discrete Probability</a:t>
            </a:r>
            <a:endParaRPr lang="en-US" b="1" dirty="0"/>
          </a:p>
        </p:txBody>
      </p:sp>
      <p:sp>
        <p:nvSpPr>
          <p:cNvPr id="3" name="Subtitle 2"/>
          <p:cNvSpPr>
            <a:spLocks noGrp="1"/>
          </p:cNvSpPr>
          <p:nvPr>
            <p:ph type="subTitle" idx="1"/>
          </p:nvPr>
        </p:nvSpPr>
        <p:spPr/>
        <p:txBody>
          <a:bodyPr/>
          <a:lstStyle/>
          <a:p>
            <a:r>
              <a:rPr lang="en-US" dirty="0" smtClean="0">
                <a:solidFill>
                  <a:schemeClr val="tx1"/>
                </a:solidFill>
              </a:rPr>
              <a:t>Fall </a:t>
            </a:r>
            <a:r>
              <a:rPr lang="en-US" dirty="0" smtClean="0">
                <a:solidFill>
                  <a:schemeClr val="tx1"/>
                </a:solidFill>
              </a:rPr>
              <a:t>2018</a:t>
            </a:r>
            <a:endParaRPr lang="en-US" dirty="0" smtClean="0">
              <a:solidFill>
                <a:schemeClr val="tx1"/>
              </a:solidFill>
            </a:endParaRPr>
          </a:p>
          <a:p>
            <a:r>
              <a:rPr lang="en-US" dirty="0" smtClean="0">
                <a:solidFill>
                  <a:schemeClr val="tx1"/>
                </a:solidFill>
              </a:rPr>
              <a:t>Shoaib Raza</a:t>
            </a:r>
          </a:p>
        </p:txBody>
      </p:sp>
    </p:spTree>
    <p:extLst>
      <p:ext uri="{BB962C8B-B14F-4D97-AF65-F5344CB8AC3E}">
        <p14:creationId xmlns:p14="http://schemas.microsoft.com/office/powerpoint/2010/main" val="3273388786"/>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36093"/>
            <a:ext cx="8229600" cy="764452"/>
          </a:xfrm>
        </p:spPr>
        <p:txBody>
          <a:bodyPr>
            <a:normAutofit/>
          </a:bodyPr>
          <a:lstStyle/>
          <a:p>
            <a:pPr algn="l"/>
            <a:r>
              <a:rPr lang="en-US" sz="3600" dirty="0"/>
              <a:t>Probability</a:t>
            </a:r>
          </a:p>
        </p:txBody>
      </p:sp>
      <p:sp>
        <p:nvSpPr>
          <p:cNvPr id="6" name="Rectangle 5"/>
          <p:cNvSpPr/>
          <p:nvPr/>
        </p:nvSpPr>
        <p:spPr>
          <a:xfrm>
            <a:off x="190834" y="961071"/>
            <a:ext cx="8811491" cy="5632311"/>
          </a:xfrm>
          <a:prstGeom prst="rect">
            <a:avLst/>
          </a:prstGeom>
        </p:spPr>
        <p:txBody>
          <a:bodyPr wrap="square">
            <a:spAutoFit/>
          </a:bodyPr>
          <a:lstStyle/>
          <a:p>
            <a:r>
              <a:rPr lang="en-US" sz="2400" dirty="0" smtClean="0">
                <a:latin typeface="Arial Narrow" panose="020B0606020202030204" pitchFamily="34" charset="0"/>
              </a:rPr>
              <a:t>The </a:t>
            </a:r>
            <a:r>
              <a:rPr lang="en-US" sz="2400" dirty="0" smtClean="0">
                <a:solidFill>
                  <a:srgbClr val="0000CC"/>
                </a:solidFill>
                <a:latin typeface="Arial Narrow" panose="020B0606020202030204" pitchFamily="34" charset="0"/>
              </a:rPr>
              <a:t>probability</a:t>
            </a:r>
            <a:r>
              <a:rPr lang="en-US" sz="2400" dirty="0" smtClean="0">
                <a:latin typeface="Arial Narrow" panose="020B0606020202030204" pitchFamily="34" charset="0"/>
              </a:rPr>
              <a:t> of an event occurring is a number between 0 and 1, and represents essentially how often that event occurs. For example:</a:t>
            </a:r>
          </a:p>
          <a:p>
            <a:pPr marL="342900" indent="-342900">
              <a:buFont typeface="Arial" panose="020B0604020202020204" pitchFamily="34" charset="0"/>
              <a:buChar char="•"/>
            </a:pPr>
            <a:r>
              <a:rPr lang="en-US" sz="2400" dirty="0" smtClean="0">
                <a:latin typeface="Arial Narrow" panose="020B0606020202030204" pitchFamily="34" charset="0"/>
              </a:rPr>
              <a:t>The probability of flipping a coin and it landing on heads is ½.</a:t>
            </a:r>
          </a:p>
          <a:p>
            <a:pPr marL="342900" indent="-342900">
              <a:buFont typeface="Arial" panose="020B0604020202020204" pitchFamily="34" charset="0"/>
              <a:buChar char="•"/>
            </a:pPr>
            <a:r>
              <a:rPr lang="en-US" sz="2400" dirty="0" smtClean="0">
                <a:latin typeface="Arial Narrow" panose="020B0606020202030204" pitchFamily="34" charset="0"/>
              </a:rPr>
              <a:t>The probability of rolling a 6-sided die and getting the number 3 is 1/6.</a:t>
            </a:r>
          </a:p>
          <a:p>
            <a:pPr marL="342900" indent="-342900">
              <a:buFont typeface="Arial" panose="020B0604020202020204" pitchFamily="34" charset="0"/>
              <a:buChar char="•"/>
            </a:pPr>
            <a:endParaRPr lang="en-US" sz="2400" dirty="0">
              <a:latin typeface="Arial Narrow" panose="020B0606020202030204" pitchFamily="34" charset="0"/>
            </a:endParaRPr>
          </a:p>
          <a:p>
            <a:r>
              <a:rPr lang="en-US" sz="2400" dirty="0" smtClean="0">
                <a:solidFill>
                  <a:srgbClr val="0000CC"/>
                </a:solidFill>
                <a:latin typeface="Arial Narrow" panose="020B0606020202030204" pitchFamily="34" charset="0"/>
              </a:rPr>
              <a:t>Sample Space: </a:t>
            </a:r>
            <a:r>
              <a:rPr lang="en-US" sz="2400" dirty="0" smtClean="0">
                <a:latin typeface="Arial Narrow" panose="020B0606020202030204" pitchFamily="34" charset="0"/>
              </a:rPr>
              <a:t>A sample space is the set of all possible outcomes of a random process. </a:t>
            </a:r>
          </a:p>
          <a:p>
            <a:endParaRPr lang="en-US" sz="2400" dirty="0" smtClean="0">
              <a:solidFill>
                <a:srgbClr val="0000CC"/>
              </a:solidFill>
              <a:latin typeface="Arial Narrow" panose="020B0606020202030204" pitchFamily="34" charset="0"/>
            </a:endParaRPr>
          </a:p>
          <a:p>
            <a:r>
              <a:rPr lang="en-US" sz="2400" dirty="0" smtClean="0">
                <a:solidFill>
                  <a:srgbClr val="0000CC"/>
                </a:solidFill>
                <a:latin typeface="Arial Narrow" panose="020B0606020202030204" pitchFamily="34" charset="0"/>
              </a:rPr>
              <a:t>Event:</a:t>
            </a:r>
            <a:r>
              <a:rPr lang="en-US" sz="2400" dirty="0" smtClean="0">
                <a:latin typeface="Arial Narrow" panose="020B0606020202030204" pitchFamily="34" charset="0"/>
              </a:rPr>
              <a:t> An </a:t>
            </a:r>
            <a:r>
              <a:rPr lang="en-US" sz="2400" dirty="0">
                <a:latin typeface="Arial Narrow" panose="020B0606020202030204" pitchFamily="34" charset="0"/>
              </a:rPr>
              <a:t>event is a subset of the sample space.</a:t>
            </a:r>
          </a:p>
          <a:p>
            <a:endParaRPr lang="en-US" sz="2400" dirty="0" smtClean="0">
              <a:latin typeface="Arial Narrow" panose="020B0606020202030204" pitchFamily="34" charset="0"/>
            </a:endParaRPr>
          </a:p>
          <a:p>
            <a:endParaRPr lang="en-US" sz="2400" dirty="0">
              <a:latin typeface="Arial Narrow" panose="020B0606020202030204" pitchFamily="34" charset="0"/>
            </a:endParaRPr>
          </a:p>
          <a:p>
            <a:endParaRPr lang="en-US" sz="2400" dirty="0">
              <a:latin typeface="Arial Narrow" panose="020B0606020202030204" pitchFamily="34" charset="0"/>
            </a:endParaRPr>
          </a:p>
          <a:p>
            <a:endParaRPr lang="en-US" sz="2400" dirty="0" smtClean="0">
              <a:latin typeface="Arial Narrow" panose="020B0606020202030204" pitchFamily="34" charset="0"/>
            </a:endParaRPr>
          </a:p>
          <a:p>
            <a:endParaRPr lang="en-US" sz="2400" dirty="0" smtClean="0">
              <a:latin typeface="Arial Narrow" panose="020B0606020202030204" pitchFamily="34" charset="0"/>
            </a:endParaRPr>
          </a:p>
          <a:p>
            <a:r>
              <a:rPr lang="en-US" sz="2400" dirty="0" smtClean="0">
                <a:latin typeface="Arial Narrow" panose="020B0606020202030204" pitchFamily="34" charset="0"/>
              </a:rPr>
              <a:t>In </a:t>
            </a:r>
            <a:r>
              <a:rPr lang="en-US" sz="2400" dirty="0">
                <a:latin typeface="Arial Narrow" panose="020B0606020202030204" pitchFamily="34" charset="0"/>
              </a:rPr>
              <a:t>“Discrete Probability”, we focus on </a:t>
            </a:r>
            <a:r>
              <a:rPr lang="en-US" sz="2400" dirty="0" smtClean="0">
                <a:latin typeface="Arial Narrow" panose="020B0606020202030204" pitchFamily="34" charset="0"/>
              </a:rPr>
              <a:t>finite and </a:t>
            </a:r>
            <a:r>
              <a:rPr lang="en-US" sz="2400" dirty="0">
                <a:latin typeface="Arial Narrow" panose="020B0606020202030204" pitchFamily="34" charset="0"/>
              </a:rPr>
              <a:t>countable sample spaces.</a:t>
            </a:r>
            <a:endParaRPr lang="en-US" sz="2400" dirty="0">
              <a:effectLst/>
              <a:latin typeface="Arial Narrow" panose="020B0606020202030204" pitchFamily="34" charset="0"/>
            </a:endParaRPr>
          </a:p>
        </p:txBody>
      </p:sp>
      <p:pic>
        <p:nvPicPr>
          <p:cNvPr id="8" name="Picture 7"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816" y="4459608"/>
            <a:ext cx="7262911" cy="1450802"/>
          </a:xfrm>
          <a:prstGeom prst="rect">
            <a:avLst/>
          </a:prstGeom>
        </p:spPr>
      </p:pic>
    </p:spTree>
    <p:extLst>
      <p:ext uri="{BB962C8B-B14F-4D97-AF65-F5344CB8AC3E}">
        <p14:creationId xmlns:p14="http://schemas.microsoft.com/office/powerpoint/2010/main" val="339337963"/>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7818" y="704088"/>
            <a:ext cx="8936182" cy="3163527"/>
          </a:xfrm>
          <a:prstGeom prst="rect">
            <a:avLst/>
          </a:prstGeom>
        </p:spPr>
      </p:pic>
      <p:sp>
        <p:nvSpPr>
          <p:cNvPr id="6" name="Rectangle 5"/>
          <p:cNvSpPr/>
          <p:nvPr/>
        </p:nvSpPr>
        <p:spPr>
          <a:xfrm>
            <a:off x="207818" y="3262575"/>
            <a:ext cx="7535064" cy="923330"/>
          </a:xfrm>
          <a:prstGeom prst="rect">
            <a:avLst/>
          </a:prstGeom>
        </p:spPr>
        <p:txBody>
          <a:bodyPr wrap="square">
            <a:spAutoFit/>
          </a:bodyPr>
          <a:lstStyle/>
          <a:p>
            <a:endParaRPr lang="en-US" dirty="0" smtClean="0">
              <a:latin typeface="Arial" panose="020B0604020202020204" pitchFamily="34" charset="0"/>
            </a:endParaRPr>
          </a:p>
          <a:p>
            <a:endParaRPr lang="en-US" dirty="0" smtClean="0">
              <a:latin typeface="Arial" panose="020B0604020202020204" pitchFamily="34" charset="0"/>
            </a:endParaRPr>
          </a:p>
          <a:p>
            <a:r>
              <a:rPr lang="en-US" dirty="0" smtClean="0">
                <a:latin typeface="Arial" panose="020B0604020202020204" pitchFamily="34" charset="0"/>
              </a:rPr>
              <a:t>An </a:t>
            </a:r>
            <a:r>
              <a:rPr lang="en-US" b="1" dirty="0" smtClean="0">
                <a:solidFill>
                  <a:srgbClr val="FF0000"/>
                </a:solidFill>
                <a:latin typeface="Arial" panose="020B0604020202020204" pitchFamily="34" charset="0"/>
              </a:rPr>
              <a:t>event</a:t>
            </a:r>
            <a:r>
              <a:rPr lang="en-US" dirty="0" smtClean="0">
                <a:latin typeface="Arial" panose="020B0604020202020204" pitchFamily="34" charset="0"/>
              </a:rPr>
              <a:t> may contain one, many, all or none of the sample points in U.</a:t>
            </a:r>
            <a:endParaRPr lang="en-US" dirty="0">
              <a:latin typeface="Arial" panose="020B0604020202020204" pitchFamily="34" charset="0"/>
            </a:endParaRPr>
          </a:p>
        </p:txBody>
      </p:sp>
      <p:pic>
        <p:nvPicPr>
          <p:cNvPr id="7" name="Picture 6"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43" y="4343399"/>
            <a:ext cx="8631382" cy="2481775"/>
          </a:xfrm>
          <a:prstGeom prst="rect">
            <a:avLst/>
          </a:prstGeom>
        </p:spPr>
      </p:pic>
    </p:spTree>
    <p:extLst>
      <p:ext uri="{BB962C8B-B14F-4D97-AF65-F5344CB8AC3E}">
        <p14:creationId xmlns:p14="http://schemas.microsoft.com/office/powerpoint/2010/main" val="3874625797"/>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10079" y="3725049"/>
            <a:ext cx="123842" cy="276264"/>
          </a:xfr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993" y="704088"/>
            <a:ext cx="8395855" cy="6098345"/>
          </a:xfrm>
          <a:prstGeom prst="rect">
            <a:avLst/>
          </a:prstGeom>
        </p:spPr>
      </p:pic>
    </p:spTree>
    <p:extLst>
      <p:ext uri="{BB962C8B-B14F-4D97-AF65-F5344CB8AC3E}">
        <p14:creationId xmlns:p14="http://schemas.microsoft.com/office/powerpoint/2010/main" val="3314549356"/>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0288" y="687676"/>
            <a:ext cx="8583423" cy="5696671"/>
          </a:xfrm>
        </p:spPr>
      </p:pic>
    </p:spTree>
    <p:extLst>
      <p:ext uri="{BB962C8B-B14F-4D97-AF65-F5344CB8AC3E}">
        <p14:creationId xmlns:p14="http://schemas.microsoft.com/office/powerpoint/2010/main" val="3185565983"/>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362712"/>
          </a:xfrm>
        </p:spPr>
        <p:txBody>
          <a:bodyPr>
            <a:normAutofit fontScale="90000"/>
          </a:bodyPr>
          <a:lstStyle/>
          <a:p>
            <a:r>
              <a:rPr lang="en-US" dirty="0" smtClean="0"/>
              <a:t>TREE DIAGRAM</a:t>
            </a:r>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219200"/>
            <a:ext cx="8077200" cy="5209933"/>
          </a:xfrm>
        </p:spPr>
      </p:pic>
    </p:spTree>
    <p:extLst>
      <p:ext uri="{BB962C8B-B14F-4D97-AF65-F5344CB8AC3E}">
        <p14:creationId xmlns:p14="http://schemas.microsoft.com/office/powerpoint/2010/main" val="3341041881"/>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57200" y="685800"/>
            <a:ext cx="6429965" cy="400110"/>
          </a:xfrm>
          <a:prstGeom prst="rect">
            <a:avLst/>
          </a:prstGeom>
          <a:noFill/>
        </p:spPr>
        <p:txBody>
          <a:bodyPr wrap="none" rtlCol="0">
            <a:spAutoFit/>
          </a:bodyPr>
          <a:lstStyle/>
          <a:p>
            <a:r>
              <a:rPr lang="en-US" sz="2000" dirty="0" smtClean="0">
                <a:latin typeface="Arial Narrow" panose="020B0606020202030204" pitchFamily="34" charset="0"/>
              </a:rPr>
              <a:t>The collection of all events is non-empty and satisfies the following:</a:t>
            </a:r>
            <a:endParaRPr lang="en-US" sz="2000" dirty="0">
              <a:latin typeface="Arial Narrow" panose="020B0606020202030204" pitchFamily="34" charset="0"/>
            </a:endParaRPr>
          </a:p>
        </p:txBody>
      </p:sp>
      <p:sp>
        <p:nvSpPr>
          <p:cNvPr id="6" name="Rectangle 5"/>
          <p:cNvSpPr/>
          <p:nvPr/>
        </p:nvSpPr>
        <p:spPr>
          <a:xfrm>
            <a:off x="110835" y="2952690"/>
            <a:ext cx="8811491" cy="707886"/>
          </a:xfrm>
          <a:prstGeom prst="rect">
            <a:avLst/>
          </a:prstGeom>
        </p:spPr>
        <p:txBody>
          <a:bodyPr wrap="square">
            <a:spAutoFit/>
          </a:bodyPr>
          <a:lstStyle/>
          <a:p>
            <a:r>
              <a:rPr lang="en-US" sz="2000" b="1" dirty="0" smtClean="0">
                <a:solidFill>
                  <a:srgbClr val="FF0000"/>
                </a:solidFill>
                <a:latin typeface="Arial Narrow" panose="020B0606020202030204" pitchFamily="34" charset="0"/>
              </a:rPr>
              <a:t>Example</a:t>
            </a:r>
            <a:r>
              <a:rPr lang="en-US" sz="2000" dirty="0" smtClean="0">
                <a:latin typeface="Arial Narrow" panose="020B0606020202030204" pitchFamily="34" charset="0"/>
              </a:rPr>
              <a:t>, let U be the sample space of all sequences of three coin tosses described above, and consider the following events</a:t>
            </a:r>
            <a:r>
              <a:rPr lang="en-US" sz="2000" dirty="0">
                <a:latin typeface="Arial Narrow" panose="020B0606020202030204" pitchFamily="34" charset="0"/>
              </a:rPr>
              <a:t>:</a:t>
            </a:r>
          </a:p>
        </p:txBody>
      </p:sp>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835" y="3793867"/>
            <a:ext cx="8811492" cy="2301660"/>
          </a:xfrm>
          <a:prstGeom prst="rect">
            <a:avLst/>
          </a:prstGeom>
        </p:spPr>
      </p:pic>
      <p:pic>
        <p:nvPicPr>
          <p:cNvPr id="9" name="Content Placeholder 8" descr="Screen Clippin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0835" y="1219200"/>
            <a:ext cx="8229600" cy="1600200"/>
          </a:xfrm>
        </p:spPr>
      </p:pic>
    </p:spTree>
    <p:extLst>
      <p:ext uri="{BB962C8B-B14F-4D97-AF65-F5344CB8AC3E}">
        <p14:creationId xmlns:p14="http://schemas.microsoft.com/office/powerpoint/2010/main" val="24974481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21943" y="1676400"/>
            <a:ext cx="8229600" cy="4389120"/>
          </a:xfrm>
        </p:spPr>
        <p:txBody>
          <a:bodyPr>
            <a:normAutofit lnSpcReduction="10000"/>
          </a:bodyPr>
          <a:lstStyle/>
          <a:p>
            <a:pPr>
              <a:buNone/>
            </a:pPr>
            <a:r>
              <a:rPr lang="en-US" dirty="0" smtClean="0"/>
              <a:t>b) </a:t>
            </a:r>
            <a:r>
              <a:rPr lang="en-US" dirty="0"/>
              <a:t>Round trip by bus from A to C by way of B</a:t>
            </a:r>
            <a:r>
              <a:rPr lang="en-US" dirty="0" smtClean="0"/>
              <a:t>;</a:t>
            </a:r>
          </a:p>
          <a:p>
            <a:pPr>
              <a:buNone/>
            </a:pPr>
            <a:r>
              <a:rPr lang="en-US" b="1" dirty="0"/>
              <a:t>Solution</a:t>
            </a:r>
            <a:r>
              <a:rPr lang="en-US" dirty="0" smtClean="0"/>
              <a:t>:</a:t>
            </a:r>
            <a:endParaRPr lang="en-US" dirty="0"/>
          </a:p>
          <a:p>
            <a:pPr>
              <a:buNone/>
            </a:pPr>
            <a:r>
              <a:rPr lang="en-US" dirty="0"/>
              <a:t>	The person will travel from A to B to C to B to A for the round </a:t>
            </a:r>
            <a:r>
              <a:rPr lang="en-US" dirty="0" smtClean="0"/>
              <a:t>trip. i.e. </a:t>
            </a:r>
            <a:r>
              <a:rPr lang="en-US" dirty="0"/>
              <a:t>(A →B →C →B →A</a:t>
            </a:r>
            <a:r>
              <a:rPr lang="en-US" dirty="0" smtClean="0"/>
              <a:t>)</a:t>
            </a:r>
          </a:p>
          <a:p>
            <a:pPr>
              <a:buNone/>
            </a:pPr>
            <a:endParaRPr lang="en-US" dirty="0"/>
          </a:p>
          <a:p>
            <a:pPr>
              <a:buNone/>
            </a:pPr>
            <a:r>
              <a:rPr lang="en-US" dirty="0" smtClean="0"/>
              <a:t>	</a:t>
            </a:r>
          </a:p>
          <a:p>
            <a:pPr>
              <a:buNone/>
            </a:pPr>
            <a:r>
              <a:rPr lang="en-US" dirty="0" smtClean="0"/>
              <a:t>	The </a:t>
            </a:r>
            <a:r>
              <a:rPr lang="en-US" dirty="0"/>
              <a:t>person can travel 4 ways from A to B and 3 way from B to C and back</a:t>
            </a:r>
            <a:r>
              <a:rPr lang="en-US" dirty="0" smtClean="0"/>
              <a:t>.</a:t>
            </a:r>
            <a:endParaRPr lang="en-US" dirty="0"/>
          </a:p>
          <a:p>
            <a:pPr>
              <a:buNone/>
            </a:pPr>
            <a:r>
              <a:rPr lang="en-US" dirty="0" smtClean="0"/>
              <a:t>	Thus </a:t>
            </a:r>
            <a:r>
              <a:rPr lang="en-US" dirty="0"/>
              <a:t>there are 4 ×3 ×3 × 4 = </a:t>
            </a:r>
            <a:r>
              <a:rPr lang="en-US" sz="2800" dirty="0"/>
              <a:t>144</a:t>
            </a:r>
            <a:r>
              <a:rPr lang="en-US" dirty="0"/>
              <a:t> ways to travel the round trip.</a:t>
            </a:r>
          </a:p>
          <a:p>
            <a:pPr>
              <a:buNone/>
            </a:pPr>
            <a:endParaRPr lang="en-US" dirty="0"/>
          </a:p>
        </p:txBody>
      </p:sp>
      <p:pic>
        <p:nvPicPr>
          <p:cNvPr id="4" name="Picture 3"/>
          <p:cNvPicPr>
            <a:picLocks noChangeAspect="1"/>
          </p:cNvPicPr>
          <p:nvPr/>
        </p:nvPicPr>
        <p:blipFill>
          <a:blip r:embed="rId2"/>
          <a:stretch>
            <a:fillRect/>
          </a:stretch>
        </p:blipFill>
        <p:spPr>
          <a:xfrm>
            <a:off x="1447800" y="3451860"/>
            <a:ext cx="4038600" cy="419100"/>
          </a:xfrm>
          <a:prstGeom prst="rect">
            <a:avLst/>
          </a:prstGeom>
        </p:spPr>
      </p:pic>
    </p:spTree>
    <p:extLst>
      <p:ext uri="{BB962C8B-B14F-4D97-AF65-F5344CB8AC3E}">
        <p14:creationId xmlns:p14="http://schemas.microsoft.com/office/powerpoint/2010/main" val="2682395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4800" y="3906844"/>
            <a:ext cx="8458200" cy="2951156"/>
          </a:xfrm>
        </p:spPr>
      </p:pic>
      <p:pic>
        <p:nvPicPr>
          <p:cNvPr id="5" name="Content Placeholder 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1" y="685800"/>
            <a:ext cx="8686800" cy="3048000"/>
          </a:xfrm>
          <a:prstGeom prst="rect">
            <a:avLst/>
          </a:prstGeom>
        </p:spPr>
      </p:pic>
    </p:spTree>
    <p:extLst>
      <p:ext uri="{BB962C8B-B14F-4D97-AF65-F5344CB8AC3E}">
        <p14:creationId xmlns:p14="http://schemas.microsoft.com/office/powerpoint/2010/main" val="651100253"/>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256" y="945628"/>
            <a:ext cx="8671343" cy="2330972"/>
          </a:xfrm>
        </p:spPr>
      </p:pic>
      <p:pic>
        <p:nvPicPr>
          <p:cNvPr id="7" name="Picture 6"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599" y="3657600"/>
            <a:ext cx="8430802" cy="3000794"/>
          </a:xfrm>
          <a:prstGeom prst="rect">
            <a:avLst/>
          </a:prstGeom>
        </p:spPr>
      </p:pic>
    </p:spTree>
    <p:extLst>
      <p:ext uri="{BB962C8B-B14F-4D97-AF65-F5344CB8AC3E}">
        <p14:creationId xmlns:p14="http://schemas.microsoft.com/office/powerpoint/2010/main" val="3534429828"/>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766" y="838200"/>
            <a:ext cx="8547652" cy="4953000"/>
          </a:xfrm>
        </p:spPr>
      </p:pic>
    </p:spTree>
    <p:extLst>
      <p:ext uri="{BB962C8B-B14F-4D97-AF65-F5344CB8AC3E}">
        <p14:creationId xmlns:p14="http://schemas.microsoft.com/office/powerpoint/2010/main" val="304262747"/>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2509" y="551729"/>
            <a:ext cx="8609396" cy="5925271"/>
          </a:xfrm>
        </p:spPr>
      </p:pic>
    </p:spTree>
    <p:extLst>
      <p:ext uri="{BB962C8B-B14F-4D97-AF65-F5344CB8AC3E}">
        <p14:creationId xmlns:p14="http://schemas.microsoft.com/office/powerpoint/2010/main" val="3585330931"/>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6266" y="704088"/>
            <a:ext cx="8440534" cy="5516562"/>
          </a:xfrm>
        </p:spPr>
      </p:pic>
    </p:spTree>
    <p:extLst>
      <p:ext uri="{BB962C8B-B14F-4D97-AF65-F5344CB8AC3E}">
        <p14:creationId xmlns:p14="http://schemas.microsoft.com/office/powerpoint/2010/main" val="2201654687"/>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4800" y="699079"/>
            <a:ext cx="8721542" cy="6075218"/>
          </a:xfrm>
        </p:spPr>
      </p:pic>
    </p:spTree>
    <p:extLst>
      <p:ext uri="{BB962C8B-B14F-4D97-AF65-F5344CB8AC3E}">
        <p14:creationId xmlns:p14="http://schemas.microsoft.com/office/powerpoint/2010/main" val="2232539807"/>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6839" y="736913"/>
            <a:ext cx="8419961" cy="4823835"/>
          </a:xfrm>
        </p:spPr>
      </p:pic>
    </p:spTree>
    <p:extLst>
      <p:ext uri="{BB962C8B-B14F-4D97-AF65-F5344CB8AC3E}">
        <p14:creationId xmlns:p14="http://schemas.microsoft.com/office/powerpoint/2010/main" val="4185688508"/>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1000" y="762000"/>
            <a:ext cx="8391454" cy="5105400"/>
          </a:xfrm>
        </p:spPr>
      </p:pic>
    </p:spTree>
    <p:extLst>
      <p:ext uri="{BB962C8B-B14F-4D97-AF65-F5344CB8AC3E}">
        <p14:creationId xmlns:p14="http://schemas.microsoft.com/office/powerpoint/2010/main" val="2942073355"/>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704088"/>
            <a:ext cx="8514959" cy="5862926"/>
          </a:xfrm>
        </p:spPr>
      </p:pic>
    </p:spTree>
    <p:extLst>
      <p:ext uri="{BB962C8B-B14F-4D97-AF65-F5344CB8AC3E}">
        <p14:creationId xmlns:p14="http://schemas.microsoft.com/office/powerpoint/2010/main" val="2584202464"/>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91312"/>
          </a:xfrm>
        </p:spPr>
        <p:txBody>
          <a:bodyPr>
            <a:normAutofit fontScale="90000"/>
          </a:bodyPr>
          <a:lstStyle/>
          <a:p>
            <a:r>
              <a:rPr lang="en-US" dirty="0" smtClean="0"/>
              <a:t>Example</a:t>
            </a:r>
            <a:endParaRPr lang="en-US" dirty="0"/>
          </a:p>
        </p:txBody>
      </p:sp>
      <p:pic>
        <p:nvPicPr>
          <p:cNvPr id="7" name="Picture 6"/>
          <p:cNvPicPr>
            <a:picLocks noChangeAspect="1"/>
          </p:cNvPicPr>
          <p:nvPr/>
        </p:nvPicPr>
        <p:blipFill>
          <a:blip r:embed="rId2"/>
          <a:stretch>
            <a:fillRect/>
          </a:stretch>
        </p:blipFill>
        <p:spPr>
          <a:xfrm>
            <a:off x="457200" y="1417637"/>
            <a:ext cx="7690752" cy="4906963"/>
          </a:xfrm>
          <a:prstGeom prst="rect">
            <a:avLst/>
          </a:prstGeom>
        </p:spPr>
      </p:pic>
    </p:spTree>
    <p:extLst>
      <p:ext uri="{BB962C8B-B14F-4D97-AF65-F5344CB8AC3E}">
        <p14:creationId xmlns:p14="http://schemas.microsoft.com/office/powerpoint/2010/main" val="38943700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Chapter Summary</a:t>
            </a:r>
            <a:endParaRPr lang="en-US" dirty="0"/>
          </a:p>
        </p:txBody>
      </p:sp>
      <p:sp>
        <p:nvSpPr>
          <p:cNvPr id="3" name="Content Placeholder 2"/>
          <p:cNvSpPr>
            <a:spLocks noGrp="1"/>
          </p:cNvSpPr>
          <p:nvPr>
            <p:ph idx="1"/>
          </p:nvPr>
        </p:nvSpPr>
        <p:spPr/>
        <p:txBody>
          <a:bodyPr>
            <a:normAutofit/>
          </a:bodyPr>
          <a:lstStyle/>
          <a:p>
            <a:r>
              <a:rPr lang="en-US" dirty="0" smtClean="0"/>
              <a:t>The Basics of Counting</a:t>
            </a:r>
          </a:p>
          <a:p>
            <a:r>
              <a:rPr lang="en-US" dirty="0"/>
              <a:t>The Pigeonhole Principle</a:t>
            </a:r>
          </a:p>
          <a:p>
            <a:r>
              <a:rPr lang="en-US" dirty="0"/>
              <a:t>Permutations and Combinations</a:t>
            </a:r>
          </a:p>
          <a:p>
            <a:r>
              <a:rPr lang="en-US" dirty="0"/>
              <a:t>Binomial Coefficients and Identities</a:t>
            </a:r>
          </a:p>
          <a:p>
            <a:r>
              <a:rPr lang="en-US" dirty="0" smtClean="0"/>
              <a:t>Generalized </a:t>
            </a:r>
            <a:r>
              <a:rPr lang="en-US" dirty="0"/>
              <a:t>Permutations and Combinations</a:t>
            </a:r>
          </a:p>
          <a:p>
            <a:pPr>
              <a:buNone/>
            </a:pPr>
            <a:endParaRPr lang="en-US" dirty="0" smtClean="0"/>
          </a:p>
          <a:p>
            <a:pPr lvl="1">
              <a:buNone/>
            </a:pPr>
            <a:endParaRPr lang="en-US" dirty="0" smtClean="0"/>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600200"/>
            <a:ext cx="8229600" cy="4953000"/>
          </a:xfrm>
        </p:spPr>
        <p:txBody>
          <a:bodyPr>
            <a:normAutofit/>
          </a:bodyPr>
          <a:lstStyle/>
          <a:p>
            <a:pPr>
              <a:buNone/>
            </a:pPr>
            <a:r>
              <a:rPr lang="en-US" dirty="0"/>
              <a:t>c) Round trip by bus from A to C by way of B, if </a:t>
            </a:r>
            <a:r>
              <a:rPr lang="en-US" dirty="0" smtClean="0"/>
              <a:t> </a:t>
            </a:r>
            <a:r>
              <a:rPr lang="en-US" dirty="0"/>
              <a:t>the person does not want to use a bus line </a:t>
            </a:r>
            <a:r>
              <a:rPr lang="en-US" dirty="0" smtClean="0"/>
              <a:t>more than </a:t>
            </a:r>
            <a:r>
              <a:rPr lang="en-US" dirty="0"/>
              <a:t>once.</a:t>
            </a:r>
          </a:p>
          <a:p>
            <a:pPr>
              <a:buNone/>
            </a:pPr>
            <a:r>
              <a:rPr lang="en-US" b="1" dirty="0" smtClean="0"/>
              <a:t>Solution</a:t>
            </a:r>
            <a:r>
              <a:rPr lang="en-US" dirty="0" smtClean="0"/>
              <a:t>:</a:t>
            </a:r>
          </a:p>
          <a:p>
            <a:pPr>
              <a:buNone/>
            </a:pPr>
            <a:endParaRPr lang="en-US" dirty="0"/>
          </a:p>
          <a:p>
            <a:pPr>
              <a:buNone/>
            </a:pPr>
            <a:r>
              <a:rPr lang="en-US" dirty="0"/>
              <a:t>	</a:t>
            </a:r>
            <a:r>
              <a:rPr lang="en-US" dirty="0" smtClean="0"/>
              <a:t>The </a:t>
            </a:r>
            <a:r>
              <a:rPr lang="en-US" dirty="0"/>
              <a:t>person can travel 4 ways from A to B and 3 ways from B to C, but only 2 ways from C to B and 3 ways from B to A, since bus line cannot be used more than </a:t>
            </a:r>
            <a:r>
              <a:rPr lang="en-US" dirty="0" smtClean="0"/>
              <a:t>once. Hence </a:t>
            </a:r>
            <a:r>
              <a:rPr lang="en-US" dirty="0"/>
              <a:t>there </a:t>
            </a:r>
            <a:r>
              <a:rPr lang="en-US" dirty="0" smtClean="0"/>
              <a:t>are</a:t>
            </a:r>
          </a:p>
          <a:p>
            <a:pPr algn="ctr">
              <a:buNone/>
            </a:pPr>
            <a:r>
              <a:rPr lang="en-US" dirty="0" smtClean="0"/>
              <a:t> </a:t>
            </a:r>
            <a:r>
              <a:rPr lang="en-US" dirty="0"/>
              <a:t>4 ×3 ×2 × 3 = 72 ways </a:t>
            </a:r>
            <a:endParaRPr lang="en-US" dirty="0" smtClean="0"/>
          </a:p>
          <a:p>
            <a:pPr>
              <a:buNone/>
            </a:pPr>
            <a:r>
              <a:rPr lang="en-US" dirty="0" smtClean="0"/>
              <a:t>	to </a:t>
            </a:r>
            <a:r>
              <a:rPr lang="en-US" dirty="0"/>
              <a:t>travel the round trip without using a bus line more than once.</a:t>
            </a:r>
          </a:p>
          <a:p>
            <a:pPr>
              <a:buNone/>
            </a:pPr>
            <a:endParaRPr lang="en-US" dirty="0"/>
          </a:p>
        </p:txBody>
      </p:sp>
      <p:pic>
        <p:nvPicPr>
          <p:cNvPr id="5" name="Picture 4"/>
          <p:cNvPicPr>
            <a:picLocks noChangeAspect="1"/>
          </p:cNvPicPr>
          <p:nvPr/>
        </p:nvPicPr>
        <p:blipFill>
          <a:blip r:embed="rId2"/>
          <a:stretch>
            <a:fillRect/>
          </a:stretch>
        </p:blipFill>
        <p:spPr>
          <a:xfrm>
            <a:off x="1676400" y="2895600"/>
            <a:ext cx="4267200" cy="533400"/>
          </a:xfrm>
          <a:prstGeom prst="rect">
            <a:avLst/>
          </a:prstGeom>
        </p:spPr>
      </p:pic>
    </p:spTree>
    <p:extLst>
      <p:ext uri="{BB962C8B-B14F-4D97-AF65-F5344CB8AC3E}">
        <p14:creationId xmlns:p14="http://schemas.microsoft.com/office/powerpoint/2010/main" val="1522508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2474" y="731051"/>
            <a:ext cx="8739052" cy="5225617"/>
          </a:xfrm>
        </p:spPr>
      </p:pic>
    </p:spTree>
    <p:extLst>
      <p:ext uri="{BB962C8B-B14F-4D97-AF65-F5344CB8AC3E}">
        <p14:creationId xmlns:p14="http://schemas.microsoft.com/office/powerpoint/2010/main" val="2200973989"/>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376" y="853971"/>
            <a:ext cx="9049347" cy="5987617"/>
          </a:xfrm>
        </p:spPr>
      </p:pic>
    </p:spTree>
    <p:extLst>
      <p:ext uri="{BB962C8B-B14F-4D97-AF65-F5344CB8AC3E}">
        <p14:creationId xmlns:p14="http://schemas.microsoft.com/office/powerpoint/2010/main" val="958426032"/>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6779" y="359669"/>
            <a:ext cx="7773485" cy="4201111"/>
          </a:xfr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4578365"/>
            <a:ext cx="7983064" cy="1857634"/>
          </a:xfrm>
          <a:prstGeom prst="rect">
            <a:avLst/>
          </a:prstGeom>
        </p:spPr>
      </p:pic>
    </p:spTree>
    <p:extLst>
      <p:ext uri="{BB962C8B-B14F-4D97-AF65-F5344CB8AC3E}">
        <p14:creationId xmlns:p14="http://schemas.microsoft.com/office/powerpoint/2010/main" val="3626610832"/>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757" y="274638"/>
            <a:ext cx="8678486" cy="5449060"/>
          </a:xfrm>
          <a:prstGeom prst="rect">
            <a:avLst/>
          </a:prstGeom>
        </p:spPr>
      </p:pic>
    </p:spTree>
    <p:extLst>
      <p:ext uri="{BB962C8B-B14F-4D97-AF65-F5344CB8AC3E}">
        <p14:creationId xmlns:p14="http://schemas.microsoft.com/office/powerpoint/2010/main" val="413667596"/>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6578" y="838200"/>
            <a:ext cx="8034362" cy="4712998"/>
          </a:xfrm>
        </p:spPr>
      </p:pic>
    </p:spTree>
    <p:extLst>
      <p:ext uri="{BB962C8B-B14F-4D97-AF65-F5344CB8AC3E}">
        <p14:creationId xmlns:p14="http://schemas.microsoft.com/office/powerpoint/2010/main" val="911178803"/>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33649"/>
            <a:ext cx="8030696" cy="3629532"/>
          </a:xfrm>
        </p:spPr>
      </p:pic>
    </p:spTree>
    <p:extLst>
      <p:ext uri="{BB962C8B-B14F-4D97-AF65-F5344CB8AC3E}">
        <p14:creationId xmlns:p14="http://schemas.microsoft.com/office/powerpoint/2010/main" val="2148375511"/>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74638"/>
            <a:ext cx="8405810" cy="5405726"/>
          </a:xfrm>
        </p:spPr>
      </p:pic>
    </p:spTree>
    <p:extLst>
      <p:ext uri="{BB962C8B-B14F-4D97-AF65-F5344CB8AC3E}">
        <p14:creationId xmlns:p14="http://schemas.microsoft.com/office/powerpoint/2010/main" val="914665279"/>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74638"/>
            <a:ext cx="8326582" cy="3177248"/>
          </a:xfrm>
        </p:spPr>
      </p:pic>
    </p:spTree>
    <p:extLst>
      <p:ext uri="{BB962C8B-B14F-4D97-AF65-F5344CB8AC3E}">
        <p14:creationId xmlns:p14="http://schemas.microsoft.com/office/powerpoint/2010/main" val="944180612"/>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74638"/>
            <a:ext cx="8512216" cy="5655107"/>
          </a:xfrm>
        </p:spPr>
      </p:pic>
    </p:spTree>
    <p:extLst>
      <p:ext uri="{BB962C8B-B14F-4D97-AF65-F5344CB8AC3E}">
        <p14:creationId xmlns:p14="http://schemas.microsoft.com/office/powerpoint/2010/main" val="3684756872"/>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46018"/>
            <a:ext cx="8479686" cy="4525963"/>
          </a:xfrm>
        </p:spPr>
        <p:txBody>
          <a:bodyPr>
            <a:normAutofit/>
          </a:bodyPr>
          <a:lstStyle/>
          <a:p>
            <a:pPr marL="0" indent="0">
              <a:buNone/>
            </a:pPr>
            <a:r>
              <a:rPr lang="en-US" sz="2800" dirty="0"/>
              <a:t>A </a:t>
            </a:r>
            <a:r>
              <a:rPr lang="en-US" sz="2800" dirty="0" smtClean="0"/>
              <a:t> </a:t>
            </a:r>
            <a:r>
              <a:rPr lang="en-US" sz="2800" dirty="0" smtClean="0">
                <a:solidFill>
                  <a:srgbClr val="FF0000"/>
                </a:solidFill>
              </a:rPr>
              <a:t>variable</a:t>
            </a:r>
            <a:r>
              <a:rPr lang="en-US" sz="2800" dirty="0" smtClean="0"/>
              <a:t>  is </a:t>
            </a:r>
            <a:r>
              <a:rPr lang="en-US" sz="2800" dirty="0"/>
              <a:t>a characteristic or attribute that can assume </a:t>
            </a:r>
            <a:r>
              <a:rPr lang="en-US" sz="2800" dirty="0" smtClean="0"/>
              <a:t> different </a:t>
            </a:r>
            <a:r>
              <a:rPr lang="en-US" sz="2800" dirty="0"/>
              <a:t>values.</a:t>
            </a:r>
          </a:p>
          <a:p>
            <a:pPr marL="0" indent="0">
              <a:buNone/>
            </a:pPr>
            <a:r>
              <a:rPr lang="en-US" sz="2800" dirty="0" smtClean="0"/>
              <a:t>A </a:t>
            </a:r>
            <a:r>
              <a:rPr lang="en-US" sz="2800" dirty="0" smtClean="0">
                <a:solidFill>
                  <a:srgbClr val="FF0000"/>
                </a:solidFill>
              </a:rPr>
              <a:t>random</a:t>
            </a:r>
            <a:r>
              <a:rPr lang="en-US" sz="2800" dirty="0" smtClean="0"/>
              <a:t> variable</a:t>
            </a:r>
            <a:r>
              <a:rPr lang="en-US" sz="2800" dirty="0"/>
              <a:t> </a:t>
            </a:r>
            <a:r>
              <a:rPr lang="en-US" sz="2800" dirty="0" smtClean="0"/>
              <a:t>is </a:t>
            </a:r>
            <a:r>
              <a:rPr lang="en-US" sz="2800" dirty="0"/>
              <a:t>a variable whose values are </a:t>
            </a:r>
            <a:r>
              <a:rPr lang="en-US" sz="2800" dirty="0" smtClean="0"/>
              <a:t> determined </a:t>
            </a:r>
            <a:r>
              <a:rPr lang="en-US" sz="2800" dirty="0"/>
              <a:t>by chance.</a:t>
            </a:r>
          </a:p>
          <a:p>
            <a:pPr marL="0" indent="0">
              <a:buNone/>
            </a:pPr>
            <a:r>
              <a:rPr lang="en-US" sz="2800" dirty="0" smtClean="0">
                <a:solidFill>
                  <a:srgbClr val="FF0000"/>
                </a:solidFill>
              </a:rPr>
              <a:t>Discrete</a:t>
            </a:r>
            <a:r>
              <a:rPr lang="en-US" sz="2800" dirty="0" smtClean="0"/>
              <a:t> variables are </a:t>
            </a:r>
            <a:r>
              <a:rPr lang="en-US" sz="2800" dirty="0"/>
              <a:t>countable.</a:t>
            </a:r>
          </a:p>
          <a:p>
            <a:pPr marL="0" indent="0">
              <a:buNone/>
            </a:pPr>
            <a:r>
              <a:rPr lang="en-US" sz="2800" dirty="0" smtClean="0"/>
              <a:t>Example: </a:t>
            </a:r>
            <a:r>
              <a:rPr lang="en-US" sz="2800" dirty="0"/>
              <a:t>Roll a die and let </a:t>
            </a:r>
            <a:r>
              <a:rPr lang="en-US" sz="2800" dirty="0" smtClean="0"/>
              <a:t>X represent </a:t>
            </a:r>
            <a:r>
              <a:rPr lang="en-US" sz="2800" dirty="0"/>
              <a:t>the outcome </a:t>
            </a:r>
          </a:p>
          <a:p>
            <a:pPr marL="0" indent="0">
              <a:buNone/>
            </a:pPr>
            <a:r>
              <a:rPr lang="en-US" sz="2800" dirty="0"/>
              <a:t>so </a:t>
            </a:r>
            <a:r>
              <a:rPr lang="en-US" sz="2800" dirty="0" smtClean="0"/>
              <a:t> X = </a:t>
            </a:r>
            <a:r>
              <a:rPr lang="en-US" sz="2800" dirty="0"/>
              <a:t>{1,2,3,4,5,6}</a:t>
            </a:r>
          </a:p>
          <a:p>
            <a:pPr marL="0" indent="0">
              <a:buNone/>
            </a:pPr>
            <a:endParaRPr lang="en-US" sz="2800" dirty="0"/>
          </a:p>
        </p:txBody>
      </p:sp>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638401"/>
            <a:ext cx="8479686" cy="1222072"/>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3570" y="6055708"/>
            <a:ext cx="6857722" cy="483637"/>
          </a:xfrm>
          <a:prstGeom prst="rect">
            <a:avLst/>
          </a:prstGeom>
        </p:spPr>
      </p:pic>
      <p:sp>
        <p:nvSpPr>
          <p:cNvPr id="2" name="TextBox 1"/>
          <p:cNvSpPr txBox="1"/>
          <p:nvPr/>
        </p:nvSpPr>
        <p:spPr>
          <a:xfrm>
            <a:off x="457200" y="466092"/>
            <a:ext cx="1745799" cy="584775"/>
          </a:xfrm>
          <a:prstGeom prst="rect">
            <a:avLst/>
          </a:prstGeom>
          <a:noFill/>
        </p:spPr>
        <p:txBody>
          <a:bodyPr wrap="none" rtlCol="0">
            <a:spAutoFit/>
          </a:bodyPr>
          <a:lstStyle/>
          <a:p>
            <a:r>
              <a:rPr lang="en-US" sz="3200" b="1" dirty="0" smtClean="0"/>
              <a:t>Variables</a:t>
            </a:r>
            <a:endParaRPr lang="en-US" b="1" dirty="0"/>
          </a:p>
        </p:txBody>
      </p:sp>
    </p:spTree>
    <p:extLst>
      <p:ext uri="{BB962C8B-B14F-4D97-AF65-F5344CB8AC3E}">
        <p14:creationId xmlns:p14="http://schemas.microsoft.com/office/powerpoint/2010/main" val="27154989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600200"/>
            <a:ext cx="8229600" cy="4724400"/>
          </a:xfrm>
        </p:spPr>
        <p:txBody>
          <a:bodyPr>
            <a:normAutofit fontScale="92500" lnSpcReduction="20000"/>
          </a:bodyPr>
          <a:lstStyle/>
          <a:p>
            <a:pPr>
              <a:buNone/>
            </a:pPr>
            <a:r>
              <a:rPr lang="en-US" b="1" dirty="0" smtClean="0"/>
              <a:t> Example</a:t>
            </a:r>
            <a:r>
              <a:rPr lang="en-US" dirty="0" smtClean="0"/>
              <a:t>: </a:t>
            </a:r>
            <a:r>
              <a:rPr lang="en-US" dirty="0"/>
              <a:t>A bit string is a sequence of 0’s and 1’s.How many bit string are there </a:t>
            </a:r>
            <a:r>
              <a:rPr lang="en-US" dirty="0" smtClean="0"/>
              <a:t>of length </a:t>
            </a:r>
            <a:r>
              <a:rPr lang="en-US" dirty="0"/>
              <a:t>4</a:t>
            </a:r>
            <a:r>
              <a:rPr lang="en-US" dirty="0" smtClean="0"/>
              <a:t>?</a:t>
            </a:r>
          </a:p>
          <a:p>
            <a:pPr>
              <a:buNone/>
            </a:pPr>
            <a:endParaRPr lang="en-US" dirty="0"/>
          </a:p>
          <a:p>
            <a:pPr>
              <a:buNone/>
            </a:pPr>
            <a:r>
              <a:rPr lang="en-US" b="1" dirty="0" smtClean="0"/>
              <a:t>Solution</a:t>
            </a:r>
            <a:r>
              <a:rPr lang="en-US" dirty="0" smtClean="0"/>
              <a:t>:</a:t>
            </a:r>
          </a:p>
          <a:p>
            <a:pPr>
              <a:buNone/>
            </a:pPr>
            <a:r>
              <a:rPr lang="en-US" dirty="0"/>
              <a:t>    Each bit (binary digit) is either </a:t>
            </a:r>
            <a:r>
              <a:rPr lang="en-US" sz="3000" dirty="0"/>
              <a:t>0</a:t>
            </a:r>
            <a:r>
              <a:rPr lang="en-US" dirty="0"/>
              <a:t> or </a:t>
            </a:r>
            <a:r>
              <a:rPr lang="en-US" sz="3000" dirty="0"/>
              <a:t>1</a:t>
            </a:r>
            <a:r>
              <a:rPr lang="en-US" dirty="0" smtClean="0"/>
              <a:t>.</a:t>
            </a:r>
            <a:endParaRPr lang="en-US" dirty="0"/>
          </a:p>
          <a:p>
            <a:pPr>
              <a:buNone/>
            </a:pPr>
            <a:r>
              <a:rPr lang="en-US" dirty="0" smtClean="0"/>
              <a:t>	Hence</a:t>
            </a:r>
            <a:r>
              <a:rPr lang="en-US" dirty="0"/>
              <a:t>, there are </a:t>
            </a:r>
            <a:r>
              <a:rPr lang="en-US" sz="3000" dirty="0"/>
              <a:t>2</a:t>
            </a:r>
            <a:r>
              <a:rPr lang="en-US" dirty="0"/>
              <a:t> ways to choose each bit. Since we have to choose four bits therefore</a:t>
            </a:r>
            <a:r>
              <a:rPr lang="en-US" dirty="0" smtClean="0"/>
              <a:t>,</a:t>
            </a:r>
            <a:endParaRPr lang="en-US" dirty="0"/>
          </a:p>
          <a:p>
            <a:pPr>
              <a:buNone/>
            </a:pPr>
            <a:r>
              <a:rPr lang="en-US" dirty="0" smtClean="0"/>
              <a:t>			</a:t>
            </a:r>
          </a:p>
          <a:p>
            <a:pPr>
              <a:buNone/>
            </a:pPr>
            <a:endParaRPr lang="en-US" dirty="0" smtClean="0"/>
          </a:p>
          <a:p>
            <a:pPr>
              <a:buNone/>
            </a:pPr>
            <a:r>
              <a:rPr lang="en-US" dirty="0" smtClean="0"/>
              <a:t>	the product rule shows, there are a total of different bit strings of length four.</a:t>
            </a:r>
          </a:p>
          <a:p>
            <a:pPr>
              <a:buNone/>
            </a:pPr>
            <a:r>
              <a:rPr lang="en-US" dirty="0" smtClean="0"/>
              <a:t> </a:t>
            </a:r>
            <a:endParaRPr lang="en-US" dirty="0"/>
          </a:p>
          <a:p>
            <a:pPr>
              <a:buNone/>
            </a:pPr>
            <a:r>
              <a:rPr lang="en-US" dirty="0" smtClean="0"/>
              <a:t> </a:t>
            </a:r>
            <a:endParaRPr lang="en-US" dirty="0"/>
          </a:p>
          <a:p>
            <a:pPr>
              <a:buNone/>
            </a:pPr>
            <a:endParaRPr lang="en-US" dirty="0"/>
          </a:p>
        </p:txBody>
      </p:sp>
      <p:pic>
        <p:nvPicPr>
          <p:cNvPr id="4" name="Picture 3"/>
          <p:cNvPicPr>
            <a:picLocks noChangeAspect="1"/>
          </p:cNvPicPr>
          <p:nvPr/>
        </p:nvPicPr>
        <p:blipFill>
          <a:blip r:embed="rId2"/>
          <a:stretch>
            <a:fillRect/>
          </a:stretch>
        </p:blipFill>
        <p:spPr>
          <a:xfrm>
            <a:off x="2286000" y="4114800"/>
            <a:ext cx="3082413" cy="457200"/>
          </a:xfrm>
          <a:prstGeom prst="rect">
            <a:avLst/>
          </a:prstGeom>
        </p:spPr>
      </p:pic>
    </p:spTree>
    <p:extLst>
      <p:ext uri="{BB962C8B-B14F-4D97-AF65-F5344CB8AC3E}">
        <p14:creationId xmlns:p14="http://schemas.microsoft.com/office/powerpoint/2010/main" val="761155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88493"/>
            <a:ext cx="8305790" cy="4796126"/>
          </a:xfrm>
        </p:spPr>
      </p:pic>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557" y="5098474"/>
            <a:ext cx="8691984" cy="1454726"/>
          </a:xfrm>
          <a:prstGeom prst="rect">
            <a:avLst/>
          </a:prstGeom>
        </p:spPr>
      </p:pic>
    </p:spTree>
    <p:extLst>
      <p:ext uri="{BB962C8B-B14F-4D97-AF65-F5344CB8AC3E}">
        <p14:creationId xmlns:p14="http://schemas.microsoft.com/office/powerpoint/2010/main" val="1398079221"/>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0284" y="274638"/>
            <a:ext cx="7451498" cy="6233193"/>
          </a:xfrm>
        </p:spPr>
      </p:pic>
    </p:spTree>
    <p:extLst>
      <p:ext uri="{BB962C8B-B14F-4D97-AF65-F5344CB8AC3E}">
        <p14:creationId xmlns:p14="http://schemas.microsoft.com/office/powerpoint/2010/main" val="3558332058"/>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013" y="93478"/>
            <a:ext cx="7781077" cy="3204652"/>
          </a:xfr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703" y="3479290"/>
            <a:ext cx="7143769" cy="2896414"/>
          </a:xfrm>
          <a:prstGeom prst="rect">
            <a:avLst/>
          </a:prstGeom>
        </p:spPr>
      </p:pic>
    </p:spTree>
    <p:extLst>
      <p:ext uri="{BB962C8B-B14F-4D97-AF65-F5344CB8AC3E}">
        <p14:creationId xmlns:p14="http://schemas.microsoft.com/office/powerpoint/2010/main" val="1824423254"/>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696" y="149947"/>
            <a:ext cx="8229600" cy="515071"/>
          </a:xfrm>
        </p:spPr>
        <p:txBody>
          <a:bodyPr>
            <a:normAutofit fontScale="90000"/>
          </a:bodyPr>
          <a:lstStyle/>
          <a:p>
            <a:r>
              <a:rPr lang="en-US" dirty="0" smtClean="0"/>
              <a:t>Mean</a:t>
            </a:r>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0697" y="665018"/>
            <a:ext cx="7493998" cy="1634837"/>
          </a:xfrm>
        </p:spPr>
      </p:pic>
      <p:pic>
        <p:nvPicPr>
          <p:cNvPr id="5" name="Picture 4" descr="Screen Clipping"/>
          <p:cNvPicPr>
            <a:picLocks noChangeAspect="1"/>
          </p:cNvPicPr>
          <p:nvPr/>
        </p:nvPicPr>
        <p:blipFill rotWithShape="1">
          <a:blip r:embed="rId3">
            <a:extLst>
              <a:ext uri="{28A0092B-C50C-407E-A947-70E740481C1C}">
                <a14:useLocalDpi xmlns:a14="http://schemas.microsoft.com/office/drawing/2010/main" val="0"/>
              </a:ext>
            </a:extLst>
          </a:blip>
          <a:srcRect b="20776"/>
          <a:stretch/>
        </p:blipFill>
        <p:spPr>
          <a:xfrm>
            <a:off x="250696" y="2456836"/>
            <a:ext cx="7992759" cy="4283246"/>
          </a:xfrm>
          <a:prstGeom prst="rect">
            <a:avLst/>
          </a:prstGeom>
        </p:spPr>
      </p:pic>
    </p:spTree>
    <p:extLst>
      <p:ext uri="{BB962C8B-B14F-4D97-AF65-F5344CB8AC3E}">
        <p14:creationId xmlns:p14="http://schemas.microsoft.com/office/powerpoint/2010/main" val="1983872341"/>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6364" y="274638"/>
            <a:ext cx="8412917" cy="3479944"/>
          </a:xfrm>
        </p:spPr>
      </p:pic>
    </p:spTree>
    <p:extLst>
      <p:ext uri="{BB962C8B-B14F-4D97-AF65-F5344CB8AC3E}">
        <p14:creationId xmlns:p14="http://schemas.microsoft.com/office/powerpoint/2010/main" val="3068376477"/>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rotWithShape="1">
          <a:blip r:embed="rId2">
            <a:extLst>
              <a:ext uri="{28A0092B-C50C-407E-A947-70E740481C1C}">
                <a14:useLocalDpi xmlns:a14="http://schemas.microsoft.com/office/drawing/2010/main" val="0"/>
              </a:ext>
            </a:extLst>
          </a:blip>
          <a:srcRect t="16563" b="2359"/>
          <a:stretch/>
        </p:blipFill>
        <p:spPr>
          <a:xfrm>
            <a:off x="329943" y="3048000"/>
            <a:ext cx="8190602" cy="3734203"/>
          </a:xfrm>
        </p:spPr>
      </p:pic>
      <p:sp>
        <p:nvSpPr>
          <p:cNvPr id="5" name="Rectangle 4"/>
          <p:cNvSpPr/>
          <p:nvPr/>
        </p:nvSpPr>
        <p:spPr>
          <a:xfrm>
            <a:off x="329943" y="224090"/>
            <a:ext cx="8647801" cy="769441"/>
          </a:xfrm>
          <a:prstGeom prst="rect">
            <a:avLst/>
          </a:prstGeom>
        </p:spPr>
        <p:txBody>
          <a:bodyPr wrap="square">
            <a:spAutoFit/>
          </a:bodyPr>
          <a:lstStyle/>
          <a:p>
            <a:r>
              <a:rPr lang="en-US" sz="2200" dirty="0"/>
              <a:t> </a:t>
            </a:r>
            <a:r>
              <a:rPr lang="en-US" sz="2200" b="1" dirty="0" smtClean="0">
                <a:latin typeface="Arial Narrow" panose="020B0606020202030204" pitchFamily="34" charset="0"/>
              </a:rPr>
              <a:t>Variance</a:t>
            </a:r>
            <a:r>
              <a:rPr lang="en-US" sz="2200" dirty="0" smtClean="0">
                <a:latin typeface="Arial Narrow" panose="020B0606020202030204" pitchFamily="34" charset="0"/>
              </a:rPr>
              <a:t> </a:t>
            </a:r>
            <a:r>
              <a:rPr lang="en-US" sz="2200" dirty="0">
                <a:latin typeface="Arial Narrow" panose="020B0606020202030204" pitchFamily="34" charset="0"/>
              </a:rPr>
              <a:t>is the expectation of the squared deviation of a random variable from its </a:t>
            </a:r>
            <a:r>
              <a:rPr lang="en-US" sz="2200" dirty="0" smtClean="0">
                <a:latin typeface="Arial Narrow" panose="020B0606020202030204" pitchFamily="34" charset="0"/>
              </a:rPr>
              <a:t>mean.</a:t>
            </a:r>
            <a:endParaRPr lang="en-US" sz="2200" dirty="0">
              <a:latin typeface="Arial Narrow" panose="020B0606020202030204" pitchFamily="34" charset="0"/>
            </a:endParaRPr>
          </a:p>
        </p:txBody>
      </p:sp>
      <p:sp>
        <p:nvSpPr>
          <p:cNvPr id="6" name="Rectangle 5"/>
          <p:cNvSpPr/>
          <p:nvPr/>
        </p:nvSpPr>
        <p:spPr>
          <a:xfrm>
            <a:off x="329943" y="888163"/>
            <a:ext cx="8647800" cy="2123658"/>
          </a:xfrm>
          <a:prstGeom prst="rect">
            <a:avLst/>
          </a:prstGeom>
        </p:spPr>
        <p:txBody>
          <a:bodyPr wrap="square">
            <a:spAutoFit/>
          </a:bodyPr>
          <a:lstStyle/>
          <a:p>
            <a:r>
              <a:rPr lang="en-US" sz="2200" b="1" dirty="0" smtClean="0">
                <a:latin typeface="Arial Narrow" panose="020B0606020202030204" pitchFamily="34" charset="0"/>
              </a:rPr>
              <a:t>Standard </a:t>
            </a:r>
            <a:r>
              <a:rPr lang="en-US" sz="2200" b="1" dirty="0">
                <a:latin typeface="Arial Narrow" panose="020B0606020202030204" pitchFamily="34" charset="0"/>
              </a:rPr>
              <a:t>deviation</a:t>
            </a:r>
            <a:r>
              <a:rPr lang="en-US" sz="2200" dirty="0">
                <a:latin typeface="Arial Narrow" panose="020B0606020202030204" pitchFamily="34" charset="0"/>
              </a:rPr>
              <a:t> </a:t>
            </a:r>
            <a:r>
              <a:rPr lang="en-US" sz="2200" dirty="0" smtClean="0">
                <a:latin typeface="Arial Narrow" panose="020B0606020202030204" pitchFamily="34" charset="0"/>
              </a:rPr>
              <a:t>is </a:t>
            </a:r>
            <a:r>
              <a:rPr lang="en-US" sz="2200" dirty="0">
                <a:latin typeface="Arial Narrow" panose="020B0606020202030204" pitchFamily="34" charset="0"/>
              </a:rPr>
              <a:t>a measure that is used to quantify the amount of variation or dispersion of a set of data </a:t>
            </a:r>
            <a:r>
              <a:rPr lang="en-US" sz="2200" dirty="0" smtClean="0">
                <a:latin typeface="Arial Narrow" panose="020B0606020202030204" pitchFamily="34" charset="0"/>
              </a:rPr>
              <a:t>values. </a:t>
            </a:r>
          </a:p>
          <a:p>
            <a:pPr marL="285750" indent="-285750">
              <a:buFont typeface="Arial" panose="020B0604020202020204" pitchFamily="34" charset="0"/>
              <a:buChar char="•"/>
            </a:pPr>
            <a:r>
              <a:rPr lang="en-US" sz="2200" dirty="0" smtClean="0">
                <a:latin typeface="Arial Narrow" panose="020B0606020202030204" pitchFamily="34" charset="0"/>
              </a:rPr>
              <a:t>A </a:t>
            </a:r>
            <a:r>
              <a:rPr lang="en-US" sz="2200" dirty="0">
                <a:latin typeface="Arial Narrow" panose="020B0606020202030204" pitchFamily="34" charset="0"/>
              </a:rPr>
              <a:t>low standard deviation indicates that the data points tend to be close to the mean (also called the expected value) of the set, </a:t>
            </a:r>
            <a:endParaRPr lang="en-US" sz="2200" dirty="0" smtClean="0">
              <a:latin typeface="Arial Narrow" panose="020B0606020202030204" pitchFamily="34" charset="0"/>
            </a:endParaRPr>
          </a:p>
          <a:p>
            <a:pPr marL="285750" indent="-285750">
              <a:buFont typeface="Arial" panose="020B0604020202020204" pitchFamily="34" charset="0"/>
              <a:buChar char="•"/>
            </a:pPr>
            <a:r>
              <a:rPr lang="en-US" sz="2200" dirty="0" smtClean="0">
                <a:latin typeface="Arial Narrow" panose="020B0606020202030204" pitchFamily="34" charset="0"/>
              </a:rPr>
              <a:t>A </a:t>
            </a:r>
            <a:r>
              <a:rPr lang="en-US" sz="2200" dirty="0">
                <a:latin typeface="Arial Narrow" panose="020B0606020202030204" pitchFamily="34" charset="0"/>
              </a:rPr>
              <a:t>high standard deviation indicates that the data points are spread out over a wider range of values.</a:t>
            </a:r>
          </a:p>
        </p:txBody>
      </p:sp>
    </p:spTree>
    <p:extLst>
      <p:ext uri="{BB962C8B-B14F-4D97-AF65-F5344CB8AC3E}">
        <p14:creationId xmlns:p14="http://schemas.microsoft.com/office/powerpoint/2010/main" val="3772049104"/>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2162" y="274638"/>
            <a:ext cx="8559675" cy="5294889"/>
          </a:xfrm>
        </p:spPr>
      </p:pic>
    </p:spTree>
    <p:extLst>
      <p:ext uri="{BB962C8B-B14F-4D97-AF65-F5344CB8AC3E}">
        <p14:creationId xmlns:p14="http://schemas.microsoft.com/office/powerpoint/2010/main" val="34440357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447800"/>
            <a:ext cx="8229600" cy="5181600"/>
          </a:xfrm>
        </p:spPr>
        <p:txBody>
          <a:bodyPr>
            <a:normAutofit/>
          </a:bodyPr>
          <a:lstStyle/>
          <a:p>
            <a:pPr>
              <a:buNone/>
            </a:pPr>
            <a:r>
              <a:rPr lang="en-US" b="1" dirty="0" smtClean="0"/>
              <a:t> Example</a:t>
            </a:r>
            <a:r>
              <a:rPr lang="en-US" dirty="0" smtClean="0"/>
              <a:t>: </a:t>
            </a:r>
            <a:r>
              <a:rPr lang="en-US" dirty="0"/>
              <a:t>How many bit strings of length </a:t>
            </a:r>
            <a:r>
              <a:rPr lang="en-US" dirty="0" smtClean="0"/>
              <a:t>8:</a:t>
            </a:r>
            <a:endParaRPr lang="en-US" dirty="0"/>
          </a:p>
          <a:p>
            <a:pPr>
              <a:buNone/>
            </a:pPr>
            <a:r>
              <a:rPr lang="en-US" dirty="0"/>
              <a:t>	</a:t>
            </a:r>
            <a:r>
              <a:rPr lang="en-US" dirty="0" smtClean="0"/>
              <a:t>(i ) begin </a:t>
            </a:r>
            <a:r>
              <a:rPr lang="en-US" dirty="0"/>
              <a:t>with a </a:t>
            </a:r>
            <a:r>
              <a:rPr lang="en-US" sz="3000" dirty="0"/>
              <a:t>1</a:t>
            </a:r>
            <a:r>
              <a:rPr lang="en-US" dirty="0"/>
              <a:t>? </a:t>
            </a:r>
            <a:endParaRPr lang="en-US" dirty="0" smtClean="0"/>
          </a:p>
          <a:p>
            <a:pPr>
              <a:buNone/>
            </a:pPr>
            <a:r>
              <a:rPr lang="en-US" dirty="0"/>
              <a:t>	</a:t>
            </a:r>
            <a:r>
              <a:rPr lang="en-US" dirty="0" smtClean="0"/>
              <a:t>(</a:t>
            </a:r>
            <a:r>
              <a:rPr lang="en-US" dirty="0"/>
              <a:t>ii) begin and end with a </a:t>
            </a:r>
            <a:r>
              <a:rPr lang="en-US" sz="3000" dirty="0"/>
              <a:t>1</a:t>
            </a:r>
            <a:r>
              <a:rPr lang="en-US" dirty="0" smtClean="0"/>
              <a:t>?</a:t>
            </a:r>
          </a:p>
          <a:p>
            <a:pPr>
              <a:buNone/>
            </a:pPr>
            <a:r>
              <a:rPr lang="en-US" b="1" dirty="0" smtClean="0"/>
              <a:t>Solution</a:t>
            </a:r>
            <a:r>
              <a:rPr lang="en-US" dirty="0" smtClean="0"/>
              <a:t>:</a:t>
            </a:r>
          </a:p>
          <a:p>
            <a:pPr>
              <a:buNone/>
            </a:pPr>
            <a:r>
              <a:rPr lang="en-US" dirty="0"/>
              <a:t> (i) </a:t>
            </a:r>
            <a:r>
              <a:rPr lang="en-US" dirty="0" smtClean="0"/>
              <a:t>If </a:t>
            </a:r>
            <a:r>
              <a:rPr lang="en-US" dirty="0"/>
              <a:t>the first bit (left most bit) is a 1, then it can be filled in only one way. Each of the remaining seven positions in the bit string can be filled in 2 ways (i.e., either by </a:t>
            </a:r>
            <a:r>
              <a:rPr lang="en-US" sz="3200" dirty="0" smtClean="0"/>
              <a:t>0</a:t>
            </a:r>
            <a:r>
              <a:rPr lang="en-US" dirty="0" smtClean="0"/>
              <a:t> </a:t>
            </a:r>
            <a:r>
              <a:rPr lang="en-US" dirty="0"/>
              <a:t>or </a:t>
            </a:r>
            <a:r>
              <a:rPr lang="en-US" sz="3200" dirty="0"/>
              <a:t>1</a:t>
            </a:r>
            <a:r>
              <a:rPr lang="en-US" dirty="0" smtClean="0"/>
              <a:t>). Hence</a:t>
            </a:r>
            <a:r>
              <a:rPr lang="en-US" dirty="0"/>
              <a:t>, there </a:t>
            </a:r>
            <a:r>
              <a:rPr lang="en-US" dirty="0" smtClean="0"/>
              <a:t>are</a:t>
            </a:r>
          </a:p>
          <a:p>
            <a:pPr>
              <a:buNone/>
            </a:pPr>
            <a:r>
              <a:rPr lang="en-US" dirty="0" smtClean="0"/>
              <a:t> </a:t>
            </a:r>
          </a:p>
          <a:p>
            <a:pPr>
              <a:buNone/>
            </a:pPr>
            <a:r>
              <a:rPr lang="en-US" dirty="0"/>
              <a:t>	</a:t>
            </a:r>
            <a:r>
              <a:rPr lang="en-US" dirty="0" smtClean="0"/>
              <a:t>different </a:t>
            </a:r>
            <a:r>
              <a:rPr lang="en-US" dirty="0"/>
              <a:t>bit strings of length 8 that begin with a </a:t>
            </a:r>
            <a:r>
              <a:rPr lang="en-US" sz="3200" dirty="0"/>
              <a:t>1</a:t>
            </a:r>
            <a:r>
              <a:rPr lang="en-US" dirty="0"/>
              <a:t>.</a:t>
            </a:r>
          </a:p>
          <a:p>
            <a:pPr>
              <a:buNone/>
            </a:pPr>
            <a:endParaRPr lang="en-US" dirty="0" smtClean="0"/>
          </a:p>
          <a:p>
            <a:pPr>
              <a:buNone/>
            </a:pPr>
            <a:endParaRPr lang="en-US" dirty="0"/>
          </a:p>
        </p:txBody>
      </p:sp>
      <p:pic>
        <p:nvPicPr>
          <p:cNvPr id="5" name="Picture 4"/>
          <p:cNvPicPr>
            <a:picLocks noChangeAspect="1"/>
          </p:cNvPicPr>
          <p:nvPr/>
        </p:nvPicPr>
        <p:blipFill>
          <a:blip r:embed="rId2"/>
          <a:stretch>
            <a:fillRect/>
          </a:stretch>
        </p:blipFill>
        <p:spPr>
          <a:xfrm>
            <a:off x="1828800" y="5257800"/>
            <a:ext cx="4772025" cy="533400"/>
          </a:xfrm>
          <a:prstGeom prst="rect">
            <a:avLst/>
          </a:prstGeom>
        </p:spPr>
      </p:pic>
    </p:spTree>
    <p:extLst>
      <p:ext uri="{BB962C8B-B14F-4D97-AF65-F5344CB8AC3E}">
        <p14:creationId xmlns:p14="http://schemas.microsoft.com/office/powerpoint/2010/main" val="2237642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447800"/>
            <a:ext cx="8229600" cy="5105400"/>
          </a:xfrm>
        </p:spPr>
        <p:txBody>
          <a:bodyPr>
            <a:normAutofit fontScale="92500" lnSpcReduction="10000"/>
          </a:bodyPr>
          <a:lstStyle/>
          <a:p>
            <a:pPr>
              <a:buNone/>
            </a:pPr>
            <a:r>
              <a:rPr lang="en-US" dirty="0"/>
              <a:t>	(ii) begin and end with a </a:t>
            </a:r>
            <a:r>
              <a:rPr lang="en-US" sz="3000" dirty="0"/>
              <a:t>1</a:t>
            </a:r>
            <a:r>
              <a:rPr lang="en-US" dirty="0"/>
              <a:t>?</a:t>
            </a:r>
          </a:p>
          <a:p>
            <a:pPr>
              <a:buNone/>
            </a:pPr>
            <a:r>
              <a:rPr lang="en-US" b="1" dirty="0" smtClean="0"/>
              <a:t>	Solution</a:t>
            </a:r>
            <a:r>
              <a:rPr lang="en-US" dirty="0" smtClean="0"/>
              <a:t>:</a:t>
            </a:r>
          </a:p>
          <a:p>
            <a:pPr>
              <a:buNone/>
            </a:pPr>
            <a:r>
              <a:rPr lang="en-US" dirty="0" smtClean="0"/>
              <a:t>	If </a:t>
            </a:r>
            <a:r>
              <a:rPr lang="en-US" dirty="0"/>
              <a:t>the first and last bit in an 8 bit string is a 1, then only the intermediate six bits can </a:t>
            </a:r>
            <a:r>
              <a:rPr lang="en-US" dirty="0" smtClean="0"/>
              <a:t>be filled </a:t>
            </a:r>
            <a:r>
              <a:rPr lang="en-US" dirty="0"/>
              <a:t>in 2 ways, i.e. by a </a:t>
            </a:r>
            <a:r>
              <a:rPr lang="en-US" sz="3200" dirty="0"/>
              <a:t>0</a:t>
            </a:r>
            <a:r>
              <a:rPr lang="en-US" dirty="0"/>
              <a:t> or </a:t>
            </a:r>
            <a:r>
              <a:rPr lang="en-US" sz="3200" dirty="0"/>
              <a:t>1</a:t>
            </a:r>
            <a:r>
              <a:rPr lang="en-US" dirty="0"/>
              <a:t>. Hence there are </a:t>
            </a:r>
            <a:endParaRPr lang="en-US" dirty="0" smtClean="0"/>
          </a:p>
          <a:p>
            <a:pPr>
              <a:buNone/>
            </a:pPr>
            <a:endParaRPr lang="en-US" dirty="0"/>
          </a:p>
          <a:p>
            <a:pPr>
              <a:buNone/>
            </a:pPr>
            <a:endParaRPr lang="en-US" dirty="0" smtClean="0"/>
          </a:p>
          <a:p>
            <a:pPr>
              <a:buNone/>
            </a:pPr>
            <a:r>
              <a:rPr lang="en-US" dirty="0"/>
              <a:t>	</a:t>
            </a:r>
            <a:r>
              <a:rPr lang="en-US" dirty="0" smtClean="0"/>
              <a:t>different </a:t>
            </a:r>
            <a:r>
              <a:rPr lang="en-US" dirty="0"/>
              <a:t>bit strings of length 8 that begin and end with a</a:t>
            </a:r>
            <a:r>
              <a:rPr lang="en-US" sz="3000" dirty="0"/>
              <a:t> 1</a:t>
            </a:r>
            <a:r>
              <a:rPr lang="en-US" dirty="0"/>
              <a:t>.</a:t>
            </a:r>
          </a:p>
          <a:p>
            <a:pPr>
              <a:buNone/>
            </a:pPr>
            <a:endParaRPr lang="en-US" dirty="0"/>
          </a:p>
          <a:p>
            <a:pPr>
              <a:buNone/>
            </a:pPr>
            <a:endParaRPr lang="en-US" dirty="0" smtClean="0"/>
          </a:p>
          <a:p>
            <a:pPr>
              <a:buNone/>
            </a:pPr>
            <a:r>
              <a:rPr lang="en-US" dirty="0" smtClean="0"/>
              <a:t> </a:t>
            </a:r>
            <a:endParaRPr lang="en-US" dirty="0"/>
          </a:p>
          <a:p>
            <a:pPr>
              <a:buNone/>
            </a:pPr>
            <a:r>
              <a:rPr lang="en-US" dirty="0" smtClean="0"/>
              <a:t> </a:t>
            </a:r>
            <a:endParaRPr lang="en-US" dirty="0"/>
          </a:p>
          <a:p>
            <a:pPr>
              <a:buNone/>
            </a:pPr>
            <a:endParaRPr lang="en-US" dirty="0"/>
          </a:p>
        </p:txBody>
      </p:sp>
      <p:pic>
        <p:nvPicPr>
          <p:cNvPr id="5" name="Picture 4"/>
          <p:cNvPicPr>
            <a:picLocks noChangeAspect="1"/>
          </p:cNvPicPr>
          <p:nvPr/>
        </p:nvPicPr>
        <p:blipFill>
          <a:blip r:embed="rId2"/>
          <a:stretch>
            <a:fillRect/>
          </a:stretch>
        </p:blipFill>
        <p:spPr>
          <a:xfrm>
            <a:off x="1752600" y="3429000"/>
            <a:ext cx="6506296" cy="571499"/>
          </a:xfrm>
          <a:prstGeom prst="rect">
            <a:avLst/>
          </a:prstGeom>
        </p:spPr>
      </p:pic>
    </p:spTree>
    <p:extLst>
      <p:ext uri="{BB962C8B-B14F-4D97-AF65-F5344CB8AC3E}">
        <p14:creationId xmlns:p14="http://schemas.microsoft.com/office/powerpoint/2010/main" val="338361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Product Rule</a:t>
            </a:r>
            <a:endParaRPr lang="en-US" dirty="0"/>
          </a:p>
        </p:txBody>
      </p:sp>
      <p:sp>
        <p:nvSpPr>
          <p:cNvPr id="3" name="Content Placeholder 2"/>
          <p:cNvSpPr>
            <a:spLocks noGrp="1"/>
          </p:cNvSpPr>
          <p:nvPr>
            <p:ph idx="1"/>
          </p:nvPr>
        </p:nvSpPr>
        <p:spPr/>
        <p:txBody>
          <a:bodyPr/>
          <a:lstStyle/>
          <a:p>
            <a:pPr>
              <a:buNone/>
            </a:pPr>
            <a:r>
              <a:rPr lang="en-US" b="1" dirty="0" smtClean="0"/>
              <a:t>   Example</a:t>
            </a:r>
            <a:r>
              <a:rPr lang="en-US" dirty="0" smtClean="0"/>
              <a:t>: How many different license plates can be made if each plate contains a sequence of three uppercase English letters followed by three digits?</a:t>
            </a:r>
          </a:p>
          <a:p>
            <a:pPr>
              <a:buNone/>
            </a:pPr>
            <a:r>
              <a:rPr lang="en-US" dirty="0" smtClean="0"/>
              <a:t>   </a:t>
            </a:r>
            <a:r>
              <a:rPr lang="en-US" b="1" dirty="0" smtClean="0"/>
              <a:t>Solution</a:t>
            </a:r>
            <a:r>
              <a:rPr lang="en-US" dirty="0" smtClean="0"/>
              <a:t>:  By the product rule,</a:t>
            </a:r>
          </a:p>
          <a:p>
            <a:pPr>
              <a:buNone/>
            </a:pPr>
            <a:r>
              <a:rPr lang="en-US" dirty="0" smtClean="0">
                <a:latin typeface="Cambria Math" pitchFamily="18" charset="0"/>
                <a:ea typeface="Cambria Math" pitchFamily="18" charset="0"/>
              </a:rPr>
              <a:t>    there are 26 </a:t>
            </a:r>
            <a:r>
              <a:rPr lang="en-US" dirty="0" smtClean="0">
                <a:latin typeface="Cambria Math"/>
                <a:ea typeface="Cambria Math"/>
              </a:rPr>
              <a:t>∙ </a:t>
            </a:r>
            <a:r>
              <a:rPr lang="en-US" dirty="0" smtClean="0">
                <a:latin typeface="Cambria Math" pitchFamily="18" charset="0"/>
                <a:ea typeface="Cambria Math" pitchFamily="18" charset="0"/>
              </a:rPr>
              <a:t>26 </a:t>
            </a:r>
            <a:r>
              <a:rPr lang="en-US" dirty="0" smtClean="0">
                <a:latin typeface="Cambria Math"/>
                <a:ea typeface="Cambria Math"/>
              </a:rPr>
              <a:t>∙ </a:t>
            </a:r>
            <a:r>
              <a:rPr lang="en-US" dirty="0" smtClean="0">
                <a:latin typeface="Cambria Math" pitchFamily="18" charset="0"/>
                <a:ea typeface="Cambria Math" pitchFamily="18" charset="0"/>
              </a:rPr>
              <a:t>26 </a:t>
            </a:r>
            <a:r>
              <a:rPr lang="en-US" dirty="0" smtClean="0">
                <a:latin typeface="Cambria Math"/>
                <a:ea typeface="Cambria Math"/>
              </a:rPr>
              <a:t>∙ 10 ∙ 10 ∙ 10 = 17,576,000 different possible license plates.</a:t>
            </a:r>
            <a:endParaRPr lang="en-US" dirty="0">
              <a:latin typeface="Cambria Math" pitchFamily="18" charset="0"/>
              <a:ea typeface="Cambria Math" pitchFamily="18" charset="0"/>
            </a:endParaRPr>
          </a:p>
        </p:txBody>
      </p:sp>
      <p:pic>
        <p:nvPicPr>
          <p:cNvPr id="4" name="Picture 3" descr="0501.jpg"/>
          <p:cNvPicPr>
            <a:picLocks noChangeAspect="1"/>
          </p:cNvPicPr>
          <p:nvPr/>
        </p:nvPicPr>
        <p:blipFill>
          <a:blip r:embed="rId2" cstate="print"/>
          <a:stretch>
            <a:fillRect/>
          </a:stretch>
        </p:blipFill>
        <p:spPr>
          <a:xfrm>
            <a:off x="3200400" y="4800600"/>
            <a:ext cx="2019180" cy="914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5151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200912"/>
            <a:ext cx="8229600" cy="5504688"/>
          </a:xfrm>
        </p:spPr>
        <p:txBody>
          <a:bodyPr>
            <a:normAutofit fontScale="92500" lnSpcReduction="10000"/>
          </a:bodyPr>
          <a:lstStyle/>
          <a:p>
            <a:pPr>
              <a:buNone/>
            </a:pPr>
            <a:r>
              <a:rPr lang="en-US" b="1" dirty="0" smtClean="0"/>
              <a:t> Example</a:t>
            </a:r>
            <a:r>
              <a:rPr lang="en-US" dirty="0"/>
              <a:t>: Suppose that an automobile license plate has three letters followed by </a:t>
            </a:r>
            <a:r>
              <a:rPr lang="en-US" dirty="0" smtClean="0"/>
              <a:t>three digits</a:t>
            </a:r>
            <a:r>
              <a:rPr lang="en-US" dirty="0"/>
              <a:t>.</a:t>
            </a:r>
          </a:p>
          <a:p>
            <a:pPr>
              <a:buNone/>
            </a:pPr>
            <a:r>
              <a:rPr lang="en-US" dirty="0"/>
              <a:t>(a) How many different license plates are possible?</a:t>
            </a:r>
          </a:p>
          <a:p>
            <a:pPr>
              <a:buNone/>
            </a:pPr>
            <a:r>
              <a:rPr lang="en-US" b="1" dirty="0" smtClean="0"/>
              <a:t>Solution</a:t>
            </a:r>
            <a:r>
              <a:rPr lang="en-US" dirty="0" smtClean="0"/>
              <a:t>:</a:t>
            </a:r>
          </a:p>
          <a:p>
            <a:pPr>
              <a:buNone/>
            </a:pPr>
            <a:r>
              <a:rPr lang="en-US" dirty="0" smtClean="0"/>
              <a:t>	Each </a:t>
            </a:r>
            <a:r>
              <a:rPr lang="en-US" dirty="0"/>
              <a:t>of the three letters can be written in 26 different ways, and each of the three digits can be written in 10 different ways</a:t>
            </a:r>
            <a:r>
              <a:rPr lang="en-US" dirty="0" smtClean="0"/>
              <a:t>.</a:t>
            </a:r>
          </a:p>
          <a:p>
            <a:pPr>
              <a:buNone/>
            </a:pPr>
            <a:r>
              <a:rPr lang="en-US" dirty="0" smtClean="0"/>
              <a:t>	</a:t>
            </a:r>
            <a:endParaRPr lang="en-US" dirty="0"/>
          </a:p>
          <a:p>
            <a:pPr>
              <a:buNone/>
            </a:pPr>
            <a:endParaRPr lang="en-US" dirty="0" smtClean="0"/>
          </a:p>
          <a:p>
            <a:pPr>
              <a:buNone/>
            </a:pPr>
            <a:endParaRPr lang="en-US" dirty="0"/>
          </a:p>
          <a:p>
            <a:pPr>
              <a:buNone/>
            </a:pPr>
            <a:endParaRPr lang="en-US" dirty="0" smtClean="0"/>
          </a:p>
          <a:p>
            <a:pPr>
              <a:buNone/>
            </a:pPr>
            <a:r>
              <a:rPr lang="en-US" dirty="0" smtClean="0"/>
              <a:t>	Hence</a:t>
            </a:r>
            <a:r>
              <a:rPr lang="en-US" dirty="0"/>
              <a:t>, by the product rule, there is a total </a:t>
            </a:r>
            <a:r>
              <a:rPr lang="en-US" dirty="0" smtClean="0"/>
              <a:t>of</a:t>
            </a:r>
            <a:endParaRPr lang="en-US" dirty="0"/>
          </a:p>
          <a:p>
            <a:pPr>
              <a:buNone/>
            </a:pPr>
            <a:r>
              <a:rPr lang="fr-FR" dirty="0"/>
              <a:t>	</a:t>
            </a:r>
            <a:r>
              <a:rPr lang="fr-FR" sz="2200" dirty="0" smtClean="0">
                <a:latin typeface="Arial" panose="020B0604020202020204" pitchFamily="34" charset="0"/>
                <a:cs typeface="Arial" panose="020B0604020202020204" pitchFamily="34" charset="0"/>
              </a:rPr>
              <a:t>26 </a:t>
            </a:r>
            <a:r>
              <a:rPr lang="fr-FR" sz="2200" dirty="0">
                <a:latin typeface="Arial" panose="020B0604020202020204" pitchFamily="34" charset="0"/>
                <a:cs typeface="Arial" panose="020B0604020202020204" pitchFamily="34" charset="0"/>
              </a:rPr>
              <a:t>× 26 × 26 × 10 × 10 × 10 = 17,576,000</a:t>
            </a:r>
          </a:p>
          <a:p>
            <a:pPr>
              <a:buNone/>
            </a:pPr>
            <a:r>
              <a:rPr lang="fr-FR" dirty="0" smtClean="0"/>
              <a:t>					different License </a:t>
            </a:r>
            <a:r>
              <a:rPr lang="fr-FR" dirty="0"/>
              <a:t>plates possible.</a:t>
            </a:r>
          </a:p>
          <a:p>
            <a:pPr>
              <a:buNone/>
            </a:pPr>
            <a:endParaRPr lang="en-US" dirty="0" smtClean="0"/>
          </a:p>
          <a:p>
            <a:pPr>
              <a:buNone/>
            </a:pPr>
            <a:endParaRPr lang="en-US" dirty="0"/>
          </a:p>
        </p:txBody>
      </p:sp>
      <p:pic>
        <p:nvPicPr>
          <p:cNvPr id="8" name="Picture 7"/>
          <p:cNvPicPr>
            <a:picLocks noChangeAspect="1"/>
          </p:cNvPicPr>
          <p:nvPr/>
        </p:nvPicPr>
        <p:blipFill>
          <a:blip r:embed="rId2"/>
          <a:stretch>
            <a:fillRect/>
          </a:stretch>
        </p:blipFill>
        <p:spPr>
          <a:xfrm>
            <a:off x="1066800" y="3810000"/>
            <a:ext cx="6400800" cy="1524000"/>
          </a:xfrm>
          <a:prstGeom prst="rect">
            <a:avLst/>
          </a:prstGeom>
        </p:spPr>
      </p:pic>
    </p:spTree>
    <p:extLst>
      <p:ext uri="{BB962C8B-B14F-4D97-AF65-F5344CB8AC3E}">
        <p14:creationId xmlns:p14="http://schemas.microsoft.com/office/powerpoint/2010/main" val="172650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219200"/>
            <a:ext cx="8229600" cy="5486400"/>
          </a:xfrm>
        </p:spPr>
        <p:txBody>
          <a:bodyPr>
            <a:normAutofit fontScale="92500" lnSpcReduction="20000"/>
          </a:bodyPr>
          <a:lstStyle/>
          <a:p>
            <a:pPr>
              <a:buNone/>
            </a:pPr>
            <a:r>
              <a:rPr lang="en-US" dirty="0" smtClean="0"/>
              <a:t>	(b) How </a:t>
            </a:r>
            <a:r>
              <a:rPr lang="en-US" dirty="0"/>
              <a:t>many license plates could begin with A and </a:t>
            </a:r>
            <a:endParaRPr lang="en-US" dirty="0" smtClean="0"/>
          </a:p>
          <a:p>
            <a:pPr>
              <a:buNone/>
            </a:pPr>
            <a:r>
              <a:rPr lang="en-US" dirty="0"/>
              <a:t>	</a:t>
            </a:r>
            <a:r>
              <a:rPr lang="en-US" dirty="0" smtClean="0"/>
              <a:t>end </a:t>
            </a:r>
            <a:r>
              <a:rPr lang="en-US" dirty="0"/>
              <a:t>on 0?</a:t>
            </a:r>
          </a:p>
          <a:p>
            <a:pPr>
              <a:buNone/>
            </a:pPr>
            <a:r>
              <a:rPr lang="en-US" b="1" dirty="0" smtClean="0"/>
              <a:t>Solution</a:t>
            </a:r>
            <a:r>
              <a:rPr lang="en-US" dirty="0" smtClean="0"/>
              <a:t>:</a:t>
            </a:r>
          </a:p>
          <a:p>
            <a:pPr>
              <a:buNone/>
            </a:pPr>
            <a:r>
              <a:rPr lang="en-US" dirty="0"/>
              <a:t> </a:t>
            </a:r>
            <a:r>
              <a:rPr lang="en-US" dirty="0" smtClean="0"/>
              <a:t>	The </a:t>
            </a:r>
            <a:r>
              <a:rPr lang="en-US" dirty="0"/>
              <a:t>first and last place can be filled in one way only, while each of second and third place can be filled in 26 ways and each of fourth and fifth place can be filled in 10 ways</a:t>
            </a:r>
            <a:r>
              <a:rPr lang="en-US" dirty="0" smtClean="0"/>
              <a:t>.</a:t>
            </a:r>
          </a:p>
          <a:p>
            <a:pPr>
              <a:buNone/>
            </a:pPr>
            <a:endParaRPr lang="en-US" dirty="0"/>
          </a:p>
          <a:p>
            <a:pPr>
              <a:buNone/>
            </a:pPr>
            <a:r>
              <a:rPr lang="en-US" dirty="0"/>
              <a:t> </a:t>
            </a:r>
          </a:p>
          <a:p>
            <a:pPr>
              <a:buNone/>
            </a:pPr>
            <a:endParaRPr lang="en-US" dirty="0" smtClean="0"/>
          </a:p>
          <a:p>
            <a:pPr>
              <a:buNone/>
            </a:pPr>
            <a:endParaRPr lang="en-US" dirty="0" smtClean="0"/>
          </a:p>
          <a:p>
            <a:pPr>
              <a:buNone/>
            </a:pPr>
            <a:endParaRPr lang="en-US" dirty="0" smtClean="0"/>
          </a:p>
          <a:p>
            <a:pPr>
              <a:buNone/>
            </a:pPr>
            <a:r>
              <a:rPr lang="en-US" dirty="0" smtClean="0"/>
              <a:t>Number </a:t>
            </a:r>
            <a:r>
              <a:rPr lang="en-US" dirty="0"/>
              <a:t>of license plates that begin with A and end in 0 </a:t>
            </a:r>
            <a:r>
              <a:rPr lang="en-US" dirty="0" smtClean="0"/>
              <a:t>are</a:t>
            </a:r>
          </a:p>
          <a:p>
            <a:pPr>
              <a:buNone/>
            </a:pPr>
            <a:r>
              <a:rPr lang="en-US" dirty="0" smtClean="0"/>
              <a:t> </a:t>
            </a:r>
            <a:r>
              <a:rPr lang="en-US" dirty="0"/>
              <a:t>1 × 26 × 26 × 10 × 10 × 1 = 67600</a:t>
            </a:r>
            <a:endParaRPr lang="en-US" dirty="0" smtClean="0"/>
          </a:p>
          <a:p>
            <a:pPr>
              <a:buNone/>
            </a:pPr>
            <a:r>
              <a:rPr lang="en-US" dirty="0" smtClean="0"/>
              <a:t> </a:t>
            </a:r>
            <a:endParaRPr lang="en-US" dirty="0"/>
          </a:p>
          <a:p>
            <a:pPr>
              <a:buNone/>
            </a:pPr>
            <a:endParaRPr lang="en-US" dirty="0"/>
          </a:p>
        </p:txBody>
      </p:sp>
      <p:pic>
        <p:nvPicPr>
          <p:cNvPr id="5" name="Picture 4"/>
          <p:cNvPicPr>
            <a:picLocks noChangeAspect="1"/>
          </p:cNvPicPr>
          <p:nvPr/>
        </p:nvPicPr>
        <p:blipFill>
          <a:blip r:embed="rId2"/>
          <a:stretch>
            <a:fillRect/>
          </a:stretch>
        </p:blipFill>
        <p:spPr>
          <a:xfrm>
            <a:off x="323850" y="3352800"/>
            <a:ext cx="8496300" cy="1371599"/>
          </a:xfrm>
          <a:prstGeom prst="rect">
            <a:avLst/>
          </a:prstGeom>
        </p:spPr>
      </p:pic>
    </p:spTree>
    <p:extLst>
      <p:ext uri="{BB962C8B-B14F-4D97-AF65-F5344CB8AC3E}">
        <p14:creationId xmlns:p14="http://schemas.microsoft.com/office/powerpoint/2010/main" val="562102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219200"/>
            <a:ext cx="8229600" cy="5486400"/>
          </a:xfrm>
        </p:spPr>
        <p:txBody>
          <a:bodyPr>
            <a:normAutofit/>
          </a:bodyPr>
          <a:lstStyle/>
          <a:p>
            <a:pPr>
              <a:buNone/>
            </a:pPr>
            <a:r>
              <a:rPr lang="en-US" dirty="0" smtClean="0"/>
              <a:t>	(c</a:t>
            </a:r>
            <a:r>
              <a:rPr lang="en-US" dirty="0"/>
              <a:t>) How many license plates begin with </a:t>
            </a:r>
            <a:r>
              <a:rPr lang="en-US" dirty="0" smtClean="0"/>
              <a:t>PQR.</a:t>
            </a:r>
          </a:p>
          <a:p>
            <a:pPr>
              <a:buNone/>
            </a:pPr>
            <a:r>
              <a:rPr lang="en-US" b="1" dirty="0" smtClean="0"/>
              <a:t>Solution</a:t>
            </a:r>
            <a:r>
              <a:rPr lang="en-US" dirty="0" smtClean="0"/>
              <a:t>:</a:t>
            </a:r>
          </a:p>
          <a:p>
            <a:pPr>
              <a:buNone/>
            </a:pPr>
            <a:r>
              <a:rPr lang="en-US" dirty="0"/>
              <a:t> </a:t>
            </a:r>
            <a:r>
              <a:rPr lang="en-US" dirty="0" smtClean="0"/>
              <a:t>	</a:t>
            </a:r>
            <a:endParaRPr lang="en-US" dirty="0"/>
          </a:p>
          <a:p>
            <a:pPr>
              <a:buNone/>
            </a:pPr>
            <a:r>
              <a:rPr lang="en-US" dirty="0"/>
              <a:t> </a:t>
            </a:r>
          </a:p>
          <a:p>
            <a:pPr>
              <a:buNone/>
            </a:pPr>
            <a:endParaRPr lang="en-US" dirty="0" smtClean="0"/>
          </a:p>
          <a:p>
            <a:pPr>
              <a:buNone/>
            </a:pPr>
            <a:endParaRPr lang="en-US" dirty="0" smtClean="0"/>
          </a:p>
          <a:p>
            <a:pPr>
              <a:buNone/>
            </a:pPr>
            <a:endParaRPr lang="en-US" dirty="0" smtClean="0"/>
          </a:p>
          <a:p>
            <a:pPr marL="0" indent="0">
              <a:buNone/>
            </a:pPr>
            <a:r>
              <a:rPr lang="en-US" dirty="0"/>
              <a:t>Number of license plates that begin with PQR are</a:t>
            </a:r>
          </a:p>
          <a:p>
            <a:pPr marL="0" indent="0" algn="ctr">
              <a:buNone/>
            </a:pPr>
            <a:r>
              <a:rPr lang="en-US" sz="2800" dirty="0"/>
              <a:t>1 × 1 × 1 × 10 × 10 × 10 = </a:t>
            </a:r>
            <a:r>
              <a:rPr lang="en-US" sz="2800" dirty="0" smtClean="0"/>
              <a:t>1000 ways.</a:t>
            </a:r>
            <a:endParaRPr lang="en-US" sz="2800" dirty="0"/>
          </a:p>
        </p:txBody>
      </p:sp>
      <p:pic>
        <p:nvPicPr>
          <p:cNvPr id="4" name="Picture 3"/>
          <p:cNvPicPr>
            <a:picLocks noChangeAspect="1"/>
          </p:cNvPicPr>
          <p:nvPr/>
        </p:nvPicPr>
        <p:blipFill>
          <a:blip r:embed="rId2"/>
          <a:stretch>
            <a:fillRect/>
          </a:stretch>
        </p:blipFill>
        <p:spPr>
          <a:xfrm>
            <a:off x="457200" y="2362200"/>
            <a:ext cx="8315325" cy="2057400"/>
          </a:xfrm>
          <a:prstGeom prst="rect">
            <a:avLst/>
          </a:prstGeom>
        </p:spPr>
      </p:pic>
    </p:spTree>
    <p:extLst>
      <p:ext uri="{BB962C8B-B14F-4D97-AF65-F5344CB8AC3E}">
        <p14:creationId xmlns:p14="http://schemas.microsoft.com/office/powerpoint/2010/main" val="3127343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143000"/>
            <a:ext cx="8229600" cy="5181600"/>
          </a:xfrm>
        </p:spPr>
        <p:txBody>
          <a:bodyPr>
            <a:normAutofit lnSpcReduction="10000"/>
          </a:bodyPr>
          <a:lstStyle/>
          <a:p>
            <a:pPr marL="0" indent="0">
              <a:buNone/>
            </a:pPr>
            <a:r>
              <a:rPr lang="en-US" dirty="0"/>
              <a:t>(d) How many license plates are possible in which all the  </a:t>
            </a:r>
            <a:r>
              <a:rPr lang="en-US" dirty="0" smtClean="0"/>
              <a:t>   letters </a:t>
            </a:r>
            <a:r>
              <a:rPr lang="en-US" dirty="0"/>
              <a:t>and digits are distinct?</a:t>
            </a:r>
          </a:p>
          <a:p>
            <a:pPr marL="0" indent="0">
              <a:buNone/>
            </a:pPr>
            <a:r>
              <a:rPr lang="en-US" b="1" dirty="0" smtClean="0"/>
              <a:t>Solution:</a:t>
            </a:r>
            <a:endParaRPr lang="en-US" b="1" dirty="0"/>
          </a:p>
          <a:p>
            <a:pPr marL="0" indent="0">
              <a:buNone/>
            </a:pPr>
            <a:r>
              <a:rPr lang="en-US" dirty="0"/>
              <a:t> </a:t>
            </a:r>
            <a:r>
              <a:rPr lang="en-US" dirty="0" smtClean="0"/>
              <a:t>   The </a:t>
            </a:r>
            <a:r>
              <a:rPr lang="en-US" dirty="0"/>
              <a:t>first letter place can be filled in 26 ways. Since, the </a:t>
            </a:r>
            <a:r>
              <a:rPr lang="en-US" dirty="0" smtClean="0"/>
              <a:t>second </a:t>
            </a:r>
            <a:r>
              <a:rPr lang="en-US" dirty="0"/>
              <a:t>letter </a:t>
            </a:r>
            <a:r>
              <a:rPr lang="en-US" dirty="0" smtClean="0"/>
              <a:t>place should </a:t>
            </a:r>
            <a:r>
              <a:rPr lang="en-US" dirty="0"/>
              <a:t>contain a different letter than the first, so it can be filled in 25 ways. Similarly, </a:t>
            </a:r>
            <a:r>
              <a:rPr lang="en-US" dirty="0" smtClean="0"/>
              <a:t>the third </a:t>
            </a:r>
            <a:r>
              <a:rPr lang="en-US" dirty="0"/>
              <a:t>letter place can be filled in 24 ways</a:t>
            </a:r>
            <a:r>
              <a:rPr lang="en-US" dirty="0" smtClean="0"/>
              <a:t>. And </a:t>
            </a:r>
            <a:r>
              <a:rPr lang="en-US" dirty="0"/>
              <a:t>the digits can be respectively filled </a:t>
            </a:r>
            <a:r>
              <a:rPr lang="en-US" dirty="0" smtClean="0"/>
              <a:t>in 10</a:t>
            </a:r>
            <a:r>
              <a:rPr lang="en-US" dirty="0"/>
              <a:t>, 9, and 8 ways.</a:t>
            </a:r>
          </a:p>
          <a:p>
            <a:pPr marL="0" indent="0">
              <a:buNone/>
            </a:pPr>
            <a:r>
              <a:rPr lang="en-US" dirty="0"/>
              <a:t>Hence; </a:t>
            </a:r>
            <a:endParaRPr lang="en-US" dirty="0" smtClean="0"/>
          </a:p>
          <a:p>
            <a:pPr marL="0" indent="0">
              <a:buNone/>
            </a:pPr>
            <a:r>
              <a:rPr lang="en-US" dirty="0" smtClean="0"/>
              <a:t>number </a:t>
            </a:r>
            <a:r>
              <a:rPr lang="en-US" dirty="0"/>
              <a:t>of license plates in which all the letters and digits are distinct are</a:t>
            </a:r>
          </a:p>
          <a:p>
            <a:pPr marL="0" indent="0" algn="ctr">
              <a:buNone/>
            </a:pPr>
            <a:r>
              <a:rPr lang="en-US" dirty="0"/>
              <a:t>26 × 25 × 24 × 10 × 9 × 8 = 11, 232, </a:t>
            </a:r>
            <a:r>
              <a:rPr lang="en-US" dirty="0" smtClean="0"/>
              <a:t>000</a:t>
            </a:r>
            <a:endParaRPr lang="en-US" b="1" dirty="0" smtClean="0"/>
          </a:p>
        </p:txBody>
      </p:sp>
    </p:spTree>
    <p:extLst>
      <p:ext uri="{BB962C8B-B14F-4D97-AF65-F5344CB8AC3E}">
        <p14:creationId xmlns:p14="http://schemas.microsoft.com/office/powerpoint/2010/main" val="983334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Autofit/>
          </a:bodyPr>
          <a:lstStyle/>
          <a:p>
            <a:r>
              <a:rPr lang="en-US" sz="4000" dirty="0" smtClean="0"/>
              <a:t>The Product Rule</a:t>
            </a:r>
            <a:endParaRPr lang="en-US" sz="4000" dirty="0"/>
          </a:p>
        </p:txBody>
      </p:sp>
      <p:sp>
        <p:nvSpPr>
          <p:cNvPr id="3" name="Content Placeholder 2"/>
          <p:cNvSpPr>
            <a:spLocks noGrp="1"/>
          </p:cNvSpPr>
          <p:nvPr>
            <p:ph idx="1"/>
          </p:nvPr>
        </p:nvSpPr>
        <p:spPr>
          <a:xfrm>
            <a:off x="457200" y="1219200"/>
            <a:ext cx="8229600" cy="5486400"/>
          </a:xfrm>
        </p:spPr>
        <p:txBody>
          <a:bodyPr>
            <a:normAutofit fontScale="92500"/>
          </a:bodyPr>
          <a:lstStyle/>
          <a:p>
            <a:pPr>
              <a:buNone/>
            </a:pPr>
            <a:r>
              <a:rPr lang="en-US" dirty="0" smtClean="0"/>
              <a:t>(e) How </a:t>
            </a:r>
            <a:r>
              <a:rPr lang="en-US" dirty="0"/>
              <a:t>many license plates could begin with AB and </a:t>
            </a:r>
            <a:r>
              <a:rPr lang="en-US" dirty="0" smtClean="0"/>
              <a:t>  have </a:t>
            </a:r>
            <a:r>
              <a:rPr lang="en-US" dirty="0"/>
              <a:t>all three letters and </a:t>
            </a:r>
            <a:r>
              <a:rPr lang="en-US" dirty="0" smtClean="0"/>
              <a:t>digits distinct.</a:t>
            </a:r>
          </a:p>
          <a:p>
            <a:pPr>
              <a:buNone/>
            </a:pPr>
            <a:r>
              <a:rPr lang="en-US" b="1" dirty="0" smtClean="0"/>
              <a:t>Solution</a:t>
            </a:r>
            <a:r>
              <a:rPr lang="en-US" dirty="0" smtClean="0"/>
              <a:t>:</a:t>
            </a:r>
          </a:p>
          <a:p>
            <a:pPr>
              <a:buNone/>
            </a:pPr>
            <a:r>
              <a:rPr lang="en-US" dirty="0" smtClean="0"/>
              <a:t> 	</a:t>
            </a:r>
            <a:endParaRPr lang="en-US" dirty="0"/>
          </a:p>
          <a:p>
            <a:pPr>
              <a:buNone/>
            </a:pPr>
            <a:r>
              <a:rPr lang="en-US" dirty="0"/>
              <a:t> </a:t>
            </a:r>
          </a:p>
          <a:p>
            <a:pPr>
              <a:buNone/>
            </a:pPr>
            <a:endParaRPr lang="en-US" dirty="0" smtClean="0"/>
          </a:p>
          <a:p>
            <a:pPr>
              <a:buNone/>
            </a:pPr>
            <a:r>
              <a:rPr lang="en-US" dirty="0" smtClean="0"/>
              <a:t>	The </a:t>
            </a:r>
            <a:r>
              <a:rPr lang="en-US" dirty="0"/>
              <a:t>first two letters places are fixed (to be filled with A </a:t>
            </a:r>
            <a:r>
              <a:rPr lang="en-US" dirty="0" smtClean="0"/>
              <a:t>and B</a:t>
            </a:r>
            <a:r>
              <a:rPr lang="en-US" dirty="0"/>
              <a:t>), so there is only one </a:t>
            </a:r>
            <a:r>
              <a:rPr lang="en-US" dirty="0" smtClean="0"/>
              <a:t>way to </a:t>
            </a:r>
            <a:r>
              <a:rPr lang="en-US" dirty="0"/>
              <a:t>fill them. The third letter place should contain a letter different from A &amp; B, so there</a:t>
            </a:r>
          </a:p>
          <a:p>
            <a:pPr>
              <a:buNone/>
            </a:pPr>
            <a:r>
              <a:rPr lang="en-US" dirty="0" smtClean="0"/>
              <a:t>	are </a:t>
            </a:r>
            <a:r>
              <a:rPr lang="en-US" dirty="0"/>
              <a:t>24 ways to fill it.</a:t>
            </a:r>
          </a:p>
          <a:p>
            <a:pPr>
              <a:buNone/>
            </a:pPr>
            <a:r>
              <a:rPr lang="en-US" dirty="0"/>
              <a:t>The three digit positions can be filled in 10 and 8 ways to have distinct </a:t>
            </a:r>
            <a:r>
              <a:rPr lang="en-US" dirty="0" smtClean="0"/>
              <a:t>digits. Hence</a:t>
            </a:r>
            <a:r>
              <a:rPr lang="en-US" dirty="0"/>
              <a:t>, desired number of license plates are</a:t>
            </a:r>
          </a:p>
          <a:p>
            <a:pPr algn="ctr">
              <a:buNone/>
            </a:pPr>
            <a:r>
              <a:rPr lang="en-US" dirty="0"/>
              <a:t>1 × 1 × 24 × 10 × 9 × 8 = </a:t>
            </a:r>
            <a:r>
              <a:rPr lang="en-US" dirty="0" smtClean="0"/>
              <a:t>17280</a:t>
            </a:r>
            <a:endParaRPr lang="en-US" dirty="0"/>
          </a:p>
        </p:txBody>
      </p:sp>
      <p:pic>
        <p:nvPicPr>
          <p:cNvPr id="5" name="Picture 4"/>
          <p:cNvPicPr>
            <a:picLocks noChangeAspect="1"/>
          </p:cNvPicPr>
          <p:nvPr/>
        </p:nvPicPr>
        <p:blipFill>
          <a:blip r:embed="rId2"/>
          <a:stretch>
            <a:fillRect/>
          </a:stretch>
        </p:blipFill>
        <p:spPr>
          <a:xfrm>
            <a:off x="323850" y="2590800"/>
            <a:ext cx="8362950" cy="1219200"/>
          </a:xfrm>
          <a:prstGeom prst="rect">
            <a:avLst/>
          </a:prstGeom>
        </p:spPr>
      </p:pic>
    </p:spTree>
    <p:extLst>
      <p:ext uri="{BB962C8B-B14F-4D97-AF65-F5344CB8AC3E}">
        <p14:creationId xmlns:p14="http://schemas.microsoft.com/office/powerpoint/2010/main" val="2280918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 Basics of Counting</a:t>
            </a:r>
            <a:endParaRPr lang="en-US" dirty="0"/>
          </a:p>
        </p:txBody>
      </p:sp>
      <p:sp>
        <p:nvSpPr>
          <p:cNvPr id="3" name="Subtitle 2"/>
          <p:cNvSpPr>
            <a:spLocks noGrp="1"/>
          </p:cNvSpPr>
          <p:nvPr>
            <p:ph type="subTitle" idx="1"/>
          </p:nvPr>
        </p:nvSpPr>
        <p:spPr/>
        <p:txBody>
          <a:bodyPr/>
          <a:lstStyle/>
          <a:p>
            <a:r>
              <a:rPr lang="en-US" dirty="0" smtClean="0"/>
              <a:t>Section </a:t>
            </a:r>
            <a:r>
              <a:rPr lang="en-US" dirty="0" smtClean="0">
                <a:latin typeface="Cambria Math" pitchFamily="18" charset="0"/>
                <a:ea typeface="Cambria Math" pitchFamily="18" charset="0"/>
              </a:rPr>
              <a:t>6</a:t>
            </a:r>
            <a:r>
              <a:rPr lang="en-US" dirty="0" smtClean="0"/>
              <a:t>.</a:t>
            </a:r>
            <a:r>
              <a:rPr lang="en-US" dirty="0" smtClean="0">
                <a:latin typeface="Cambria Math" pitchFamily="18" charset="0"/>
                <a:ea typeface="Cambria Math" pitchFamily="18" charset="0"/>
              </a:rPr>
              <a:t>1</a:t>
            </a:r>
            <a:endParaRPr lang="en-US" dirty="0">
              <a:latin typeface="Cambria Math" pitchFamily="18" charset="0"/>
              <a:ea typeface="Cambria Math" pitchFamily="18" charset="0"/>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Counting Functions</a:t>
            </a:r>
            <a:endParaRPr lang="en-US" dirty="0"/>
          </a:p>
        </p:txBody>
      </p:sp>
      <p:sp>
        <p:nvSpPr>
          <p:cNvPr id="3" name="Content Placeholder 2"/>
          <p:cNvSpPr>
            <a:spLocks noGrp="1"/>
          </p:cNvSpPr>
          <p:nvPr>
            <p:ph idx="1"/>
          </p:nvPr>
        </p:nvSpPr>
        <p:spPr/>
        <p:txBody>
          <a:bodyPr>
            <a:normAutofit fontScale="85000" lnSpcReduction="20000"/>
          </a:bodyPr>
          <a:lstStyle/>
          <a:p>
            <a:pPr>
              <a:buNone/>
            </a:pPr>
            <a:r>
              <a:rPr lang="en-US" b="1" dirty="0" smtClean="0"/>
              <a:t>    Counting Functions</a:t>
            </a:r>
            <a:r>
              <a:rPr lang="en-US" dirty="0" smtClean="0"/>
              <a:t>: How many functions are there from a set with </a:t>
            </a:r>
            <a:r>
              <a:rPr lang="en-US" i="1" dirty="0" smtClean="0"/>
              <a:t>m</a:t>
            </a:r>
            <a:r>
              <a:rPr lang="en-US" dirty="0" smtClean="0"/>
              <a:t> elements to a set with </a:t>
            </a:r>
            <a:r>
              <a:rPr lang="en-US" i="1" dirty="0" smtClean="0"/>
              <a:t>n</a:t>
            </a:r>
            <a:r>
              <a:rPr lang="en-US" dirty="0" smtClean="0"/>
              <a:t> elements?</a:t>
            </a:r>
          </a:p>
          <a:p>
            <a:pPr>
              <a:buNone/>
            </a:pPr>
            <a:r>
              <a:rPr lang="en-US" b="1" dirty="0" smtClean="0"/>
              <a:t>    Solution</a:t>
            </a:r>
            <a:r>
              <a:rPr lang="en-US" dirty="0" smtClean="0"/>
              <a:t>:  Since a function represents a choice of one of the </a:t>
            </a:r>
            <a:r>
              <a:rPr lang="en-US" i="1" dirty="0" smtClean="0"/>
              <a:t>n</a:t>
            </a:r>
            <a:r>
              <a:rPr lang="en-US" dirty="0" smtClean="0"/>
              <a:t> elements of the codomain for each of the </a:t>
            </a:r>
            <a:r>
              <a:rPr lang="en-US" i="1" dirty="0" smtClean="0"/>
              <a:t>m</a:t>
            </a:r>
            <a:r>
              <a:rPr lang="en-US" dirty="0" smtClean="0"/>
              <a:t> elements in the domain, the product rule tells us that there are </a:t>
            </a:r>
            <a:r>
              <a:rPr lang="en-US" i="1" dirty="0" smtClean="0"/>
              <a:t>n</a:t>
            </a:r>
            <a:r>
              <a:rPr lang="en-US" dirty="0" smtClean="0"/>
              <a:t> </a:t>
            </a:r>
            <a:r>
              <a:rPr lang="en-US" dirty="0" smtClean="0">
                <a:latin typeface="Cambria Math"/>
                <a:ea typeface="Cambria Math"/>
              </a:rPr>
              <a:t>∙</a:t>
            </a:r>
            <a:r>
              <a:rPr lang="en-US" dirty="0" smtClean="0"/>
              <a:t> </a:t>
            </a:r>
            <a:r>
              <a:rPr lang="en-US" i="1" dirty="0" smtClean="0"/>
              <a:t>n</a:t>
            </a:r>
            <a:r>
              <a:rPr lang="en-US" dirty="0" smtClean="0"/>
              <a:t> </a:t>
            </a:r>
            <a:r>
              <a:rPr lang="en-US" dirty="0" smtClean="0">
                <a:latin typeface="Cambria Math"/>
                <a:ea typeface="Cambria Math"/>
              </a:rPr>
              <a:t>∙ ∙ ∙ </a:t>
            </a:r>
            <a:r>
              <a:rPr lang="en-US" dirty="0" smtClean="0"/>
              <a:t> </a:t>
            </a:r>
            <a:r>
              <a:rPr lang="en-US" i="1" dirty="0" smtClean="0"/>
              <a:t>n</a:t>
            </a:r>
            <a:r>
              <a:rPr lang="en-US" dirty="0" smtClean="0"/>
              <a:t> </a:t>
            </a:r>
            <a:r>
              <a:rPr lang="en-US" dirty="0" smtClean="0">
                <a:latin typeface="Cambria Math"/>
                <a:ea typeface="Cambria Math"/>
              </a:rPr>
              <a:t>=</a:t>
            </a:r>
            <a:r>
              <a:rPr lang="en-US" dirty="0" smtClean="0"/>
              <a:t> </a:t>
            </a:r>
            <a:r>
              <a:rPr lang="en-US" i="1" dirty="0" smtClean="0"/>
              <a:t>n</a:t>
            </a:r>
            <a:r>
              <a:rPr lang="en-US" i="1" baseline="30000" dirty="0" smtClean="0"/>
              <a:t>m</a:t>
            </a:r>
            <a:r>
              <a:rPr lang="en-US" dirty="0" smtClean="0"/>
              <a:t> such functions.</a:t>
            </a:r>
          </a:p>
          <a:p>
            <a:pPr>
              <a:buNone/>
            </a:pPr>
            <a:endParaRPr lang="en-US" dirty="0" smtClean="0"/>
          </a:p>
          <a:p>
            <a:pPr>
              <a:buNone/>
            </a:pPr>
            <a:r>
              <a:rPr lang="en-US" b="1" dirty="0" smtClean="0"/>
              <a:t>    Counting One-to-One Functions</a:t>
            </a:r>
            <a:r>
              <a:rPr lang="en-US" dirty="0" smtClean="0"/>
              <a:t>: How many one-to-one functions are there from a set with </a:t>
            </a:r>
            <a:r>
              <a:rPr lang="en-US" i="1" dirty="0" smtClean="0"/>
              <a:t>m</a:t>
            </a:r>
            <a:r>
              <a:rPr lang="en-US" dirty="0" smtClean="0"/>
              <a:t> elements to one with </a:t>
            </a:r>
            <a:r>
              <a:rPr lang="en-US" i="1" dirty="0" smtClean="0"/>
              <a:t>n</a:t>
            </a:r>
            <a:r>
              <a:rPr lang="en-US" dirty="0" smtClean="0"/>
              <a:t> elements?</a:t>
            </a:r>
          </a:p>
          <a:p>
            <a:pPr>
              <a:buNone/>
            </a:pPr>
            <a:r>
              <a:rPr lang="en-US" b="1" dirty="0" smtClean="0"/>
              <a:t>    Solution</a:t>
            </a:r>
            <a:r>
              <a:rPr lang="en-US" dirty="0" smtClean="0"/>
              <a:t>: Suppose the elements in the domain are                      </a:t>
            </a:r>
            <a:r>
              <a:rPr lang="en-US" i="1" dirty="0" smtClean="0"/>
              <a:t>a</a:t>
            </a:r>
            <a:r>
              <a:rPr lang="en-US" baseline="-25000" dirty="0" smtClean="0">
                <a:latin typeface="Cambria Math" pitchFamily="18" charset="0"/>
                <a:ea typeface="Cambria Math" pitchFamily="18" charset="0"/>
              </a:rPr>
              <a:t>1</a:t>
            </a:r>
            <a:r>
              <a:rPr lang="en-US" dirty="0" smtClean="0"/>
              <a:t>, </a:t>
            </a:r>
            <a:r>
              <a:rPr lang="en-US" i="1" dirty="0" smtClean="0"/>
              <a:t>a</a:t>
            </a:r>
            <a:r>
              <a:rPr lang="en-US" baseline="-25000" dirty="0" smtClean="0">
                <a:latin typeface="Cambria Math" pitchFamily="18" charset="0"/>
                <a:ea typeface="Cambria Math" pitchFamily="18" charset="0"/>
              </a:rPr>
              <a:t>2</a:t>
            </a:r>
            <a:r>
              <a:rPr lang="en-US" dirty="0" smtClean="0"/>
              <a:t>,…, </a:t>
            </a:r>
            <a:r>
              <a:rPr lang="en-US" i="1" dirty="0" smtClean="0"/>
              <a:t>a</a:t>
            </a:r>
            <a:r>
              <a:rPr lang="en-US" i="1" baseline="-25000" dirty="0" smtClean="0"/>
              <a:t>m</a:t>
            </a:r>
            <a:r>
              <a:rPr lang="en-US" dirty="0" smtClean="0"/>
              <a:t>. There are </a:t>
            </a:r>
            <a:r>
              <a:rPr lang="en-US" i="1" dirty="0" smtClean="0"/>
              <a:t>n</a:t>
            </a:r>
            <a:r>
              <a:rPr lang="en-US" dirty="0" smtClean="0"/>
              <a:t> ways to choose the value of </a:t>
            </a:r>
            <a:r>
              <a:rPr lang="en-US" i="1" dirty="0" smtClean="0"/>
              <a:t>a</a:t>
            </a:r>
            <a:r>
              <a:rPr lang="en-US" baseline="-25000" dirty="0" smtClean="0">
                <a:latin typeface="Cambria Math" pitchFamily="18" charset="0"/>
                <a:ea typeface="Cambria Math" pitchFamily="18" charset="0"/>
              </a:rPr>
              <a:t>1 </a:t>
            </a:r>
            <a:r>
              <a:rPr lang="en-US" dirty="0" smtClean="0"/>
              <a:t>and </a:t>
            </a:r>
            <a:r>
              <a:rPr lang="en-US" i="1" dirty="0" smtClean="0"/>
              <a:t>n</a:t>
            </a:r>
            <a:r>
              <a:rPr lang="en-US" dirty="0" smtClean="0">
                <a:latin typeface="Cambria Math"/>
                <a:ea typeface="Cambria Math"/>
              </a:rPr>
              <a:t>−1 </a:t>
            </a:r>
            <a:r>
              <a:rPr lang="en-US" dirty="0" smtClean="0"/>
              <a:t>ways to choose </a:t>
            </a:r>
            <a:r>
              <a:rPr lang="en-US" i="1" dirty="0" smtClean="0"/>
              <a:t>a</a:t>
            </a:r>
            <a:r>
              <a:rPr lang="en-US" baseline="-25000" dirty="0" smtClean="0">
                <a:latin typeface="Cambria Math" pitchFamily="18" charset="0"/>
                <a:ea typeface="Cambria Math" pitchFamily="18" charset="0"/>
              </a:rPr>
              <a:t>2</a:t>
            </a:r>
            <a:r>
              <a:rPr lang="en-US" dirty="0" smtClean="0"/>
              <a:t>, etc. The product rule tells us that there are                          </a:t>
            </a:r>
            <a:r>
              <a:rPr lang="en-US" i="1" dirty="0" smtClean="0"/>
              <a:t>n</a:t>
            </a:r>
            <a:r>
              <a:rPr lang="en-US" dirty="0" smtClean="0"/>
              <a:t>(</a:t>
            </a:r>
            <a:r>
              <a:rPr lang="en-US" i="1" dirty="0" smtClean="0"/>
              <a:t>n</a:t>
            </a:r>
            <a:r>
              <a:rPr lang="en-US" dirty="0" smtClean="0">
                <a:latin typeface="Cambria Math"/>
                <a:ea typeface="Cambria Math"/>
              </a:rPr>
              <a:t>−1)</a:t>
            </a:r>
            <a:r>
              <a:rPr lang="en-US" i="1" dirty="0" smtClean="0"/>
              <a:t> </a:t>
            </a:r>
            <a:r>
              <a:rPr lang="en-US" dirty="0" smtClean="0"/>
              <a:t>(</a:t>
            </a:r>
            <a:r>
              <a:rPr lang="en-US" i="1" dirty="0" smtClean="0"/>
              <a:t>n</a:t>
            </a:r>
            <a:r>
              <a:rPr lang="en-US" dirty="0" smtClean="0">
                <a:latin typeface="Cambria Math"/>
                <a:ea typeface="Cambria Math"/>
              </a:rPr>
              <a:t>−2)∙∙∙(</a:t>
            </a:r>
            <a:r>
              <a:rPr lang="en-US" i="1" dirty="0" smtClean="0"/>
              <a:t>n</a:t>
            </a:r>
            <a:r>
              <a:rPr lang="en-US" dirty="0" smtClean="0">
                <a:latin typeface="Cambria Math"/>
                <a:ea typeface="Cambria Math"/>
              </a:rPr>
              <a:t>−</a:t>
            </a:r>
            <a:r>
              <a:rPr lang="en-US" i="1" dirty="0" smtClean="0">
                <a:ea typeface="Cambria Math"/>
              </a:rPr>
              <a:t>m</a:t>
            </a:r>
            <a:r>
              <a:rPr lang="en-US" dirty="0" smtClean="0">
                <a:latin typeface="Cambria Math"/>
                <a:ea typeface="Cambria Math"/>
              </a:rPr>
              <a:t> +1) such functions.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91312"/>
          </a:xfrm>
        </p:spPr>
        <p:txBody>
          <a:bodyPr>
            <a:normAutofit fontScale="90000"/>
          </a:bodyPr>
          <a:lstStyle/>
          <a:p>
            <a:r>
              <a:rPr lang="en-US" dirty="0" smtClean="0"/>
              <a:t>Telephone Numbering Plan</a:t>
            </a:r>
            <a:endParaRPr lang="en-US" dirty="0"/>
          </a:p>
        </p:txBody>
      </p:sp>
      <p:sp>
        <p:nvSpPr>
          <p:cNvPr id="3" name="Content Placeholder 2"/>
          <p:cNvSpPr>
            <a:spLocks noGrp="1"/>
          </p:cNvSpPr>
          <p:nvPr>
            <p:ph idx="1"/>
          </p:nvPr>
        </p:nvSpPr>
        <p:spPr>
          <a:xfrm>
            <a:off x="457200" y="1295400"/>
            <a:ext cx="8229600" cy="5410200"/>
          </a:xfrm>
        </p:spPr>
        <p:txBody>
          <a:bodyPr>
            <a:normAutofit fontScale="70000" lnSpcReduction="20000"/>
          </a:bodyPr>
          <a:lstStyle/>
          <a:p>
            <a:pPr>
              <a:buNone/>
            </a:pPr>
            <a:r>
              <a:rPr lang="en-US" b="1" dirty="0" smtClean="0"/>
              <a:t>     Example</a:t>
            </a:r>
            <a:r>
              <a:rPr lang="en-US" dirty="0" smtClean="0"/>
              <a:t>: The </a:t>
            </a:r>
            <a:r>
              <a:rPr lang="en-US" i="1" dirty="0" smtClean="0"/>
              <a:t>North American numbering plan </a:t>
            </a:r>
            <a:r>
              <a:rPr lang="en-US" dirty="0" smtClean="0"/>
              <a:t>(</a:t>
            </a:r>
            <a:r>
              <a:rPr lang="en-US" i="1" dirty="0" smtClean="0"/>
              <a:t>NANP</a:t>
            </a:r>
            <a:r>
              <a:rPr lang="en-US" dirty="0" smtClean="0"/>
              <a:t>) specifies that a telephone number consists of </a:t>
            </a:r>
            <a:r>
              <a:rPr lang="en-US" dirty="0" smtClean="0">
                <a:latin typeface="Cambria Math" pitchFamily="18" charset="0"/>
                <a:ea typeface="Cambria Math" pitchFamily="18" charset="0"/>
              </a:rPr>
              <a:t>10</a:t>
            </a:r>
            <a:r>
              <a:rPr lang="en-US" dirty="0" smtClean="0"/>
              <a:t> digits, consisting of a three-digit area code, a three-digit office code, and a four-digit station code.  There are some restrictions on the digits.</a:t>
            </a:r>
          </a:p>
          <a:p>
            <a:pPr lvl="1"/>
            <a:r>
              <a:rPr lang="en-US" dirty="0" smtClean="0"/>
              <a:t>Let </a:t>
            </a:r>
            <a:r>
              <a:rPr lang="en-US" i="1" dirty="0" smtClean="0"/>
              <a:t>X</a:t>
            </a:r>
            <a:r>
              <a:rPr lang="en-US" dirty="0" smtClean="0"/>
              <a:t> denote a digit from </a:t>
            </a:r>
            <a:r>
              <a:rPr lang="en-US" dirty="0" smtClean="0">
                <a:latin typeface="Cambria Math" pitchFamily="18" charset="0"/>
                <a:ea typeface="Cambria Math" pitchFamily="18" charset="0"/>
              </a:rPr>
              <a:t>0</a:t>
            </a:r>
            <a:r>
              <a:rPr lang="en-US" dirty="0" smtClean="0"/>
              <a:t> through </a:t>
            </a:r>
            <a:r>
              <a:rPr lang="en-US" dirty="0" smtClean="0">
                <a:latin typeface="Cambria Math" pitchFamily="18" charset="0"/>
                <a:ea typeface="Cambria Math" pitchFamily="18" charset="0"/>
              </a:rPr>
              <a:t>9</a:t>
            </a:r>
            <a:r>
              <a:rPr lang="en-US" dirty="0" smtClean="0"/>
              <a:t>.</a:t>
            </a:r>
          </a:p>
          <a:p>
            <a:pPr lvl="1"/>
            <a:r>
              <a:rPr lang="en-US" dirty="0" smtClean="0"/>
              <a:t>Let </a:t>
            </a:r>
            <a:r>
              <a:rPr lang="en-US" i="1" dirty="0" smtClean="0"/>
              <a:t>N</a:t>
            </a:r>
            <a:r>
              <a:rPr lang="en-US" dirty="0" smtClean="0"/>
              <a:t> denote a digit from </a:t>
            </a:r>
            <a:r>
              <a:rPr lang="en-US" dirty="0" smtClean="0">
                <a:latin typeface="Cambria Math" pitchFamily="18" charset="0"/>
                <a:ea typeface="Cambria Math" pitchFamily="18" charset="0"/>
              </a:rPr>
              <a:t>2</a:t>
            </a:r>
            <a:r>
              <a:rPr lang="en-US" dirty="0" smtClean="0"/>
              <a:t> through </a:t>
            </a:r>
            <a:r>
              <a:rPr lang="en-US" dirty="0" smtClean="0">
                <a:latin typeface="Cambria Math" pitchFamily="18" charset="0"/>
                <a:ea typeface="Cambria Math" pitchFamily="18" charset="0"/>
              </a:rPr>
              <a:t>9</a:t>
            </a:r>
            <a:r>
              <a:rPr lang="en-US" dirty="0" smtClean="0"/>
              <a:t>.</a:t>
            </a:r>
          </a:p>
          <a:p>
            <a:pPr lvl="1"/>
            <a:r>
              <a:rPr lang="en-US" dirty="0" smtClean="0"/>
              <a:t>Let </a:t>
            </a:r>
            <a:r>
              <a:rPr lang="en-US" i="1" dirty="0" smtClean="0"/>
              <a:t>Y</a:t>
            </a:r>
            <a:r>
              <a:rPr lang="en-US" dirty="0" smtClean="0"/>
              <a:t> denote a digit that is  </a:t>
            </a:r>
            <a:r>
              <a:rPr lang="en-US" dirty="0" smtClean="0">
                <a:latin typeface="Cambria Math" pitchFamily="18" charset="0"/>
                <a:ea typeface="Cambria Math" pitchFamily="18" charset="0"/>
              </a:rPr>
              <a:t>0</a:t>
            </a:r>
            <a:r>
              <a:rPr lang="en-US" dirty="0" smtClean="0"/>
              <a:t> or </a:t>
            </a:r>
            <a:r>
              <a:rPr lang="en-US" dirty="0" smtClean="0">
                <a:latin typeface="Cambria Math" pitchFamily="18" charset="0"/>
                <a:ea typeface="Cambria Math" pitchFamily="18" charset="0"/>
              </a:rPr>
              <a:t>1</a:t>
            </a:r>
            <a:r>
              <a:rPr lang="en-US" dirty="0" smtClean="0"/>
              <a:t>.</a:t>
            </a:r>
          </a:p>
          <a:p>
            <a:pPr lvl="1"/>
            <a:r>
              <a:rPr lang="en-US" dirty="0" smtClean="0"/>
              <a:t>In the old plan (in use in the </a:t>
            </a:r>
            <a:r>
              <a:rPr lang="en-US" dirty="0" smtClean="0">
                <a:latin typeface="Cambria Math" pitchFamily="18" charset="0"/>
                <a:ea typeface="Cambria Math" pitchFamily="18" charset="0"/>
              </a:rPr>
              <a:t>1960</a:t>
            </a:r>
            <a:r>
              <a:rPr lang="en-US" dirty="0" smtClean="0"/>
              <a:t>s) the format was </a:t>
            </a:r>
            <a:r>
              <a:rPr lang="en-US" i="1" dirty="0" smtClean="0"/>
              <a:t>NYX</a:t>
            </a:r>
            <a:r>
              <a:rPr lang="en-US" dirty="0" smtClean="0"/>
              <a:t>-</a:t>
            </a:r>
            <a:r>
              <a:rPr lang="en-US" i="1" dirty="0" smtClean="0"/>
              <a:t>NNX-XXXX</a:t>
            </a:r>
            <a:r>
              <a:rPr lang="en-US" dirty="0" smtClean="0"/>
              <a:t>.</a:t>
            </a:r>
          </a:p>
          <a:p>
            <a:pPr lvl="1"/>
            <a:r>
              <a:rPr lang="en-US" dirty="0" smtClean="0"/>
              <a:t>In the new plan, the format is </a:t>
            </a:r>
            <a:r>
              <a:rPr lang="en-US" i="1" dirty="0" smtClean="0"/>
              <a:t>NXX</a:t>
            </a:r>
            <a:r>
              <a:rPr lang="en-US" dirty="0" smtClean="0"/>
              <a:t>-</a:t>
            </a:r>
            <a:r>
              <a:rPr lang="en-US" i="1" dirty="0" smtClean="0"/>
              <a:t>NXX</a:t>
            </a:r>
            <a:r>
              <a:rPr lang="en-US" dirty="0" smtClean="0"/>
              <a:t>-</a:t>
            </a:r>
            <a:r>
              <a:rPr lang="en-US" i="1" dirty="0" smtClean="0"/>
              <a:t>XXXX</a:t>
            </a:r>
            <a:r>
              <a:rPr lang="en-US" dirty="0" smtClean="0"/>
              <a:t>.</a:t>
            </a:r>
          </a:p>
          <a:p>
            <a:pPr>
              <a:buNone/>
            </a:pPr>
            <a:r>
              <a:rPr lang="en-US" dirty="0" smtClean="0"/>
              <a:t>     How many different telephone numbers are possible under the old plan and the new plan?</a:t>
            </a:r>
          </a:p>
          <a:p>
            <a:pPr>
              <a:buNone/>
            </a:pPr>
            <a:endParaRPr lang="en-US" dirty="0" smtClean="0"/>
          </a:p>
          <a:p>
            <a:pPr>
              <a:buNone/>
            </a:pPr>
            <a:r>
              <a:rPr lang="en-US" b="1" dirty="0" smtClean="0"/>
              <a:t>     Solution</a:t>
            </a:r>
            <a:r>
              <a:rPr lang="en-US" dirty="0" smtClean="0"/>
              <a:t>:  Use the Product Rule.</a:t>
            </a:r>
          </a:p>
          <a:p>
            <a:pPr lvl="1"/>
            <a:r>
              <a:rPr lang="en-US" dirty="0" smtClean="0"/>
              <a:t>There are </a:t>
            </a:r>
            <a:r>
              <a:rPr lang="en-US" dirty="0" smtClean="0">
                <a:latin typeface="Cambria Math" pitchFamily="18" charset="0"/>
                <a:ea typeface="Cambria Math" pitchFamily="18" charset="0"/>
              </a:rPr>
              <a:t>8 </a:t>
            </a:r>
            <a:r>
              <a:rPr lang="en-US" dirty="0" smtClean="0">
                <a:latin typeface="Cambria Math"/>
                <a:ea typeface="Cambria Math"/>
              </a:rPr>
              <a:t>∙</a:t>
            </a:r>
            <a:r>
              <a:rPr lang="en-US" dirty="0" smtClean="0">
                <a:latin typeface="Cambria Math" pitchFamily="18" charset="0"/>
                <a:ea typeface="Cambria Math" pitchFamily="18" charset="0"/>
              </a:rPr>
              <a:t>2 </a:t>
            </a:r>
            <a:r>
              <a:rPr lang="en-US" dirty="0" smtClean="0">
                <a:latin typeface="Cambria Math"/>
                <a:ea typeface="Cambria Math"/>
              </a:rPr>
              <a:t>∙</a:t>
            </a:r>
            <a:r>
              <a:rPr lang="en-US" dirty="0" smtClean="0">
                <a:latin typeface="Cambria Math" pitchFamily="18" charset="0"/>
                <a:ea typeface="Cambria Math" pitchFamily="18" charset="0"/>
              </a:rPr>
              <a:t>10 </a:t>
            </a:r>
            <a:r>
              <a:rPr lang="en-US" dirty="0" smtClean="0"/>
              <a:t>= </a:t>
            </a:r>
            <a:r>
              <a:rPr lang="en-US" dirty="0" smtClean="0">
                <a:latin typeface="Cambria Math" pitchFamily="18" charset="0"/>
                <a:ea typeface="Cambria Math" pitchFamily="18" charset="0"/>
              </a:rPr>
              <a:t>160</a:t>
            </a:r>
            <a:r>
              <a:rPr lang="en-US" dirty="0" smtClean="0"/>
              <a:t> area codes with the format </a:t>
            </a:r>
            <a:r>
              <a:rPr lang="en-US" i="1" dirty="0" smtClean="0"/>
              <a:t>NYX.</a:t>
            </a:r>
          </a:p>
          <a:p>
            <a:pPr lvl="1"/>
            <a:r>
              <a:rPr lang="en-US" dirty="0" smtClean="0"/>
              <a:t>There are  </a:t>
            </a:r>
            <a:r>
              <a:rPr lang="en-US" dirty="0" smtClean="0">
                <a:latin typeface="Cambria Math" pitchFamily="18" charset="0"/>
                <a:ea typeface="Cambria Math" pitchFamily="18" charset="0"/>
              </a:rPr>
              <a:t>8 </a:t>
            </a:r>
            <a:r>
              <a:rPr lang="en-US" dirty="0" smtClean="0">
                <a:latin typeface="Cambria Math"/>
                <a:ea typeface="Cambria Math"/>
              </a:rPr>
              <a:t>∙</a:t>
            </a:r>
            <a:r>
              <a:rPr lang="en-US" dirty="0" smtClean="0">
                <a:latin typeface="Cambria Math" pitchFamily="18" charset="0"/>
                <a:ea typeface="Cambria Math" pitchFamily="18" charset="0"/>
              </a:rPr>
              <a:t>10 </a:t>
            </a:r>
            <a:r>
              <a:rPr lang="en-US" dirty="0" smtClean="0">
                <a:latin typeface="Cambria Math"/>
                <a:ea typeface="Cambria Math"/>
              </a:rPr>
              <a:t>∙</a:t>
            </a:r>
            <a:r>
              <a:rPr lang="en-US" dirty="0" smtClean="0">
                <a:latin typeface="Cambria Math" pitchFamily="18" charset="0"/>
                <a:ea typeface="Cambria Math" pitchFamily="18" charset="0"/>
              </a:rPr>
              <a:t>10 </a:t>
            </a:r>
            <a:r>
              <a:rPr lang="en-US" dirty="0" smtClean="0"/>
              <a:t>= </a:t>
            </a:r>
            <a:r>
              <a:rPr lang="en-US" dirty="0" smtClean="0">
                <a:latin typeface="Cambria Math" pitchFamily="18" charset="0"/>
                <a:ea typeface="Cambria Math" pitchFamily="18" charset="0"/>
              </a:rPr>
              <a:t>800</a:t>
            </a:r>
            <a:r>
              <a:rPr lang="en-US" dirty="0" smtClean="0"/>
              <a:t> area codes with the format </a:t>
            </a:r>
            <a:r>
              <a:rPr lang="en-US" i="1" dirty="0" smtClean="0"/>
              <a:t>NXX. </a:t>
            </a:r>
          </a:p>
          <a:p>
            <a:pPr lvl="1"/>
            <a:r>
              <a:rPr lang="en-US" dirty="0" smtClean="0"/>
              <a:t>There are </a:t>
            </a:r>
            <a:r>
              <a:rPr lang="en-US" dirty="0" smtClean="0">
                <a:latin typeface="Cambria Math" pitchFamily="18" charset="0"/>
                <a:ea typeface="Cambria Math" pitchFamily="18" charset="0"/>
              </a:rPr>
              <a:t>8 </a:t>
            </a:r>
            <a:r>
              <a:rPr lang="en-US" dirty="0" smtClean="0">
                <a:latin typeface="Cambria Math"/>
                <a:ea typeface="Cambria Math"/>
              </a:rPr>
              <a:t>∙</a:t>
            </a:r>
            <a:r>
              <a:rPr lang="en-US" dirty="0" smtClean="0">
                <a:latin typeface="Cambria Math" pitchFamily="18" charset="0"/>
                <a:ea typeface="Cambria Math" pitchFamily="18" charset="0"/>
              </a:rPr>
              <a:t>8 </a:t>
            </a:r>
            <a:r>
              <a:rPr lang="en-US" dirty="0" smtClean="0">
                <a:latin typeface="Cambria Math"/>
                <a:ea typeface="Cambria Math"/>
              </a:rPr>
              <a:t>∙</a:t>
            </a:r>
            <a:r>
              <a:rPr lang="en-US" dirty="0" smtClean="0">
                <a:latin typeface="Cambria Math" pitchFamily="18" charset="0"/>
                <a:ea typeface="Cambria Math" pitchFamily="18" charset="0"/>
              </a:rPr>
              <a:t>10 </a:t>
            </a:r>
            <a:r>
              <a:rPr lang="en-US" dirty="0" smtClean="0"/>
              <a:t>= </a:t>
            </a:r>
            <a:r>
              <a:rPr lang="en-US" dirty="0" smtClean="0">
                <a:latin typeface="Cambria Math" pitchFamily="18" charset="0"/>
                <a:ea typeface="Cambria Math" pitchFamily="18" charset="0"/>
              </a:rPr>
              <a:t>640</a:t>
            </a:r>
            <a:r>
              <a:rPr lang="en-US" dirty="0" smtClean="0"/>
              <a:t> office codes with the format </a:t>
            </a:r>
            <a:r>
              <a:rPr lang="en-US" i="1" dirty="0" smtClean="0"/>
              <a:t>NNX.  </a:t>
            </a:r>
          </a:p>
          <a:p>
            <a:pPr lvl="1"/>
            <a:r>
              <a:rPr lang="en-US" dirty="0" smtClean="0"/>
              <a:t>There are  </a:t>
            </a:r>
            <a:r>
              <a:rPr lang="en-US" dirty="0" smtClean="0">
                <a:latin typeface="Cambria Math" pitchFamily="18" charset="0"/>
                <a:ea typeface="Cambria Math" pitchFamily="18" charset="0"/>
              </a:rPr>
              <a:t>10 </a:t>
            </a:r>
            <a:r>
              <a:rPr lang="en-US" dirty="0" smtClean="0">
                <a:latin typeface="Cambria Math"/>
                <a:ea typeface="Cambria Math"/>
              </a:rPr>
              <a:t>∙</a:t>
            </a:r>
            <a:r>
              <a:rPr lang="en-US" dirty="0" smtClean="0">
                <a:latin typeface="Cambria Math" pitchFamily="18" charset="0"/>
                <a:ea typeface="Cambria Math" pitchFamily="18" charset="0"/>
              </a:rPr>
              <a:t>10 </a:t>
            </a:r>
            <a:r>
              <a:rPr lang="en-US" dirty="0" smtClean="0">
                <a:latin typeface="Cambria Math"/>
                <a:ea typeface="Cambria Math"/>
              </a:rPr>
              <a:t>∙</a:t>
            </a:r>
            <a:r>
              <a:rPr lang="en-US" dirty="0" smtClean="0">
                <a:latin typeface="Cambria Math" pitchFamily="18" charset="0"/>
                <a:ea typeface="Cambria Math" pitchFamily="18" charset="0"/>
              </a:rPr>
              <a:t>10 </a:t>
            </a:r>
            <a:r>
              <a:rPr lang="en-US" dirty="0" smtClean="0">
                <a:latin typeface="Cambria Math"/>
                <a:ea typeface="Cambria Math"/>
              </a:rPr>
              <a:t>∙</a:t>
            </a:r>
            <a:r>
              <a:rPr lang="en-US" dirty="0" smtClean="0">
                <a:latin typeface="Cambria Math" pitchFamily="18" charset="0"/>
                <a:ea typeface="Cambria Math" pitchFamily="18" charset="0"/>
              </a:rPr>
              <a:t>10 </a:t>
            </a:r>
            <a:r>
              <a:rPr lang="en-US" dirty="0" smtClean="0"/>
              <a:t>= </a:t>
            </a:r>
            <a:r>
              <a:rPr lang="en-US" dirty="0" smtClean="0">
                <a:latin typeface="Cambria Math" pitchFamily="18" charset="0"/>
                <a:ea typeface="Cambria Math" pitchFamily="18" charset="0"/>
              </a:rPr>
              <a:t>10,000</a:t>
            </a:r>
            <a:r>
              <a:rPr lang="en-US" dirty="0" smtClean="0"/>
              <a:t> station codes with the format </a:t>
            </a:r>
            <a:r>
              <a:rPr lang="en-US" i="1" dirty="0" smtClean="0"/>
              <a:t>XXXX. </a:t>
            </a:r>
          </a:p>
          <a:p>
            <a:pPr>
              <a:buNone/>
            </a:pPr>
            <a:r>
              <a:rPr lang="en-US" dirty="0" smtClean="0"/>
              <a:t>     Number of  old plan telephone numbers: </a:t>
            </a:r>
            <a:r>
              <a:rPr lang="en-US" dirty="0" smtClean="0">
                <a:latin typeface="Cambria Math" pitchFamily="18" charset="0"/>
                <a:ea typeface="Cambria Math" pitchFamily="18" charset="0"/>
              </a:rPr>
              <a:t>160 </a:t>
            </a:r>
            <a:r>
              <a:rPr lang="en-US" dirty="0" smtClean="0">
                <a:latin typeface="Cambria Math"/>
                <a:ea typeface="Cambria Math"/>
              </a:rPr>
              <a:t>∙</a:t>
            </a:r>
            <a:r>
              <a:rPr lang="en-US" dirty="0" smtClean="0">
                <a:latin typeface="Cambria Math" pitchFamily="18" charset="0"/>
                <a:ea typeface="Cambria Math" pitchFamily="18" charset="0"/>
              </a:rPr>
              <a:t>640 </a:t>
            </a:r>
            <a:r>
              <a:rPr lang="en-US" dirty="0" smtClean="0">
                <a:latin typeface="Cambria Math"/>
                <a:ea typeface="Cambria Math"/>
              </a:rPr>
              <a:t>∙</a:t>
            </a:r>
            <a:r>
              <a:rPr lang="en-US" dirty="0" smtClean="0">
                <a:latin typeface="Cambria Math" pitchFamily="18" charset="0"/>
                <a:ea typeface="Cambria Math" pitchFamily="18" charset="0"/>
              </a:rPr>
              <a:t>10,000 </a:t>
            </a:r>
            <a:r>
              <a:rPr lang="en-US" dirty="0" smtClean="0"/>
              <a:t>= </a:t>
            </a:r>
            <a:r>
              <a:rPr lang="en-US" dirty="0" smtClean="0">
                <a:latin typeface="Cambria Math" pitchFamily="18" charset="0"/>
                <a:ea typeface="Cambria Math" pitchFamily="18" charset="0"/>
              </a:rPr>
              <a:t>1,024,000,000</a:t>
            </a:r>
            <a:r>
              <a:rPr lang="en-US" dirty="0" smtClean="0"/>
              <a:t>.</a:t>
            </a:r>
          </a:p>
          <a:p>
            <a:pPr>
              <a:buNone/>
            </a:pPr>
            <a:r>
              <a:rPr lang="en-US" dirty="0" smtClean="0"/>
              <a:t>     Number of new plan telephone numbers: </a:t>
            </a:r>
            <a:r>
              <a:rPr lang="en-US" dirty="0" smtClean="0">
                <a:latin typeface="Cambria Math" pitchFamily="18" charset="0"/>
                <a:ea typeface="Cambria Math" pitchFamily="18" charset="0"/>
              </a:rPr>
              <a:t>800 </a:t>
            </a:r>
            <a:r>
              <a:rPr lang="en-US" dirty="0" smtClean="0">
                <a:latin typeface="Cambria Math"/>
                <a:ea typeface="Cambria Math"/>
              </a:rPr>
              <a:t>∙</a:t>
            </a:r>
            <a:r>
              <a:rPr lang="en-US" dirty="0" smtClean="0">
                <a:latin typeface="Cambria Math" pitchFamily="18" charset="0"/>
                <a:ea typeface="Cambria Math" pitchFamily="18" charset="0"/>
              </a:rPr>
              <a:t>800 </a:t>
            </a:r>
            <a:r>
              <a:rPr lang="en-US" dirty="0" smtClean="0">
                <a:latin typeface="Cambria Math"/>
                <a:ea typeface="Cambria Math"/>
              </a:rPr>
              <a:t>∙</a:t>
            </a:r>
            <a:r>
              <a:rPr lang="en-US" dirty="0" smtClean="0">
                <a:latin typeface="Cambria Math" pitchFamily="18" charset="0"/>
                <a:ea typeface="Cambria Math" pitchFamily="18" charset="0"/>
              </a:rPr>
              <a:t>10,000 </a:t>
            </a:r>
            <a:r>
              <a:rPr lang="en-US" dirty="0" smtClean="0"/>
              <a:t>= </a:t>
            </a:r>
            <a:r>
              <a:rPr lang="en-US" dirty="0" smtClean="0">
                <a:latin typeface="Cambria Math" pitchFamily="18" charset="0"/>
                <a:ea typeface="Cambria Math" pitchFamily="18" charset="0"/>
              </a:rPr>
              <a:t>6,400,000,000</a:t>
            </a:r>
            <a:r>
              <a:rPr lang="en-US" dirty="0" smtClean="0"/>
              <a:t>.</a:t>
            </a:r>
          </a:p>
          <a:p>
            <a:endParaRPr lang="en-US" dirty="0" smtClean="0"/>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rmAutofit fontScale="90000"/>
          </a:bodyPr>
          <a:lstStyle/>
          <a:p>
            <a:r>
              <a:rPr lang="en-US" dirty="0" smtClean="0"/>
              <a:t>Counting Subsets of a Finite Set</a:t>
            </a:r>
            <a:endParaRPr lang="en-US" dirty="0"/>
          </a:p>
        </p:txBody>
      </p:sp>
      <p:sp>
        <p:nvSpPr>
          <p:cNvPr id="3" name="Content Placeholder 2"/>
          <p:cNvSpPr>
            <a:spLocks noGrp="1"/>
          </p:cNvSpPr>
          <p:nvPr>
            <p:ph idx="1"/>
          </p:nvPr>
        </p:nvSpPr>
        <p:spPr/>
        <p:txBody>
          <a:bodyPr>
            <a:normAutofit fontScale="92500" lnSpcReduction="20000"/>
          </a:bodyPr>
          <a:lstStyle/>
          <a:p>
            <a:pPr>
              <a:buNone/>
            </a:pPr>
            <a:r>
              <a:rPr lang="en-US" b="1" dirty="0" smtClean="0"/>
              <a:t>   Counting Subsets of a Finite Set</a:t>
            </a:r>
            <a:r>
              <a:rPr lang="en-US" dirty="0" smtClean="0"/>
              <a:t>: Use the product rule to show that the number of different subsets of a finite set </a:t>
            </a:r>
            <a:r>
              <a:rPr lang="en-US" i="1" dirty="0" smtClean="0"/>
              <a:t>S</a:t>
            </a:r>
            <a:r>
              <a:rPr lang="en-US" dirty="0" smtClean="0"/>
              <a:t> is </a:t>
            </a:r>
            <a:r>
              <a:rPr lang="en-US" dirty="0" smtClean="0">
                <a:latin typeface="Cambria Math" pitchFamily="18" charset="0"/>
                <a:ea typeface="Cambria Math" pitchFamily="18" charset="0"/>
              </a:rPr>
              <a:t>2</a:t>
            </a:r>
            <a:r>
              <a:rPr lang="en-US" baseline="30000" dirty="0" smtClean="0"/>
              <a:t>|</a:t>
            </a:r>
            <a:r>
              <a:rPr lang="en-US" i="1" baseline="30000" dirty="0" smtClean="0"/>
              <a:t>S</a:t>
            </a:r>
            <a:r>
              <a:rPr lang="en-US" baseline="30000" dirty="0" smtClean="0"/>
              <a:t>|</a:t>
            </a:r>
            <a:r>
              <a:rPr lang="en-US" dirty="0" smtClean="0"/>
              <a:t>.</a:t>
            </a:r>
            <a:r>
              <a:rPr lang="en-US" sz="2800" dirty="0" smtClean="0"/>
              <a:t> (</a:t>
            </a:r>
            <a:r>
              <a:rPr lang="en-US" sz="2800" i="1" dirty="0" smtClean="0"/>
              <a:t>In Section </a:t>
            </a:r>
            <a:r>
              <a:rPr lang="en-US" sz="2800" dirty="0" smtClean="0">
                <a:latin typeface="Cambria Math" pitchFamily="18" charset="0"/>
                <a:ea typeface="Cambria Math" pitchFamily="18" charset="0"/>
              </a:rPr>
              <a:t>5.1</a:t>
            </a:r>
            <a:r>
              <a:rPr lang="en-US" sz="2800" dirty="0" smtClean="0"/>
              <a:t>, </a:t>
            </a:r>
            <a:r>
              <a:rPr lang="en-US" sz="2800" i="1" dirty="0" smtClean="0"/>
              <a:t>mathematical induction was used to prove this same result</a:t>
            </a:r>
            <a:r>
              <a:rPr lang="en-US" sz="2800" dirty="0" smtClean="0"/>
              <a:t>.)</a:t>
            </a:r>
          </a:p>
          <a:p>
            <a:pPr>
              <a:buNone/>
            </a:pPr>
            <a:r>
              <a:rPr lang="en-US" sz="2800" b="1" dirty="0" smtClean="0"/>
              <a:t>    Solution</a:t>
            </a:r>
            <a:r>
              <a:rPr lang="en-US" sz="2800" dirty="0" smtClean="0"/>
              <a:t>: </a:t>
            </a:r>
            <a:r>
              <a:rPr lang="en-US" dirty="0" smtClean="0"/>
              <a:t>When the elements of S are listed in an arbitrary order, there is a one-to-one correspondence between subsets of </a:t>
            </a:r>
            <a:r>
              <a:rPr lang="en-US" i="1" dirty="0" smtClean="0"/>
              <a:t>S</a:t>
            </a:r>
            <a:r>
              <a:rPr lang="en-US" dirty="0" smtClean="0"/>
              <a:t> and bit strings of length |</a:t>
            </a:r>
            <a:r>
              <a:rPr lang="en-US" i="1" dirty="0" smtClean="0"/>
              <a:t>S</a:t>
            </a:r>
            <a:r>
              <a:rPr lang="en-US" dirty="0" smtClean="0"/>
              <a:t>|.  When the </a:t>
            </a:r>
            <a:r>
              <a:rPr lang="en-US" i="1" dirty="0" err="1" smtClean="0"/>
              <a:t>i</a:t>
            </a:r>
            <a:r>
              <a:rPr lang="en-US" dirty="0" err="1" smtClean="0"/>
              <a:t>th</a:t>
            </a:r>
            <a:r>
              <a:rPr lang="en-US" dirty="0" smtClean="0"/>
              <a:t> element is in the subset, the bit string has a </a:t>
            </a:r>
            <a:r>
              <a:rPr lang="en-US" dirty="0" smtClean="0">
                <a:latin typeface="Cambria Math" pitchFamily="18" charset="0"/>
                <a:ea typeface="Cambria Math" pitchFamily="18" charset="0"/>
              </a:rPr>
              <a:t>1</a:t>
            </a:r>
            <a:r>
              <a:rPr lang="en-US" dirty="0" smtClean="0"/>
              <a:t> in the </a:t>
            </a:r>
            <a:r>
              <a:rPr lang="en-US" i="1" dirty="0" err="1" smtClean="0"/>
              <a:t>i</a:t>
            </a:r>
            <a:r>
              <a:rPr lang="en-US" dirty="0" err="1" smtClean="0"/>
              <a:t>th</a:t>
            </a:r>
            <a:r>
              <a:rPr lang="en-US" dirty="0" smtClean="0"/>
              <a:t> position and a </a:t>
            </a:r>
            <a:r>
              <a:rPr lang="en-US" dirty="0" smtClean="0">
                <a:latin typeface="Cambria Math" pitchFamily="18" charset="0"/>
                <a:ea typeface="Cambria Math" pitchFamily="18" charset="0"/>
              </a:rPr>
              <a:t>0</a:t>
            </a:r>
            <a:r>
              <a:rPr lang="en-US" dirty="0" smtClean="0"/>
              <a:t> otherwise.</a:t>
            </a:r>
          </a:p>
          <a:p>
            <a:pPr>
              <a:buNone/>
            </a:pPr>
            <a:endParaRPr lang="en-US" dirty="0" smtClean="0"/>
          </a:p>
          <a:p>
            <a:pPr>
              <a:buNone/>
            </a:pPr>
            <a:r>
              <a:rPr lang="en-US" dirty="0" smtClean="0"/>
              <a:t>    By the product rule, there are  </a:t>
            </a:r>
            <a:r>
              <a:rPr lang="en-US" dirty="0" smtClean="0">
                <a:latin typeface="Cambria Math" pitchFamily="18" charset="0"/>
                <a:ea typeface="Cambria Math" pitchFamily="18" charset="0"/>
              </a:rPr>
              <a:t>2</a:t>
            </a:r>
            <a:r>
              <a:rPr lang="en-US" baseline="30000" dirty="0" smtClean="0"/>
              <a:t>|</a:t>
            </a:r>
            <a:r>
              <a:rPr lang="en-US" i="1" baseline="30000" dirty="0" smtClean="0"/>
              <a:t>S</a:t>
            </a:r>
            <a:r>
              <a:rPr lang="en-US" baseline="30000" dirty="0" smtClean="0"/>
              <a:t>|</a:t>
            </a:r>
            <a:r>
              <a:rPr lang="en-US" dirty="0" smtClean="0"/>
              <a:t> such bit strings, and therefore </a:t>
            </a:r>
            <a:r>
              <a:rPr lang="en-US" dirty="0" smtClean="0">
                <a:latin typeface="Cambria Math" pitchFamily="18" charset="0"/>
                <a:ea typeface="Cambria Math" pitchFamily="18" charset="0"/>
              </a:rPr>
              <a:t>2</a:t>
            </a:r>
            <a:r>
              <a:rPr lang="en-US" baseline="30000" dirty="0" smtClean="0"/>
              <a:t>|</a:t>
            </a:r>
            <a:r>
              <a:rPr lang="en-US" i="1" baseline="30000" dirty="0" smtClean="0"/>
              <a:t>S</a:t>
            </a:r>
            <a:r>
              <a:rPr lang="en-US" baseline="30000" dirty="0" smtClean="0"/>
              <a:t>|</a:t>
            </a:r>
            <a:r>
              <a:rPr lang="en-US" dirty="0" smtClean="0"/>
              <a:t> subsets.</a:t>
            </a:r>
            <a:r>
              <a:rPr lang="en-US" sz="2800" dirty="0" smtClean="0"/>
              <a:t> </a:t>
            </a:r>
            <a:endParaRPr lang="en-US" dirty="0" smtClean="0"/>
          </a:p>
          <a:p>
            <a:pPr>
              <a:buNone/>
            </a:pPr>
            <a:r>
              <a:rPr lang="en-US" sz="1900" dirty="0" smtClean="0"/>
              <a:t>      </a:t>
            </a:r>
            <a:endParaRPr lang="en-US" sz="1900"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DNA and Genomes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A </a:t>
            </a:r>
            <a:r>
              <a:rPr lang="en-US" i="1" dirty="0" smtClean="0"/>
              <a:t>gene</a:t>
            </a:r>
            <a:r>
              <a:rPr lang="en-US" dirty="0" smtClean="0"/>
              <a:t> is a segment of a DNA molecule that encodes a particular protein and the entirety of genetic information of an organism is called its </a:t>
            </a:r>
            <a:r>
              <a:rPr lang="en-US" i="1" dirty="0" smtClean="0"/>
              <a:t>genome</a:t>
            </a:r>
            <a:r>
              <a:rPr lang="en-US" dirty="0" smtClean="0"/>
              <a:t>.</a:t>
            </a:r>
          </a:p>
          <a:p>
            <a:r>
              <a:rPr lang="en-US" dirty="0" smtClean="0"/>
              <a:t>DNA molecules consist of two strands of blocks known as nucleotides. Each nucleotide is composed of bases: adenine (A), cytosine (C), guanine (G), or thymine (T). </a:t>
            </a:r>
          </a:p>
          <a:p>
            <a:r>
              <a:rPr lang="en-US" dirty="0" smtClean="0"/>
              <a:t>The DNA of bacteria has between </a:t>
            </a:r>
            <a:r>
              <a:rPr lang="en-US" dirty="0" smtClean="0">
                <a:latin typeface="Cambria Math" pitchFamily="18" charset="0"/>
                <a:ea typeface="Cambria Math" pitchFamily="18" charset="0"/>
              </a:rPr>
              <a:t>10</a:t>
            </a:r>
            <a:r>
              <a:rPr lang="en-US" baseline="30000" dirty="0" smtClean="0">
                <a:latin typeface="Cambria Math" pitchFamily="18" charset="0"/>
                <a:ea typeface="Cambria Math" pitchFamily="18" charset="0"/>
              </a:rPr>
              <a:t>5</a:t>
            </a:r>
            <a:r>
              <a:rPr lang="en-US" dirty="0" smtClean="0">
                <a:latin typeface="Cambria Math" pitchFamily="18" charset="0"/>
                <a:ea typeface="Cambria Math" pitchFamily="18" charset="0"/>
              </a:rPr>
              <a:t> </a:t>
            </a:r>
            <a:r>
              <a:rPr lang="en-US" dirty="0" smtClean="0"/>
              <a:t>and </a:t>
            </a:r>
            <a:r>
              <a:rPr lang="en-US" dirty="0" smtClean="0">
                <a:latin typeface="Cambria Math" pitchFamily="18" charset="0"/>
                <a:ea typeface="Cambria Math" pitchFamily="18" charset="0"/>
              </a:rPr>
              <a:t>10</a:t>
            </a:r>
            <a:r>
              <a:rPr lang="en-US" baseline="30000" dirty="0" smtClean="0">
                <a:latin typeface="Cambria Math" pitchFamily="18" charset="0"/>
                <a:ea typeface="Cambria Math" pitchFamily="18" charset="0"/>
              </a:rPr>
              <a:t>7</a:t>
            </a:r>
            <a:r>
              <a:rPr lang="en-US" dirty="0" smtClean="0">
                <a:latin typeface="Cambria Math" pitchFamily="18" charset="0"/>
                <a:ea typeface="Cambria Math" pitchFamily="18" charset="0"/>
              </a:rPr>
              <a:t> </a:t>
            </a:r>
            <a:r>
              <a:rPr lang="en-US" dirty="0" smtClean="0"/>
              <a:t>links (one of the four bases). Mammals have between</a:t>
            </a:r>
            <a:r>
              <a:rPr lang="en-US" dirty="0" smtClean="0">
                <a:latin typeface="Cambria Math" pitchFamily="18" charset="0"/>
                <a:ea typeface="Cambria Math" pitchFamily="18" charset="0"/>
              </a:rPr>
              <a:t> 10</a:t>
            </a:r>
            <a:r>
              <a:rPr lang="en-US" baseline="30000" dirty="0" smtClean="0">
                <a:latin typeface="Cambria Math" pitchFamily="18" charset="0"/>
                <a:ea typeface="Cambria Math" pitchFamily="18" charset="0"/>
              </a:rPr>
              <a:t>8</a:t>
            </a:r>
            <a:r>
              <a:rPr lang="en-US" dirty="0" smtClean="0">
                <a:latin typeface="Cambria Math" pitchFamily="18" charset="0"/>
                <a:ea typeface="Cambria Math" pitchFamily="18" charset="0"/>
              </a:rPr>
              <a:t> </a:t>
            </a:r>
            <a:r>
              <a:rPr lang="en-US" dirty="0" smtClean="0"/>
              <a:t>and </a:t>
            </a:r>
            <a:r>
              <a:rPr lang="en-US" dirty="0" smtClean="0">
                <a:latin typeface="Cambria Math" pitchFamily="18" charset="0"/>
                <a:ea typeface="Cambria Math" pitchFamily="18" charset="0"/>
              </a:rPr>
              <a:t>10</a:t>
            </a:r>
            <a:r>
              <a:rPr lang="en-US" baseline="30000" dirty="0" smtClean="0">
                <a:latin typeface="Cambria Math" pitchFamily="18" charset="0"/>
                <a:ea typeface="Cambria Math" pitchFamily="18" charset="0"/>
              </a:rPr>
              <a:t>10</a:t>
            </a:r>
            <a:r>
              <a:rPr lang="en-US" dirty="0" smtClean="0">
                <a:latin typeface="Cambria Math" pitchFamily="18" charset="0"/>
                <a:ea typeface="Cambria Math" pitchFamily="18" charset="0"/>
              </a:rPr>
              <a:t> </a:t>
            </a:r>
            <a:r>
              <a:rPr lang="en-US" dirty="0" smtClean="0"/>
              <a:t>links. So, by the product rule there are at least  </a:t>
            </a:r>
            <a:r>
              <a:rPr lang="en-US" sz="2200" dirty="0" smtClean="0">
                <a:latin typeface="Cambria Math" pitchFamily="18" charset="0"/>
                <a:ea typeface="Cambria Math" pitchFamily="18" charset="0"/>
              </a:rPr>
              <a:t>4</a:t>
            </a:r>
            <a:r>
              <a:rPr lang="en-US" sz="2200" baseline="30000" dirty="0" smtClean="0">
                <a:latin typeface="Cambria Math" pitchFamily="18" charset="0"/>
                <a:ea typeface="Cambria Math" pitchFamily="18" charset="0"/>
              </a:rPr>
              <a:t>10</a:t>
            </a:r>
            <a:r>
              <a:rPr lang="en-US" sz="2200" baseline="44000" dirty="0" smtClean="0">
                <a:latin typeface="Cambria Math" pitchFamily="18" charset="0"/>
                <a:ea typeface="Cambria Math" pitchFamily="18" charset="0"/>
              </a:rPr>
              <a:t>5</a:t>
            </a:r>
            <a:r>
              <a:rPr lang="en-US" dirty="0" smtClean="0"/>
              <a:t> different  sequences of bases in the DNA of bacteria and </a:t>
            </a:r>
            <a:r>
              <a:rPr lang="en-US" sz="2200" dirty="0" smtClean="0">
                <a:latin typeface="Cambria Math" pitchFamily="18" charset="0"/>
                <a:ea typeface="Cambria Math" pitchFamily="18" charset="0"/>
              </a:rPr>
              <a:t>4</a:t>
            </a:r>
            <a:r>
              <a:rPr lang="en-US" sz="2200" baseline="30000" dirty="0" smtClean="0">
                <a:latin typeface="Cambria Math" pitchFamily="18" charset="0"/>
                <a:ea typeface="Cambria Math" pitchFamily="18" charset="0"/>
              </a:rPr>
              <a:t>10</a:t>
            </a:r>
            <a:r>
              <a:rPr lang="en-US" sz="2200" baseline="44000" dirty="0" smtClean="0">
                <a:latin typeface="Cambria Math" pitchFamily="18" charset="0"/>
                <a:ea typeface="Cambria Math" pitchFamily="18" charset="0"/>
              </a:rPr>
              <a:t>8</a:t>
            </a:r>
            <a:r>
              <a:rPr lang="en-US" baseline="30000" dirty="0" smtClean="0"/>
              <a:t> </a:t>
            </a:r>
            <a:r>
              <a:rPr lang="en-US" dirty="0" smtClean="0"/>
              <a:t>different sequences of bases in the DNA of mammals.</a:t>
            </a:r>
          </a:p>
          <a:p>
            <a:r>
              <a:rPr lang="en-US" dirty="0" smtClean="0"/>
              <a:t>The human genome includes approximately </a:t>
            </a:r>
            <a:r>
              <a:rPr lang="en-US" dirty="0" smtClean="0">
                <a:latin typeface="Cambria Math" pitchFamily="18" charset="0"/>
                <a:ea typeface="Cambria Math" pitchFamily="18" charset="0"/>
              </a:rPr>
              <a:t>23,000</a:t>
            </a:r>
            <a:r>
              <a:rPr lang="en-US" dirty="0" smtClean="0"/>
              <a:t> genes, each with </a:t>
            </a:r>
            <a:r>
              <a:rPr lang="en-US" dirty="0" smtClean="0">
                <a:latin typeface="Cambria Math" pitchFamily="18" charset="0"/>
                <a:ea typeface="Cambria Math" pitchFamily="18" charset="0"/>
              </a:rPr>
              <a:t>1,000</a:t>
            </a:r>
            <a:r>
              <a:rPr lang="en-US" dirty="0" smtClean="0"/>
              <a:t> or more links.</a:t>
            </a:r>
          </a:p>
          <a:p>
            <a:r>
              <a:rPr lang="en-US" dirty="0" smtClean="0"/>
              <a:t>Biologists, mathematicians, and computer scientists all work on  determining the DNA sequence (genome) of different organisms. </a:t>
            </a:r>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91312"/>
          </a:xfrm>
        </p:spPr>
        <p:txBody>
          <a:bodyPr>
            <a:noAutofit/>
          </a:bodyPr>
          <a:lstStyle/>
          <a:p>
            <a:r>
              <a:rPr lang="en-US" sz="4000" dirty="0" smtClean="0"/>
              <a:t>Combining the Sum and Product Rule</a:t>
            </a:r>
            <a:endParaRPr lang="en-US" sz="4000" dirty="0"/>
          </a:p>
        </p:txBody>
      </p:sp>
      <p:sp>
        <p:nvSpPr>
          <p:cNvPr id="3" name="Content Placeholder 2"/>
          <p:cNvSpPr>
            <a:spLocks noGrp="1"/>
          </p:cNvSpPr>
          <p:nvPr>
            <p:ph idx="1"/>
          </p:nvPr>
        </p:nvSpPr>
        <p:spPr>
          <a:xfrm>
            <a:off x="228600" y="1295400"/>
            <a:ext cx="8763000" cy="5562600"/>
          </a:xfrm>
        </p:spPr>
        <p:txBody>
          <a:bodyPr>
            <a:normAutofit lnSpcReduction="10000"/>
          </a:bodyPr>
          <a:lstStyle/>
          <a:p>
            <a:pPr>
              <a:buNone/>
            </a:pPr>
            <a:r>
              <a:rPr lang="en-US" b="1" dirty="0" smtClean="0"/>
              <a:t>   Example</a:t>
            </a:r>
            <a:r>
              <a:rPr lang="en-US" dirty="0" smtClean="0"/>
              <a:t>: Suppose statement labels in a programming language can be either a single letter or a letter followed by a digit. Find the number of possible labels.</a:t>
            </a:r>
          </a:p>
          <a:p>
            <a:pPr>
              <a:buNone/>
            </a:pPr>
            <a:r>
              <a:rPr lang="en-US" b="1" dirty="0" smtClean="0"/>
              <a:t>    Solution</a:t>
            </a:r>
            <a:r>
              <a:rPr lang="en-US" dirty="0" smtClean="0"/>
              <a:t>:  </a:t>
            </a:r>
          </a:p>
          <a:p>
            <a:r>
              <a:rPr lang="en-US" dirty="0" smtClean="0"/>
              <a:t>First </a:t>
            </a:r>
            <a:r>
              <a:rPr lang="en-US" dirty="0"/>
              <a:t>consider variable names one character in length. </a:t>
            </a:r>
            <a:r>
              <a:rPr lang="en-US" dirty="0" smtClean="0"/>
              <a:t>Since such names consist </a:t>
            </a:r>
            <a:r>
              <a:rPr lang="en-US" dirty="0"/>
              <a:t>of a single letter, there are </a:t>
            </a:r>
            <a:r>
              <a:rPr lang="en-US" dirty="0">
                <a:latin typeface="Arial" panose="020B0604020202020204" pitchFamily="34" charset="0"/>
                <a:cs typeface="Arial" panose="020B0604020202020204" pitchFamily="34" charset="0"/>
              </a:rPr>
              <a:t>26</a:t>
            </a:r>
            <a:r>
              <a:rPr lang="en-US" dirty="0"/>
              <a:t> </a:t>
            </a:r>
            <a:r>
              <a:rPr lang="en-US" dirty="0" smtClean="0"/>
              <a:t>variable </a:t>
            </a:r>
            <a:r>
              <a:rPr lang="en-US" dirty="0"/>
              <a:t>names of </a:t>
            </a:r>
            <a:r>
              <a:rPr lang="en-US" dirty="0" smtClean="0"/>
              <a:t>length </a:t>
            </a:r>
            <a:r>
              <a:rPr lang="en-US" sz="2800" dirty="0" smtClean="0">
                <a:latin typeface="Arial" panose="020B0604020202020204" pitchFamily="34" charset="0"/>
                <a:cs typeface="Arial" panose="020B0604020202020204" pitchFamily="34" charset="0"/>
              </a:rPr>
              <a:t>1</a:t>
            </a:r>
            <a:r>
              <a:rPr lang="en-US" dirty="0" smtClean="0"/>
              <a:t>.</a:t>
            </a:r>
            <a:endParaRPr lang="en-US" dirty="0"/>
          </a:p>
          <a:p>
            <a:r>
              <a:rPr lang="en-US" dirty="0" smtClean="0"/>
              <a:t> Next, consider variable names two characters in length.   Since the first character is a letter, there are 26 ways to choose it. The second character is a digit, there are 10 ways to choose it. Hence, to construct variable name of two characters in length, there are 26×10 = 260 ways.</a:t>
            </a:r>
          </a:p>
          <a:p>
            <a:r>
              <a:rPr lang="en-US" dirty="0" smtClean="0"/>
              <a:t>   Finally, by sum rule, there are 26 + 260 = 286 possible  variable  names in the programming language.</a:t>
            </a:r>
            <a:endParaRPr lang="en-US" dirty="0">
              <a:latin typeface="Cambria Math" pitchFamily="18" charset="0"/>
              <a:ea typeface="Cambria Math"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2"/>
          </a:xfrm>
        </p:spPr>
        <p:txBody>
          <a:bodyPr>
            <a:normAutofit fontScale="90000"/>
          </a:bodyPr>
          <a:lstStyle/>
          <a:p>
            <a:r>
              <a:rPr lang="en-US" dirty="0" smtClean="0"/>
              <a:t>Counting Passwords</a:t>
            </a:r>
            <a:endParaRPr lang="en-US" dirty="0"/>
          </a:p>
        </p:txBody>
      </p:sp>
      <p:sp>
        <p:nvSpPr>
          <p:cNvPr id="3" name="Content Placeholder 2"/>
          <p:cNvSpPr>
            <a:spLocks noGrp="1"/>
          </p:cNvSpPr>
          <p:nvPr>
            <p:ph idx="1"/>
          </p:nvPr>
        </p:nvSpPr>
        <p:spPr>
          <a:xfrm>
            <a:off x="76200" y="1143000"/>
            <a:ext cx="9067800" cy="5562600"/>
          </a:xfrm>
        </p:spPr>
        <p:txBody>
          <a:bodyPr>
            <a:noAutofit/>
          </a:bodyPr>
          <a:lstStyle/>
          <a:p>
            <a:r>
              <a:rPr lang="en-US" sz="1800" dirty="0" smtClean="0"/>
              <a:t>Combining the sum and product rule allows us to solve more complex problems.</a:t>
            </a:r>
          </a:p>
          <a:p>
            <a:pPr>
              <a:buNone/>
            </a:pPr>
            <a:r>
              <a:rPr lang="en-US" sz="1800" b="1" dirty="0" smtClean="0"/>
              <a:t>      </a:t>
            </a:r>
            <a:r>
              <a:rPr lang="en-US" sz="2400" b="1" dirty="0" smtClean="0"/>
              <a:t>Example</a:t>
            </a:r>
            <a:r>
              <a:rPr lang="en-US" sz="2400" dirty="0" smtClean="0"/>
              <a:t>: </a:t>
            </a:r>
            <a:r>
              <a:rPr lang="en-US" sz="2000" dirty="0" smtClean="0"/>
              <a:t>Each user on a computer system has a password, which is six to eight characters long, where each character is an uppercase letter or a digit. Each password must contain at least one digit. How many possible passwords are there?</a:t>
            </a:r>
          </a:p>
          <a:p>
            <a:pPr>
              <a:buNone/>
            </a:pPr>
            <a:r>
              <a:rPr lang="en-US" sz="1800" b="1" dirty="0" smtClean="0"/>
              <a:t>      </a:t>
            </a:r>
            <a:r>
              <a:rPr lang="en-US" sz="2400" b="1" dirty="0" smtClean="0"/>
              <a:t>Solution</a:t>
            </a:r>
            <a:r>
              <a:rPr lang="en-US" sz="2000" dirty="0" smtClean="0"/>
              <a:t>:  Let </a:t>
            </a:r>
            <a:r>
              <a:rPr lang="en-US" sz="2000" i="1" dirty="0" smtClean="0"/>
              <a:t>P</a:t>
            </a:r>
            <a:r>
              <a:rPr lang="en-US" sz="2000" dirty="0" smtClean="0"/>
              <a:t> be the total number of passwords, and let </a:t>
            </a:r>
            <a:r>
              <a:rPr lang="en-US" sz="2000" i="1" dirty="0" smtClean="0"/>
              <a:t>P</a:t>
            </a:r>
            <a:r>
              <a:rPr lang="en-US" sz="2000" baseline="-25000" dirty="0" smtClean="0">
                <a:ea typeface="Cambria Math" pitchFamily="18" charset="0"/>
              </a:rPr>
              <a:t>6</a:t>
            </a:r>
            <a:r>
              <a:rPr lang="en-US" sz="2000" dirty="0" smtClean="0"/>
              <a:t>, </a:t>
            </a:r>
            <a:r>
              <a:rPr lang="en-US" sz="2000" i="1" dirty="0" smtClean="0"/>
              <a:t>P</a:t>
            </a:r>
            <a:r>
              <a:rPr lang="en-US" sz="2000" baseline="-25000" dirty="0" smtClean="0">
                <a:ea typeface="Cambria Math" pitchFamily="18" charset="0"/>
              </a:rPr>
              <a:t>7</a:t>
            </a:r>
            <a:r>
              <a:rPr lang="en-US" sz="2000" dirty="0" smtClean="0"/>
              <a:t>, and </a:t>
            </a:r>
            <a:r>
              <a:rPr lang="en-US" sz="2000" i="1" dirty="0" smtClean="0"/>
              <a:t>P</a:t>
            </a:r>
            <a:r>
              <a:rPr lang="en-US" sz="2000" baseline="-25000" dirty="0" smtClean="0">
                <a:ea typeface="Cambria Math" pitchFamily="18" charset="0"/>
              </a:rPr>
              <a:t>8</a:t>
            </a:r>
            <a:r>
              <a:rPr lang="en-US" sz="2000" dirty="0" smtClean="0"/>
              <a:t> be the passwords of length </a:t>
            </a:r>
            <a:r>
              <a:rPr lang="en-US" sz="2000" dirty="0" smtClean="0">
                <a:ea typeface="Cambria Math" pitchFamily="18" charset="0"/>
              </a:rPr>
              <a:t>6</a:t>
            </a:r>
            <a:r>
              <a:rPr lang="en-US" sz="2000" dirty="0" smtClean="0"/>
              <a:t>, </a:t>
            </a:r>
            <a:r>
              <a:rPr lang="en-US" sz="2000" dirty="0" smtClean="0">
                <a:ea typeface="Cambria Math" pitchFamily="18" charset="0"/>
              </a:rPr>
              <a:t>7</a:t>
            </a:r>
            <a:r>
              <a:rPr lang="en-US" sz="2000" dirty="0" smtClean="0"/>
              <a:t>, and 8. </a:t>
            </a:r>
          </a:p>
          <a:p>
            <a:pPr lvl="1"/>
            <a:r>
              <a:rPr lang="en-US" sz="2000" dirty="0" smtClean="0"/>
              <a:t>By the sum rule </a:t>
            </a:r>
            <a:r>
              <a:rPr lang="en-US" sz="2000" i="1" dirty="0" smtClean="0"/>
              <a:t>P</a:t>
            </a:r>
            <a:r>
              <a:rPr lang="en-US" sz="2000" dirty="0" smtClean="0"/>
              <a:t> = </a:t>
            </a:r>
            <a:r>
              <a:rPr lang="en-US" sz="2000" i="1" dirty="0" smtClean="0"/>
              <a:t>P</a:t>
            </a:r>
            <a:r>
              <a:rPr lang="en-US" sz="2000" baseline="-25000" dirty="0" smtClean="0">
                <a:ea typeface="Cambria Math" pitchFamily="18" charset="0"/>
              </a:rPr>
              <a:t>6</a:t>
            </a:r>
            <a:r>
              <a:rPr lang="en-US" sz="2000" dirty="0" smtClean="0"/>
              <a:t> + </a:t>
            </a:r>
            <a:r>
              <a:rPr lang="en-US" sz="2000" i="1" dirty="0" smtClean="0"/>
              <a:t>P</a:t>
            </a:r>
            <a:r>
              <a:rPr lang="en-US" sz="2000" baseline="-25000" dirty="0" smtClean="0">
                <a:ea typeface="Cambria Math" pitchFamily="18" charset="0"/>
              </a:rPr>
              <a:t>7</a:t>
            </a:r>
            <a:r>
              <a:rPr lang="en-US" sz="2000" dirty="0" smtClean="0"/>
              <a:t> +</a:t>
            </a:r>
            <a:r>
              <a:rPr lang="en-US" sz="2000" i="1" dirty="0" smtClean="0"/>
              <a:t>P</a:t>
            </a:r>
            <a:r>
              <a:rPr lang="en-US" sz="2000" baseline="-25000" dirty="0" smtClean="0">
                <a:ea typeface="Cambria Math" pitchFamily="18" charset="0"/>
              </a:rPr>
              <a:t>8</a:t>
            </a:r>
            <a:r>
              <a:rPr lang="en-US" sz="2000" dirty="0" smtClean="0"/>
              <a:t>. </a:t>
            </a:r>
          </a:p>
          <a:p>
            <a:pPr lvl="1"/>
            <a:r>
              <a:rPr lang="en-US" sz="2000" dirty="0" smtClean="0"/>
              <a:t>To find each of </a:t>
            </a:r>
            <a:r>
              <a:rPr lang="en-US" sz="2000" i="1" dirty="0" smtClean="0"/>
              <a:t>P</a:t>
            </a:r>
            <a:r>
              <a:rPr lang="en-US" sz="2000" baseline="-25000" dirty="0" smtClean="0">
                <a:ea typeface="Cambria Math" pitchFamily="18" charset="0"/>
              </a:rPr>
              <a:t>6</a:t>
            </a:r>
            <a:r>
              <a:rPr lang="en-US" sz="2000" dirty="0" smtClean="0"/>
              <a:t>, </a:t>
            </a:r>
            <a:r>
              <a:rPr lang="en-US" sz="2000" i="1" dirty="0" smtClean="0"/>
              <a:t>P</a:t>
            </a:r>
            <a:r>
              <a:rPr lang="en-US" sz="2000" baseline="-25000" dirty="0" smtClean="0">
                <a:ea typeface="Cambria Math" pitchFamily="18" charset="0"/>
              </a:rPr>
              <a:t>7</a:t>
            </a:r>
            <a:r>
              <a:rPr lang="en-US" sz="2000" dirty="0" smtClean="0"/>
              <a:t>, and </a:t>
            </a:r>
            <a:r>
              <a:rPr lang="en-US" sz="2000" i="1" dirty="0" smtClean="0"/>
              <a:t>P</a:t>
            </a:r>
            <a:r>
              <a:rPr lang="en-US" sz="2000" baseline="-25000" dirty="0" smtClean="0">
                <a:ea typeface="Cambria Math" pitchFamily="18" charset="0"/>
              </a:rPr>
              <a:t>8</a:t>
            </a:r>
            <a:r>
              <a:rPr lang="en-US" sz="2000" dirty="0" smtClean="0"/>
              <a:t> , we find the number of passwords of the specified length composed of letters and digits and subtract the number composed only of letters. We find that:</a:t>
            </a:r>
          </a:p>
          <a:p>
            <a:pPr lvl="1">
              <a:buNone/>
            </a:pPr>
            <a:r>
              <a:rPr lang="en-US" sz="2000" i="1" dirty="0" smtClean="0"/>
              <a:t> P</a:t>
            </a:r>
            <a:r>
              <a:rPr lang="en-US" sz="2000" baseline="-25000" dirty="0" smtClean="0">
                <a:ea typeface="Cambria Math" pitchFamily="18" charset="0"/>
              </a:rPr>
              <a:t>6</a:t>
            </a:r>
            <a:r>
              <a:rPr lang="en-US" sz="2000" dirty="0" smtClean="0"/>
              <a:t> = </a:t>
            </a:r>
            <a:r>
              <a:rPr lang="en-US" sz="2000" dirty="0" smtClean="0">
                <a:ea typeface="Cambria Math" pitchFamily="18" charset="0"/>
              </a:rPr>
              <a:t>36</a:t>
            </a:r>
            <a:r>
              <a:rPr lang="en-US" sz="2000" baseline="30000" dirty="0" smtClean="0">
                <a:ea typeface="Cambria Math" pitchFamily="18" charset="0"/>
              </a:rPr>
              <a:t>6</a:t>
            </a:r>
            <a:r>
              <a:rPr lang="en-US" sz="2000" dirty="0" smtClean="0"/>
              <a:t> </a:t>
            </a:r>
            <a:r>
              <a:rPr lang="en-US" sz="2000" dirty="0" smtClean="0">
                <a:ea typeface="Cambria Math"/>
              </a:rPr>
              <a:t>−</a:t>
            </a:r>
            <a:r>
              <a:rPr lang="en-US" sz="2000" dirty="0" smtClean="0"/>
              <a:t> </a:t>
            </a:r>
            <a:r>
              <a:rPr lang="en-US" sz="2000" dirty="0" smtClean="0">
                <a:ea typeface="Cambria Math" pitchFamily="18" charset="0"/>
              </a:rPr>
              <a:t>26</a:t>
            </a:r>
            <a:r>
              <a:rPr lang="en-US" sz="2000" baseline="30000" dirty="0" smtClean="0">
                <a:ea typeface="Cambria Math" pitchFamily="18" charset="0"/>
              </a:rPr>
              <a:t>6</a:t>
            </a:r>
            <a:r>
              <a:rPr lang="en-US" sz="2000" dirty="0" smtClean="0"/>
              <a:t>  = </a:t>
            </a:r>
            <a:r>
              <a:rPr lang="en-US" sz="2000" dirty="0" smtClean="0">
                <a:ea typeface="Cambria Math" pitchFamily="18" charset="0"/>
              </a:rPr>
              <a:t>2,176,782,336 </a:t>
            </a:r>
            <a:r>
              <a:rPr lang="en-US" sz="2000" dirty="0" smtClean="0">
                <a:ea typeface="Cambria Math"/>
              </a:rPr>
              <a:t>−</a:t>
            </a:r>
            <a:r>
              <a:rPr lang="en-US" sz="2000" dirty="0" smtClean="0"/>
              <a:t> </a:t>
            </a:r>
            <a:r>
              <a:rPr lang="en-US" sz="2000" dirty="0" smtClean="0">
                <a:ea typeface="Cambria Math" pitchFamily="18" charset="0"/>
              </a:rPr>
              <a:t>308,915,776</a:t>
            </a:r>
            <a:r>
              <a:rPr lang="en-US" sz="2000" dirty="0" smtClean="0"/>
              <a:t> =</a:t>
            </a:r>
            <a:r>
              <a:rPr lang="en-US" sz="2000" dirty="0" smtClean="0">
                <a:ea typeface="Cambria Math" pitchFamily="18" charset="0"/>
              </a:rPr>
              <a:t>1,867,866,560.</a:t>
            </a:r>
          </a:p>
          <a:p>
            <a:pPr lvl="1">
              <a:buNone/>
            </a:pPr>
            <a:r>
              <a:rPr lang="en-US" sz="2000" i="1" dirty="0" smtClean="0"/>
              <a:t> P</a:t>
            </a:r>
            <a:r>
              <a:rPr lang="en-US" sz="2000" baseline="-25000" dirty="0" smtClean="0">
                <a:ea typeface="Cambria Math" pitchFamily="18" charset="0"/>
              </a:rPr>
              <a:t>7</a:t>
            </a:r>
            <a:r>
              <a:rPr lang="en-US" sz="2000" dirty="0" smtClean="0"/>
              <a:t> = </a:t>
            </a:r>
            <a:r>
              <a:rPr lang="en-US" sz="2000" dirty="0" smtClean="0">
                <a:ea typeface="Cambria Math" pitchFamily="18" charset="0"/>
              </a:rPr>
              <a:t>36</a:t>
            </a:r>
            <a:r>
              <a:rPr lang="en-US" sz="2000" baseline="30000" dirty="0" smtClean="0">
                <a:ea typeface="Cambria Math" pitchFamily="18" charset="0"/>
              </a:rPr>
              <a:t>7</a:t>
            </a:r>
            <a:r>
              <a:rPr lang="en-US" sz="2000" dirty="0" smtClean="0"/>
              <a:t> </a:t>
            </a:r>
            <a:r>
              <a:rPr lang="en-US" sz="2000" dirty="0" smtClean="0">
                <a:ea typeface="Cambria Math"/>
              </a:rPr>
              <a:t>−</a:t>
            </a:r>
            <a:r>
              <a:rPr lang="en-US" sz="2000" dirty="0" smtClean="0"/>
              <a:t> </a:t>
            </a:r>
            <a:r>
              <a:rPr lang="en-US" sz="2000" dirty="0" smtClean="0">
                <a:ea typeface="Cambria Math" pitchFamily="18" charset="0"/>
              </a:rPr>
              <a:t>26</a:t>
            </a:r>
            <a:r>
              <a:rPr lang="en-US" sz="2000" baseline="30000" dirty="0" smtClean="0">
                <a:ea typeface="Cambria Math" pitchFamily="18" charset="0"/>
              </a:rPr>
              <a:t>7</a:t>
            </a:r>
            <a:r>
              <a:rPr lang="en-US" sz="2000" dirty="0" smtClean="0"/>
              <a:t>  =</a:t>
            </a:r>
            <a:r>
              <a:rPr lang="en-US" sz="2000" dirty="0" smtClean="0">
                <a:ea typeface="Cambria Math" pitchFamily="18" charset="0"/>
              </a:rPr>
              <a:t>  78,364,164,096 </a:t>
            </a:r>
            <a:r>
              <a:rPr lang="en-US" sz="2000" dirty="0" smtClean="0">
                <a:ea typeface="Cambria Math"/>
              </a:rPr>
              <a:t>−</a:t>
            </a:r>
            <a:r>
              <a:rPr lang="en-US" sz="2000" dirty="0" smtClean="0"/>
              <a:t> 8,</a:t>
            </a:r>
            <a:r>
              <a:rPr lang="en-US" sz="2000" dirty="0" smtClean="0">
                <a:ea typeface="Cambria Math" pitchFamily="18" charset="0"/>
              </a:rPr>
              <a:t>031,810,176</a:t>
            </a:r>
            <a:r>
              <a:rPr lang="en-US" sz="2000" dirty="0" smtClean="0"/>
              <a:t> =  </a:t>
            </a:r>
            <a:r>
              <a:rPr lang="en-US" sz="2000" dirty="0" smtClean="0">
                <a:ea typeface="Cambria Math" pitchFamily="18" charset="0"/>
              </a:rPr>
              <a:t>70,332,353,920.</a:t>
            </a:r>
            <a:endParaRPr lang="en-US" sz="2000" dirty="0" smtClean="0"/>
          </a:p>
          <a:p>
            <a:pPr lvl="1">
              <a:buNone/>
            </a:pPr>
            <a:r>
              <a:rPr lang="en-US" sz="2000" i="1" dirty="0" smtClean="0"/>
              <a:t> P</a:t>
            </a:r>
            <a:r>
              <a:rPr lang="en-US" sz="2000" baseline="-25000" dirty="0" smtClean="0">
                <a:ea typeface="Cambria Math" pitchFamily="18" charset="0"/>
              </a:rPr>
              <a:t>8</a:t>
            </a:r>
            <a:r>
              <a:rPr lang="en-US" sz="2000" dirty="0" smtClean="0"/>
              <a:t> = </a:t>
            </a:r>
            <a:r>
              <a:rPr lang="en-US" sz="2000" dirty="0" smtClean="0">
                <a:ea typeface="Cambria Math" pitchFamily="18" charset="0"/>
              </a:rPr>
              <a:t>36</a:t>
            </a:r>
            <a:r>
              <a:rPr lang="en-US" sz="2000" baseline="30000" dirty="0" smtClean="0">
                <a:ea typeface="Cambria Math" pitchFamily="18" charset="0"/>
              </a:rPr>
              <a:t>8</a:t>
            </a:r>
            <a:r>
              <a:rPr lang="en-US" sz="2000" dirty="0" smtClean="0"/>
              <a:t> </a:t>
            </a:r>
            <a:r>
              <a:rPr lang="en-US" sz="2000" dirty="0" smtClean="0">
                <a:ea typeface="Cambria Math"/>
              </a:rPr>
              <a:t>−</a:t>
            </a:r>
            <a:r>
              <a:rPr lang="en-US" sz="2000" dirty="0" smtClean="0"/>
              <a:t> </a:t>
            </a:r>
            <a:r>
              <a:rPr lang="en-US" sz="2000" dirty="0" smtClean="0">
                <a:ea typeface="Cambria Math" pitchFamily="18" charset="0"/>
              </a:rPr>
              <a:t>26</a:t>
            </a:r>
            <a:r>
              <a:rPr lang="en-US" sz="2000" baseline="30000" dirty="0" smtClean="0">
                <a:ea typeface="Cambria Math" pitchFamily="18" charset="0"/>
              </a:rPr>
              <a:t>8</a:t>
            </a:r>
            <a:r>
              <a:rPr lang="en-US" sz="2000" dirty="0" smtClean="0"/>
              <a:t>  = </a:t>
            </a:r>
            <a:r>
              <a:rPr lang="en-US" sz="2000" dirty="0" smtClean="0">
                <a:ea typeface="Cambria Math" pitchFamily="18" charset="0"/>
              </a:rPr>
              <a:t>2,821,109,907,456 </a:t>
            </a:r>
            <a:r>
              <a:rPr lang="en-US" sz="2000" dirty="0" smtClean="0">
                <a:ea typeface="Cambria Math"/>
              </a:rPr>
              <a:t>−</a:t>
            </a:r>
            <a:r>
              <a:rPr lang="en-US" sz="2000" dirty="0" smtClean="0"/>
              <a:t> </a:t>
            </a:r>
            <a:r>
              <a:rPr lang="en-US" sz="2000" dirty="0" smtClean="0">
                <a:ea typeface="Cambria Math" pitchFamily="18" charset="0"/>
              </a:rPr>
              <a:t>208,827,064,576</a:t>
            </a:r>
            <a:r>
              <a:rPr lang="en-US" sz="2000" dirty="0" smtClean="0"/>
              <a:t> =</a:t>
            </a:r>
            <a:r>
              <a:rPr lang="en-US" sz="2000" dirty="0" smtClean="0">
                <a:ea typeface="Cambria Math" pitchFamily="18" charset="0"/>
              </a:rPr>
              <a:t>2,612,282,842,880.</a:t>
            </a:r>
          </a:p>
          <a:p>
            <a:pPr lvl="1">
              <a:buNone/>
            </a:pPr>
            <a:r>
              <a:rPr lang="en-US" sz="2000" dirty="0" smtClean="0"/>
              <a:t>Consequently, </a:t>
            </a:r>
            <a:r>
              <a:rPr lang="en-US" sz="2000" i="1" dirty="0" smtClean="0"/>
              <a:t>P</a:t>
            </a:r>
            <a:r>
              <a:rPr lang="en-US" sz="2000" dirty="0" smtClean="0"/>
              <a:t> = </a:t>
            </a:r>
            <a:r>
              <a:rPr lang="en-US" sz="2000" i="1" dirty="0" smtClean="0"/>
              <a:t>P</a:t>
            </a:r>
            <a:r>
              <a:rPr lang="en-US" sz="2000" baseline="-25000" dirty="0" smtClean="0">
                <a:ea typeface="Cambria Math" pitchFamily="18" charset="0"/>
              </a:rPr>
              <a:t>6</a:t>
            </a:r>
            <a:r>
              <a:rPr lang="en-US" sz="2000" dirty="0" smtClean="0"/>
              <a:t> + </a:t>
            </a:r>
            <a:r>
              <a:rPr lang="en-US" sz="2000" i="1" dirty="0" smtClean="0"/>
              <a:t>P</a:t>
            </a:r>
            <a:r>
              <a:rPr lang="en-US" sz="2000" baseline="-25000" dirty="0" smtClean="0">
                <a:ea typeface="Cambria Math" pitchFamily="18" charset="0"/>
              </a:rPr>
              <a:t>7</a:t>
            </a:r>
            <a:r>
              <a:rPr lang="en-US" sz="2000" dirty="0" smtClean="0"/>
              <a:t> +</a:t>
            </a:r>
            <a:r>
              <a:rPr lang="en-US" sz="2000" i="1" dirty="0" smtClean="0"/>
              <a:t>P</a:t>
            </a:r>
            <a:r>
              <a:rPr lang="en-US" sz="2000" baseline="-25000" dirty="0" smtClean="0">
                <a:ea typeface="Cambria Math" pitchFamily="18" charset="0"/>
              </a:rPr>
              <a:t>8</a:t>
            </a:r>
            <a:r>
              <a:rPr lang="en-US" sz="2000" dirty="0" smtClean="0"/>
              <a:t> = </a:t>
            </a:r>
            <a:r>
              <a:rPr lang="en-US" sz="2000" dirty="0" smtClean="0">
                <a:ea typeface="Cambria Math" pitchFamily="18" charset="0"/>
              </a:rPr>
              <a:t>2,684,483,063,360</a:t>
            </a:r>
            <a:r>
              <a:rPr lang="en-US" sz="2000" dirty="0" smtClean="0"/>
              <a:t>.</a:t>
            </a:r>
            <a:endParaRPr 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667512"/>
          </a:xfrm>
        </p:spPr>
        <p:txBody>
          <a:bodyPr>
            <a:normAutofit fontScale="90000"/>
          </a:bodyPr>
          <a:lstStyle/>
          <a:p>
            <a:r>
              <a:rPr lang="en-US" dirty="0" smtClean="0"/>
              <a:t>Internet Addresses</a:t>
            </a:r>
            <a:endParaRPr lang="en-US" dirty="0"/>
          </a:p>
        </p:txBody>
      </p:sp>
      <p:sp>
        <p:nvSpPr>
          <p:cNvPr id="3" name="Content Placeholder 2"/>
          <p:cNvSpPr>
            <a:spLocks noGrp="1"/>
          </p:cNvSpPr>
          <p:nvPr>
            <p:ph idx="1"/>
          </p:nvPr>
        </p:nvSpPr>
        <p:spPr>
          <a:xfrm>
            <a:off x="449239" y="1388660"/>
            <a:ext cx="8229600" cy="5621740"/>
          </a:xfrm>
        </p:spPr>
        <p:txBody>
          <a:bodyPr>
            <a:normAutofit fontScale="85000" lnSpcReduction="20000"/>
          </a:bodyPr>
          <a:lstStyle/>
          <a:p>
            <a:r>
              <a:rPr lang="en-US" dirty="0" smtClean="0"/>
              <a:t>Version </a:t>
            </a:r>
            <a:r>
              <a:rPr lang="en-US" dirty="0" smtClean="0">
                <a:latin typeface="Cambria Math" pitchFamily="18" charset="0"/>
                <a:ea typeface="Cambria Math" pitchFamily="18" charset="0"/>
              </a:rPr>
              <a:t>4</a:t>
            </a:r>
            <a:r>
              <a:rPr lang="en-US" dirty="0" smtClean="0"/>
              <a:t> of the Internet Protocol (IPv</a:t>
            </a:r>
            <a:r>
              <a:rPr lang="en-US" dirty="0" smtClean="0">
                <a:latin typeface="Cambria Math" pitchFamily="18" charset="0"/>
                <a:ea typeface="Cambria Math" pitchFamily="18" charset="0"/>
              </a:rPr>
              <a:t>4</a:t>
            </a:r>
            <a:r>
              <a:rPr lang="en-US" dirty="0" smtClean="0"/>
              <a:t>) uses </a:t>
            </a:r>
            <a:r>
              <a:rPr lang="en-US" dirty="0" smtClean="0">
                <a:latin typeface="Cambria Math" pitchFamily="18" charset="0"/>
                <a:ea typeface="Cambria Math" pitchFamily="18" charset="0"/>
              </a:rPr>
              <a:t>32</a:t>
            </a:r>
            <a:r>
              <a:rPr lang="en-US" dirty="0" smtClean="0"/>
              <a:t> bits.</a:t>
            </a:r>
          </a:p>
          <a:p>
            <a:endParaRPr lang="en-US" dirty="0" smtClean="0"/>
          </a:p>
          <a:p>
            <a:pPr>
              <a:buNone/>
            </a:pPr>
            <a:endParaRPr lang="en-US" dirty="0" smtClean="0"/>
          </a:p>
          <a:p>
            <a:pPr>
              <a:buNone/>
            </a:pPr>
            <a:endParaRPr lang="en-US" dirty="0" smtClean="0"/>
          </a:p>
          <a:p>
            <a:pPr>
              <a:buNone/>
            </a:pPr>
            <a:endParaRPr lang="en-US" dirty="0" smtClean="0"/>
          </a:p>
          <a:p>
            <a:pPr>
              <a:buNone/>
            </a:pPr>
            <a:endParaRPr lang="en-US" dirty="0" smtClean="0"/>
          </a:p>
          <a:p>
            <a:r>
              <a:rPr lang="en-US" b="1" dirty="0" smtClean="0"/>
              <a:t>Class A Addresses</a:t>
            </a:r>
            <a:r>
              <a:rPr lang="en-US" dirty="0" smtClean="0"/>
              <a:t>: used for the largest networks, a </a:t>
            </a:r>
            <a:r>
              <a:rPr lang="en-US" dirty="0" smtClean="0">
                <a:latin typeface="Cambria Math" pitchFamily="18" charset="0"/>
                <a:ea typeface="Cambria Math" pitchFamily="18" charset="0"/>
              </a:rPr>
              <a:t>0</a:t>
            </a:r>
            <a:r>
              <a:rPr lang="en-US" dirty="0" smtClean="0"/>
              <a:t>,followed by a </a:t>
            </a:r>
            <a:r>
              <a:rPr lang="en-US" dirty="0" smtClean="0">
                <a:latin typeface="Cambria Math" pitchFamily="18" charset="0"/>
                <a:ea typeface="Cambria Math" pitchFamily="18" charset="0"/>
              </a:rPr>
              <a:t>7</a:t>
            </a:r>
            <a:r>
              <a:rPr lang="en-US" dirty="0" smtClean="0"/>
              <a:t>-bit </a:t>
            </a:r>
            <a:r>
              <a:rPr lang="en-US" dirty="0" err="1" smtClean="0"/>
              <a:t>netid</a:t>
            </a:r>
            <a:r>
              <a:rPr lang="en-US" dirty="0" smtClean="0"/>
              <a:t> and a </a:t>
            </a:r>
            <a:r>
              <a:rPr lang="en-US" dirty="0" smtClean="0">
                <a:latin typeface="Cambria Math" pitchFamily="18" charset="0"/>
                <a:ea typeface="Cambria Math" pitchFamily="18" charset="0"/>
              </a:rPr>
              <a:t>24</a:t>
            </a:r>
            <a:r>
              <a:rPr lang="en-US" dirty="0" smtClean="0"/>
              <a:t>-bit </a:t>
            </a:r>
            <a:r>
              <a:rPr lang="en-US" dirty="0" err="1" smtClean="0"/>
              <a:t>hostid</a:t>
            </a:r>
            <a:r>
              <a:rPr lang="en-US" dirty="0" smtClean="0"/>
              <a:t>.</a:t>
            </a:r>
          </a:p>
          <a:p>
            <a:r>
              <a:rPr lang="en-US" b="1" dirty="0" smtClean="0"/>
              <a:t>Class B Addresses</a:t>
            </a:r>
            <a:r>
              <a:rPr lang="en-US" dirty="0" smtClean="0"/>
              <a:t>: used for the medium-sized networks, a </a:t>
            </a:r>
            <a:r>
              <a:rPr lang="en-US" dirty="0" smtClean="0">
                <a:latin typeface="Cambria Math" pitchFamily="18" charset="0"/>
                <a:ea typeface="Cambria Math" pitchFamily="18" charset="0"/>
              </a:rPr>
              <a:t>10</a:t>
            </a:r>
            <a:r>
              <a:rPr lang="en-US" dirty="0" smtClean="0"/>
              <a:t>,followed by a </a:t>
            </a:r>
            <a:r>
              <a:rPr lang="en-US" dirty="0" smtClean="0">
                <a:latin typeface="Cambria Math" pitchFamily="18" charset="0"/>
                <a:ea typeface="Cambria Math" pitchFamily="18" charset="0"/>
              </a:rPr>
              <a:t>14</a:t>
            </a:r>
            <a:r>
              <a:rPr lang="en-US" dirty="0" smtClean="0"/>
              <a:t>-bit </a:t>
            </a:r>
            <a:r>
              <a:rPr lang="en-US" dirty="0" err="1" smtClean="0"/>
              <a:t>netid</a:t>
            </a:r>
            <a:r>
              <a:rPr lang="en-US" dirty="0" smtClean="0"/>
              <a:t> and a </a:t>
            </a:r>
            <a:r>
              <a:rPr lang="en-US" dirty="0" smtClean="0">
                <a:latin typeface="Cambria Math" pitchFamily="18" charset="0"/>
                <a:ea typeface="Cambria Math" pitchFamily="18" charset="0"/>
              </a:rPr>
              <a:t>16</a:t>
            </a:r>
            <a:r>
              <a:rPr lang="en-US" dirty="0" smtClean="0"/>
              <a:t>-bit </a:t>
            </a:r>
            <a:r>
              <a:rPr lang="en-US" dirty="0" err="1" smtClean="0"/>
              <a:t>hostid</a:t>
            </a:r>
            <a:r>
              <a:rPr lang="en-US" dirty="0" smtClean="0"/>
              <a:t>.</a:t>
            </a:r>
          </a:p>
          <a:p>
            <a:r>
              <a:rPr lang="en-US" b="1" dirty="0" smtClean="0"/>
              <a:t>Class C Addresses</a:t>
            </a:r>
            <a:r>
              <a:rPr lang="en-US" dirty="0" smtClean="0"/>
              <a:t>: used for the smallest networks, a </a:t>
            </a:r>
            <a:r>
              <a:rPr lang="en-US" dirty="0" smtClean="0">
                <a:latin typeface="Cambria Math" pitchFamily="18" charset="0"/>
                <a:ea typeface="Cambria Math" pitchFamily="18" charset="0"/>
              </a:rPr>
              <a:t>110</a:t>
            </a:r>
            <a:r>
              <a:rPr lang="en-US" dirty="0" smtClean="0"/>
              <a:t>,followed by a </a:t>
            </a:r>
            <a:r>
              <a:rPr lang="en-US" dirty="0" smtClean="0">
                <a:latin typeface="Cambria Math" pitchFamily="18" charset="0"/>
                <a:ea typeface="Cambria Math" pitchFamily="18" charset="0"/>
              </a:rPr>
              <a:t>21</a:t>
            </a:r>
            <a:r>
              <a:rPr lang="en-US" dirty="0" smtClean="0"/>
              <a:t>-bit </a:t>
            </a:r>
            <a:r>
              <a:rPr lang="en-US" dirty="0" err="1" smtClean="0"/>
              <a:t>netid</a:t>
            </a:r>
            <a:r>
              <a:rPr lang="en-US" dirty="0" smtClean="0"/>
              <a:t> and a </a:t>
            </a:r>
            <a:r>
              <a:rPr lang="en-US" dirty="0" smtClean="0">
                <a:latin typeface="Cambria Math" pitchFamily="18" charset="0"/>
                <a:ea typeface="Cambria Math" pitchFamily="18" charset="0"/>
              </a:rPr>
              <a:t>8</a:t>
            </a:r>
            <a:r>
              <a:rPr lang="en-US" dirty="0" smtClean="0"/>
              <a:t>-bit </a:t>
            </a:r>
            <a:r>
              <a:rPr lang="en-US" dirty="0" err="1" smtClean="0"/>
              <a:t>hostid</a:t>
            </a:r>
            <a:r>
              <a:rPr lang="en-US" dirty="0" smtClean="0"/>
              <a:t>.</a:t>
            </a:r>
          </a:p>
          <a:p>
            <a:pPr lvl="1"/>
            <a:r>
              <a:rPr lang="en-US" dirty="0" smtClean="0"/>
              <a:t>Neither Class D nor Class E addresses are assigned as the address of a computer on the internet. Only Classes A, B, and C are available. </a:t>
            </a:r>
          </a:p>
          <a:p>
            <a:pPr lvl="1"/>
            <a:r>
              <a:rPr lang="en-US" dirty="0" smtClean="0">
                <a:latin typeface="Cambria Math" pitchFamily="18" charset="0"/>
                <a:ea typeface="Cambria Math" pitchFamily="18" charset="0"/>
              </a:rPr>
              <a:t>1111111</a:t>
            </a:r>
            <a:r>
              <a:rPr lang="en-US" dirty="0" smtClean="0"/>
              <a:t> is not available as the </a:t>
            </a:r>
            <a:r>
              <a:rPr lang="en-US" dirty="0" err="1" smtClean="0"/>
              <a:t>netid</a:t>
            </a:r>
            <a:r>
              <a:rPr lang="en-US" dirty="0" smtClean="0"/>
              <a:t> of a Class A network.</a:t>
            </a:r>
          </a:p>
          <a:p>
            <a:pPr lvl="1"/>
            <a:r>
              <a:rPr lang="en-US" dirty="0" err="1" smtClean="0"/>
              <a:t>Hostids</a:t>
            </a:r>
            <a:r>
              <a:rPr lang="en-US" dirty="0" smtClean="0"/>
              <a:t> consisting of all </a:t>
            </a:r>
            <a:r>
              <a:rPr lang="en-US" dirty="0" smtClean="0">
                <a:latin typeface="Cambria Math" pitchFamily="18" charset="0"/>
                <a:ea typeface="Cambria Math" pitchFamily="18" charset="0"/>
              </a:rPr>
              <a:t>0</a:t>
            </a:r>
            <a:r>
              <a:rPr lang="en-US" dirty="0" smtClean="0"/>
              <a:t>s and all </a:t>
            </a:r>
            <a:r>
              <a:rPr lang="en-US" dirty="0" smtClean="0">
                <a:latin typeface="Cambria Math" pitchFamily="18" charset="0"/>
                <a:ea typeface="Cambria Math" pitchFamily="18" charset="0"/>
              </a:rPr>
              <a:t>1</a:t>
            </a:r>
            <a:r>
              <a:rPr lang="en-US" dirty="0" smtClean="0"/>
              <a:t>s are not available in any network. </a:t>
            </a:r>
          </a:p>
        </p:txBody>
      </p:sp>
      <p:pic>
        <p:nvPicPr>
          <p:cNvPr id="4" name="Picture 3" descr="0502.jpg"/>
          <p:cNvPicPr>
            <a:picLocks noChangeAspect="1"/>
          </p:cNvPicPr>
          <p:nvPr/>
        </p:nvPicPr>
        <p:blipFill>
          <a:blip r:embed="rId2" cstate="print"/>
          <a:stretch>
            <a:fillRect/>
          </a:stretch>
        </p:blipFill>
        <p:spPr>
          <a:xfrm>
            <a:off x="990600" y="1828800"/>
            <a:ext cx="6781800" cy="1524000"/>
          </a:xfrm>
          <a:prstGeom prst="rect">
            <a:avLst/>
          </a:prstGeo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65262"/>
          </a:xfrm>
        </p:spPr>
        <p:txBody>
          <a:bodyPr>
            <a:normAutofit fontScale="90000"/>
          </a:bodyPr>
          <a:lstStyle/>
          <a:p>
            <a:r>
              <a:rPr lang="en-US" dirty="0" smtClean="0"/>
              <a:t>Counting Internet Addresses</a:t>
            </a:r>
            <a:endParaRPr lang="en-US" dirty="0"/>
          </a:p>
        </p:txBody>
      </p:sp>
      <p:sp>
        <p:nvSpPr>
          <p:cNvPr id="3" name="Content Placeholder 2"/>
          <p:cNvSpPr>
            <a:spLocks noGrp="1"/>
          </p:cNvSpPr>
          <p:nvPr>
            <p:ph idx="1"/>
          </p:nvPr>
        </p:nvSpPr>
        <p:spPr>
          <a:xfrm>
            <a:off x="457200" y="1469350"/>
            <a:ext cx="8229600" cy="4855250"/>
          </a:xfrm>
        </p:spPr>
        <p:txBody>
          <a:bodyPr>
            <a:normAutofit fontScale="85000" lnSpcReduction="20000"/>
          </a:bodyPr>
          <a:lstStyle/>
          <a:p>
            <a:pPr>
              <a:buNone/>
            </a:pPr>
            <a:r>
              <a:rPr lang="en-US" b="1" dirty="0" smtClean="0"/>
              <a:t>    Example</a:t>
            </a:r>
            <a:r>
              <a:rPr lang="en-US" dirty="0" smtClean="0"/>
              <a:t>: How many different IPv</a:t>
            </a:r>
            <a:r>
              <a:rPr lang="en-US" dirty="0" smtClean="0">
                <a:latin typeface="Cambria Math" pitchFamily="18" charset="0"/>
                <a:ea typeface="Cambria Math" pitchFamily="18" charset="0"/>
              </a:rPr>
              <a:t>4</a:t>
            </a:r>
            <a:r>
              <a:rPr lang="en-US" dirty="0" smtClean="0"/>
              <a:t> addresses are available for computers on the internet?</a:t>
            </a:r>
          </a:p>
          <a:p>
            <a:pPr>
              <a:buNone/>
            </a:pPr>
            <a:r>
              <a:rPr lang="en-US" b="1" dirty="0" smtClean="0"/>
              <a:t>    Solution</a:t>
            </a:r>
            <a:r>
              <a:rPr lang="en-US" dirty="0" smtClean="0"/>
              <a:t>: Use both the sum and the product rule. Let </a:t>
            </a:r>
            <a:r>
              <a:rPr lang="en-US" i="1" dirty="0" smtClean="0"/>
              <a:t>x</a:t>
            </a:r>
            <a:r>
              <a:rPr lang="en-US" dirty="0" smtClean="0"/>
              <a:t> be the number of available addresses, and let </a:t>
            </a:r>
            <a:r>
              <a:rPr lang="en-US" i="1" dirty="0" err="1" smtClean="0"/>
              <a:t>x</a:t>
            </a:r>
            <a:r>
              <a:rPr lang="en-US" baseline="-25000" dirty="0" err="1" smtClean="0"/>
              <a:t>A</a:t>
            </a:r>
            <a:r>
              <a:rPr lang="en-US" dirty="0" smtClean="0"/>
              <a:t>, </a:t>
            </a:r>
            <a:r>
              <a:rPr lang="en-US" i="1" dirty="0" err="1" smtClean="0"/>
              <a:t>x</a:t>
            </a:r>
            <a:r>
              <a:rPr lang="en-US" baseline="-25000" dirty="0" err="1" smtClean="0"/>
              <a:t>B</a:t>
            </a:r>
            <a:r>
              <a:rPr lang="en-US" dirty="0" smtClean="0"/>
              <a:t>, and </a:t>
            </a:r>
            <a:r>
              <a:rPr lang="en-US" i="1" dirty="0" err="1" smtClean="0"/>
              <a:t>x</a:t>
            </a:r>
            <a:r>
              <a:rPr lang="en-US" baseline="-25000" dirty="0" err="1" smtClean="0"/>
              <a:t>C</a:t>
            </a:r>
            <a:r>
              <a:rPr lang="en-US" dirty="0" smtClean="0"/>
              <a:t> denote the number of addresses for the respective classes.</a:t>
            </a:r>
          </a:p>
          <a:p>
            <a:pPr lvl="1"/>
            <a:r>
              <a:rPr lang="en-US" dirty="0" smtClean="0"/>
              <a:t>To find, </a:t>
            </a:r>
            <a:r>
              <a:rPr lang="en-US" i="1" dirty="0" err="1" smtClean="0"/>
              <a:t>x</a:t>
            </a:r>
            <a:r>
              <a:rPr lang="en-US" baseline="-25000" dirty="0" err="1" smtClean="0"/>
              <a:t>A</a:t>
            </a:r>
            <a:r>
              <a:rPr lang="en-US" dirty="0" smtClean="0"/>
              <a:t>: </a:t>
            </a:r>
            <a:r>
              <a:rPr lang="en-US" dirty="0" smtClean="0">
                <a:latin typeface="Cambria Math" pitchFamily="18" charset="0"/>
                <a:ea typeface="Cambria Math" pitchFamily="18" charset="0"/>
              </a:rPr>
              <a:t>2</a:t>
            </a:r>
            <a:r>
              <a:rPr lang="en-US" baseline="30000" dirty="0" smtClean="0">
                <a:latin typeface="Cambria Math" pitchFamily="18" charset="0"/>
                <a:ea typeface="Cambria Math" pitchFamily="18" charset="0"/>
              </a:rPr>
              <a:t>7</a:t>
            </a:r>
            <a:r>
              <a:rPr lang="en-US" dirty="0" smtClean="0"/>
              <a:t> </a:t>
            </a:r>
            <a:r>
              <a:rPr lang="en-US" dirty="0" smtClean="0">
                <a:latin typeface="Cambria Math"/>
                <a:ea typeface="Cambria Math"/>
              </a:rPr>
              <a:t>− 1 = 127 </a:t>
            </a:r>
            <a:r>
              <a:rPr lang="en-US" dirty="0" err="1" smtClean="0">
                <a:latin typeface="Cambria Math"/>
                <a:ea typeface="Cambria Math"/>
              </a:rPr>
              <a:t>netids</a:t>
            </a:r>
            <a:r>
              <a:rPr lang="en-US" dirty="0" smtClean="0">
                <a:latin typeface="Cambria Math"/>
                <a:ea typeface="Cambria Math"/>
              </a:rPr>
              <a:t>. </a:t>
            </a:r>
            <a:r>
              <a:rPr lang="en-US" dirty="0" smtClean="0">
                <a:latin typeface="Cambria Math" pitchFamily="18" charset="0"/>
                <a:ea typeface="Cambria Math" pitchFamily="18" charset="0"/>
              </a:rPr>
              <a:t>2</a:t>
            </a:r>
            <a:r>
              <a:rPr lang="en-US" baseline="30000" dirty="0" smtClean="0">
                <a:latin typeface="Cambria Math" pitchFamily="18" charset="0"/>
                <a:ea typeface="Cambria Math" pitchFamily="18" charset="0"/>
              </a:rPr>
              <a:t>24</a:t>
            </a:r>
            <a:r>
              <a:rPr lang="en-US" dirty="0" smtClean="0"/>
              <a:t> </a:t>
            </a:r>
            <a:r>
              <a:rPr lang="en-US" dirty="0" smtClean="0">
                <a:latin typeface="Cambria Math"/>
                <a:ea typeface="Cambria Math"/>
              </a:rPr>
              <a:t>− 2 = 16,777,214 </a:t>
            </a:r>
            <a:r>
              <a:rPr lang="en-US" dirty="0" err="1" smtClean="0">
                <a:latin typeface="Cambria Math"/>
                <a:ea typeface="Cambria Math"/>
              </a:rPr>
              <a:t>hostids</a:t>
            </a:r>
            <a:r>
              <a:rPr lang="en-US" dirty="0" smtClean="0">
                <a:latin typeface="Cambria Math"/>
                <a:ea typeface="Cambria Math"/>
              </a:rPr>
              <a:t>. </a:t>
            </a:r>
          </a:p>
          <a:p>
            <a:pPr lvl="1">
              <a:buNone/>
            </a:pPr>
            <a:r>
              <a:rPr lang="en-US" i="1" dirty="0" smtClean="0"/>
              <a:t>                   </a:t>
            </a:r>
            <a:r>
              <a:rPr lang="en-US" i="1" dirty="0" err="1" smtClean="0"/>
              <a:t>x</a:t>
            </a:r>
            <a:r>
              <a:rPr lang="en-US" baseline="-25000" dirty="0" err="1" smtClean="0"/>
              <a:t>A</a:t>
            </a:r>
            <a:r>
              <a:rPr lang="en-US" i="1" dirty="0" smtClean="0"/>
              <a:t> = </a:t>
            </a:r>
            <a:r>
              <a:rPr lang="en-US" dirty="0" smtClean="0">
                <a:latin typeface="Cambria Math" pitchFamily="18" charset="0"/>
                <a:ea typeface="Cambria Math" pitchFamily="18" charset="0"/>
              </a:rPr>
              <a:t>127</a:t>
            </a:r>
            <a:r>
              <a:rPr lang="en-US" dirty="0" smtClean="0">
                <a:latin typeface="Cambria Math"/>
                <a:ea typeface="Cambria Math"/>
              </a:rPr>
              <a:t>∙ 16,777,214 = 2,130,706,178.</a:t>
            </a:r>
            <a:endParaRPr lang="en-US" dirty="0" smtClean="0">
              <a:latin typeface="Cambria Math" pitchFamily="18" charset="0"/>
              <a:ea typeface="Cambria Math" pitchFamily="18" charset="0"/>
            </a:endParaRPr>
          </a:p>
          <a:p>
            <a:pPr lvl="1"/>
            <a:r>
              <a:rPr lang="en-US" dirty="0" smtClean="0"/>
              <a:t>To find, </a:t>
            </a:r>
            <a:r>
              <a:rPr lang="en-US" i="1" dirty="0" err="1" smtClean="0"/>
              <a:t>x</a:t>
            </a:r>
            <a:r>
              <a:rPr lang="en-US" baseline="-25000" dirty="0" err="1" smtClean="0"/>
              <a:t>B</a:t>
            </a:r>
            <a:r>
              <a:rPr lang="en-US" dirty="0" smtClean="0"/>
              <a:t>: </a:t>
            </a:r>
            <a:r>
              <a:rPr lang="en-US" dirty="0" smtClean="0">
                <a:latin typeface="Cambria Math" pitchFamily="18" charset="0"/>
                <a:ea typeface="Cambria Math" pitchFamily="18" charset="0"/>
              </a:rPr>
              <a:t>2</a:t>
            </a:r>
            <a:r>
              <a:rPr lang="en-US" baseline="30000" dirty="0" smtClean="0">
                <a:latin typeface="Cambria Math" pitchFamily="18" charset="0"/>
                <a:ea typeface="Cambria Math" pitchFamily="18" charset="0"/>
              </a:rPr>
              <a:t>14</a:t>
            </a:r>
            <a:r>
              <a:rPr lang="en-US" dirty="0" smtClean="0"/>
              <a:t> </a:t>
            </a:r>
            <a:r>
              <a:rPr lang="en-US" dirty="0" smtClean="0">
                <a:latin typeface="Cambria Math"/>
                <a:ea typeface="Cambria Math"/>
              </a:rPr>
              <a:t>= 16,384 </a:t>
            </a:r>
            <a:r>
              <a:rPr lang="en-US" dirty="0" err="1" smtClean="0">
                <a:latin typeface="Cambria Math"/>
                <a:ea typeface="Cambria Math"/>
              </a:rPr>
              <a:t>netids</a:t>
            </a:r>
            <a:r>
              <a:rPr lang="en-US" dirty="0" smtClean="0">
                <a:latin typeface="Cambria Math"/>
                <a:ea typeface="Cambria Math"/>
              </a:rPr>
              <a:t>. </a:t>
            </a:r>
            <a:r>
              <a:rPr lang="en-US" dirty="0" smtClean="0">
                <a:latin typeface="Cambria Math" pitchFamily="18" charset="0"/>
                <a:ea typeface="Cambria Math" pitchFamily="18" charset="0"/>
              </a:rPr>
              <a:t>2</a:t>
            </a:r>
            <a:r>
              <a:rPr lang="en-US" baseline="30000" dirty="0" smtClean="0">
                <a:latin typeface="Cambria Math" pitchFamily="18" charset="0"/>
                <a:ea typeface="Cambria Math" pitchFamily="18" charset="0"/>
              </a:rPr>
              <a:t>16</a:t>
            </a:r>
            <a:r>
              <a:rPr lang="en-US" dirty="0" smtClean="0"/>
              <a:t> </a:t>
            </a:r>
            <a:r>
              <a:rPr lang="en-US" dirty="0" smtClean="0">
                <a:latin typeface="Cambria Math"/>
                <a:ea typeface="Cambria Math"/>
              </a:rPr>
              <a:t>− 2 = 16,534 </a:t>
            </a:r>
            <a:r>
              <a:rPr lang="en-US" dirty="0" err="1" smtClean="0">
                <a:latin typeface="Cambria Math"/>
                <a:ea typeface="Cambria Math"/>
              </a:rPr>
              <a:t>hostids</a:t>
            </a:r>
            <a:r>
              <a:rPr lang="en-US" dirty="0" smtClean="0">
                <a:latin typeface="Cambria Math"/>
                <a:ea typeface="Cambria Math"/>
              </a:rPr>
              <a:t>. </a:t>
            </a:r>
          </a:p>
          <a:p>
            <a:pPr lvl="1">
              <a:buNone/>
            </a:pPr>
            <a:r>
              <a:rPr lang="en-US" i="1" dirty="0" smtClean="0"/>
              <a:t>                   </a:t>
            </a:r>
            <a:r>
              <a:rPr lang="en-US" i="1" dirty="0" err="1" smtClean="0"/>
              <a:t>x</a:t>
            </a:r>
            <a:r>
              <a:rPr lang="en-US" baseline="-25000" dirty="0" err="1" smtClean="0"/>
              <a:t>B</a:t>
            </a:r>
            <a:r>
              <a:rPr lang="en-US" i="1" dirty="0" smtClean="0"/>
              <a:t> = </a:t>
            </a:r>
            <a:r>
              <a:rPr lang="en-US" dirty="0" smtClean="0">
                <a:latin typeface="Cambria Math"/>
                <a:ea typeface="Cambria Math"/>
              </a:rPr>
              <a:t>16,384 ∙ 16, 534 = 1,073,709,056.</a:t>
            </a:r>
            <a:endParaRPr lang="en-US" dirty="0" smtClean="0"/>
          </a:p>
          <a:p>
            <a:pPr lvl="1"/>
            <a:r>
              <a:rPr lang="en-US" dirty="0" smtClean="0"/>
              <a:t>To find, </a:t>
            </a:r>
            <a:r>
              <a:rPr lang="en-US" i="1" dirty="0" err="1" smtClean="0"/>
              <a:t>x</a:t>
            </a:r>
            <a:r>
              <a:rPr lang="en-US" baseline="-25000" dirty="0" err="1" smtClean="0"/>
              <a:t>C</a:t>
            </a:r>
            <a:r>
              <a:rPr lang="en-US" dirty="0" smtClean="0"/>
              <a:t>: </a:t>
            </a:r>
            <a:r>
              <a:rPr lang="en-US" dirty="0" smtClean="0">
                <a:latin typeface="Cambria Math" pitchFamily="18" charset="0"/>
                <a:ea typeface="Cambria Math" pitchFamily="18" charset="0"/>
              </a:rPr>
              <a:t>2</a:t>
            </a:r>
            <a:r>
              <a:rPr lang="en-US" baseline="30000" dirty="0" smtClean="0">
                <a:latin typeface="Cambria Math" pitchFamily="18" charset="0"/>
                <a:ea typeface="Cambria Math" pitchFamily="18" charset="0"/>
              </a:rPr>
              <a:t>21</a:t>
            </a:r>
            <a:r>
              <a:rPr lang="en-US" dirty="0" smtClean="0"/>
              <a:t> </a:t>
            </a:r>
            <a:r>
              <a:rPr lang="en-US" dirty="0" smtClean="0">
                <a:latin typeface="Cambria Math"/>
                <a:ea typeface="Cambria Math"/>
              </a:rPr>
              <a:t>= 2,097,152 </a:t>
            </a:r>
            <a:r>
              <a:rPr lang="en-US" dirty="0" err="1" smtClean="0">
                <a:latin typeface="Cambria Math"/>
                <a:ea typeface="Cambria Math"/>
              </a:rPr>
              <a:t>netids</a:t>
            </a:r>
            <a:r>
              <a:rPr lang="en-US" dirty="0" smtClean="0">
                <a:latin typeface="Cambria Math"/>
                <a:ea typeface="Cambria Math"/>
              </a:rPr>
              <a:t>. </a:t>
            </a:r>
            <a:r>
              <a:rPr lang="en-US" dirty="0" smtClean="0">
                <a:latin typeface="Cambria Math" pitchFamily="18" charset="0"/>
                <a:ea typeface="Cambria Math" pitchFamily="18" charset="0"/>
              </a:rPr>
              <a:t>2</a:t>
            </a:r>
            <a:r>
              <a:rPr lang="en-US" baseline="30000" dirty="0" smtClean="0">
                <a:latin typeface="Cambria Math" pitchFamily="18" charset="0"/>
                <a:ea typeface="Cambria Math" pitchFamily="18" charset="0"/>
              </a:rPr>
              <a:t>8</a:t>
            </a:r>
            <a:r>
              <a:rPr lang="en-US" dirty="0" smtClean="0"/>
              <a:t> </a:t>
            </a:r>
            <a:r>
              <a:rPr lang="en-US" dirty="0" smtClean="0">
                <a:latin typeface="Cambria Math"/>
                <a:ea typeface="Cambria Math"/>
              </a:rPr>
              <a:t>− 2 = 254 </a:t>
            </a:r>
            <a:r>
              <a:rPr lang="en-US" dirty="0" err="1" smtClean="0">
                <a:latin typeface="Cambria Math"/>
                <a:ea typeface="Cambria Math"/>
              </a:rPr>
              <a:t>hostids</a:t>
            </a:r>
            <a:r>
              <a:rPr lang="en-US" dirty="0" smtClean="0">
                <a:latin typeface="Cambria Math"/>
                <a:ea typeface="Cambria Math"/>
              </a:rPr>
              <a:t>. </a:t>
            </a:r>
          </a:p>
          <a:p>
            <a:pPr lvl="1">
              <a:buNone/>
            </a:pPr>
            <a:r>
              <a:rPr lang="en-US" i="1" dirty="0" smtClean="0"/>
              <a:t>                   </a:t>
            </a:r>
            <a:r>
              <a:rPr lang="en-US" i="1" dirty="0" err="1" smtClean="0"/>
              <a:t>x</a:t>
            </a:r>
            <a:r>
              <a:rPr lang="en-US" baseline="-25000" dirty="0" err="1" smtClean="0"/>
              <a:t>C</a:t>
            </a:r>
            <a:r>
              <a:rPr lang="en-US" i="1" dirty="0" smtClean="0"/>
              <a:t> = </a:t>
            </a:r>
            <a:r>
              <a:rPr lang="en-US" dirty="0" smtClean="0">
                <a:latin typeface="Cambria Math"/>
                <a:ea typeface="Cambria Math"/>
              </a:rPr>
              <a:t>2,097,152 ∙ 254 = 532,676,608.</a:t>
            </a:r>
            <a:endParaRPr lang="en-US" dirty="0" smtClean="0"/>
          </a:p>
          <a:p>
            <a:pPr lvl="1"/>
            <a:r>
              <a:rPr lang="en-US" dirty="0" smtClean="0"/>
              <a:t>Hence, the total number of available IPv</a:t>
            </a:r>
            <a:r>
              <a:rPr lang="en-US" dirty="0" smtClean="0">
                <a:latin typeface="Cambria Math" pitchFamily="18" charset="0"/>
                <a:ea typeface="Cambria Math" pitchFamily="18" charset="0"/>
              </a:rPr>
              <a:t>4</a:t>
            </a:r>
            <a:r>
              <a:rPr lang="en-US" dirty="0" smtClean="0"/>
              <a:t> addresses is</a:t>
            </a:r>
          </a:p>
          <a:p>
            <a:pPr lvl="1">
              <a:buNone/>
            </a:pPr>
            <a:r>
              <a:rPr lang="en-US" dirty="0" smtClean="0"/>
              <a:t>            </a:t>
            </a:r>
            <a:r>
              <a:rPr lang="en-US" i="1" dirty="0" smtClean="0"/>
              <a:t>x = </a:t>
            </a:r>
            <a:r>
              <a:rPr lang="en-US" i="1" dirty="0" err="1" smtClean="0"/>
              <a:t>x</a:t>
            </a:r>
            <a:r>
              <a:rPr lang="en-US" baseline="-25000" dirty="0" err="1" smtClean="0"/>
              <a:t>A</a:t>
            </a:r>
            <a:r>
              <a:rPr lang="en-US" dirty="0" smtClean="0"/>
              <a:t> +  </a:t>
            </a:r>
            <a:r>
              <a:rPr lang="en-US" i="1" dirty="0" err="1" smtClean="0"/>
              <a:t>x</a:t>
            </a:r>
            <a:r>
              <a:rPr lang="en-US" baseline="-25000" dirty="0" err="1" smtClean="0"/>
              <a:t>B</a:t>
            </a:r>
            <a:r>
              <a:rPr lang="en-US" dirty="0" smtClean="0"/>
              <a:t>  + </a:t>
            </a:r>
            <a:r>
              <a:rPr lang="en-US" i="1" dirty="0" err="1" smtClean="0"/>
              <a:t>x</a:t>
            </a:r>
            <a:r>
              <a:rPr lang="en-US" baseline="-25000" dirty="0" err="1" smtClean="0"/>
              <a:t>C</a:t>
            </a:r>
            <a:r>
              <a:rPr lang="en-US" dirty="0" smtClean="0"/>
              <a:t> </a:t>
            </a:r>
          </a:p>
          <a:p>
            <a:pPr lvl="1">
              <a:buNone/>
            </a:pPr>
            <a:r>
              <a:rPr lang="en-US" dirty="0" smtClean="0"/>
              <a:t>              = </a:t>
            </a:r>
            <a:r>
              <a:rPr lang="en-US" dirty="0" smtClean="0">
                <a:latin typeface="Cambria Math" pitchFamily="18" charset="0"/>
                <a:ea typeface="Cambria Math" pitchFamily="18" charset="0"/>
              </a:rPr>
              <a:t>2,130,706,178 + 1,073,709,056 + 532,676,608</a:t>
            </a:r>
          </a:p>
          <a:p>
            <a:pPr lvl="1">
              <a:buNone/>
            </a:pPr>
            <a:r>
              <a:rPr lang="en-US" dirty="0" smtClean="0">
                <a:latin typeface="Cambria Math" pitchFamily="18" charset="0"/>
                <a:ea typeface="Cambria Math" pitchFamily="18" charset="0"/>
              </a:rPr>
              <a:t>               = 3, 737,091,842.</a:t>
            </a:r>
            <a:endParaRPr lang="en-US" dirty="0">
              <a:latin typeface="Cambria Math" pitchFamily="18" charset="0"/>
              <a:ea typeface="Cambria Math" pitchFamily="18" charset="0"/>
            </a:endParaRPr>
          </a:p>
        </p:txBody>
      </p:sp>
      <p:sp>
        <p:nvSpPr>
          <p:cNvPr id="4" name="TextBox 3"/>
          <p:cNvSpPr txBox="1"/>
          <p:nvPr/>
        </p:nvSpPr>
        <p:spPr>
          <a:xfrm>
            <a:off x="4191000" y="5867400"/>
            <a:ext cx="4724400" cy="923330"/>
          </a:xfrm>
          <a:prstGeom prst="rect">
            <a:avLst/>
          </a:prstGeom>
          <a:noFill/>
          <a:ln>
            <a:solidFill>
              <a:schemeClr val="accent1"/>
            </a:solidFill>
          </a:ln>
        </p:spPr>
        <p:txBody>
          <a:bodyPr wrap="square" rtlCol="0">
            <a:spAutoFit/>
          </a:bodyPr>
          <a:lstStyle/>
          <a:p>
            <a:r>
              <a:rPr lang="en-US" dirty="0" smtClean="0"/>
              <a:t>Not Enough Today !!</a:t>
            </a:r>
          </a:p>
          <a:p>
            <a:r>
              <a:rPr lang="en-US" dirty="0" smtClean="0"/>
              <a:t>The newer IPv6 protocol solves the problem of too few addresses.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91312"/>
          </a:xfrm>
        </p:spPr>
        <p:txBody>
          <a:bodyPr>
            <a:noAutofit/>
          </a:bodyPr>
          <a:lstStyle/>
          <a:p>
            <a:r>
              <a:rPr lang="en-US" sz="4000" dirty="0" smtClean="0"/>
              <a:t>Combining the Sum and Product Rule</a:t>
            </a:r>
            <a:endParaRPr lang="en-US" sz="4000"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228600" y="1295400"/>
                <a:ext cx="8763000" cy="5562600"/>
              </a:xfrm>
            </p:spPr>
            <p:txBody>
              <a:bodyPr>
                <a:normAutofit/>
              </a:bodyPr>
              <a:lstStyle/>
              <a:p>
                <a:pPr>
                  <a:buNone/>
                </a:pPr>
                <a:r>
                  <a:rPr lang="en-US" b="1" dirty="0" smtClean="0"/>
                  <a:t>   Example</a:t>
                </a:r>
                <a:r>
                  <a:rPr lang="en-US" dirty="0"/>
                  <a:t>: A computer access code word consists of from one to three letters </a:t>
                </a:r>
                <a:r>
                  <a:rPr lang="en-US" dirty="0" smtClean="0"/>
                  <a:t>of English </a:t>
                </a:r>
                <a:r>
                  <a:rPr lang="en-US" dirty="0"/>
                  <a:t>alphabets with repetitions allowed. How many different code words are </a:t>
                </a:r>
                <a:r>
                  <a:rPr lang="en-US" dirty="0" smtClean="0"/>
                  <a:t>possible.</a:t>
                </a:r>
              </a:p>
              <a:p>
                <a:pPr>
                  <a:buNone/>
                </a:pPr>
                <a:r>
                  <a:rPr lang="en-US" b="1" dirty="0"/>
                  <a:t> </a:t>
                </a:r>
                <a:r>
                  <a:rPr lang="en-US" b="1" dirty="0" smtClean="0"/>
                  <a:t>  Solution</a:t>
                </a:r>
                <a:r>
                  <a:rPr lang="en-US" dirty="0" smtClean="0"/>
                  <a:t>:  </a:t>
                </a:r>
              </a:p>
              <a:p>
                <a:pPr>
                  <a:buNone/>
                </a:pPr>
                <a:r>
                  <a:rPr lang="en-US" dirty="0" smtClean="0"/>
                  <a:t>	Number </a:t>
                </a:r>
                <a:r>
                  <a:rPr lang="en-US" dirty="0"/>
                  <a:t>of code words of length 1 = </a:t>
                </a:r>
                <a14:m>
                  <m:oMath xmlns:m="http://schemas.openxmlformats.org/officeDocument/2006/math">
                    <m:sSup>
                      <m:sSupPr>
                        <m:ctrlPr>
                          <a:rPr lang="en-US" i="1" dirty="0" smtClean="0">
                            <a:latin typeface="Cambria Math" panose="02040503050406030204" pitchFamily="18" charset="0"/>
                          </a:rPr>
                        </m:ctrlPr>
                      </m:sSupPr>
                      <m:e>
                        <m:r>
                          <a:rPr lang="en-US" b="0" i="1" dirty="0" smtClean="0">
                            <a:latin typeface="Cambria Math" panose="02040503050406030204" pitchFamily="18" charset="0"/>
                          </a:rPr>
                          <m:t>26</m:t>
                        </m:r>
                      </m:e>
                      <m:sup>
                        <m:r>
                          <a:rPr lang="en-US" b="0" i="1" dirty="0" smtClean="0">
                            <a:latin typeface="Cambria Math" panose="02040503050406030204" pitchFamily="18" charset="0"/>
                          </a:rPr>
                          <m:t>1</m:t>
                        </m:r>
                      </m:sup>
                    </m:sSup>
                  </m:oMath>
                </a14:m>
                <a:endParaRPr lang="en-US" dirty="0"/>
              </a:p>
              <a:p>
                <a:pPr>
                  <a:buNone/>
                </a:pPr>
                <a:r>
                  <a:rPr lang="en-US" dirty="0" smtClean="0"/>
                  <a:t>	Number of code words of length 2 =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26</m:t>
                        </m:r>
                      </m:e>
                      <m:sup>
                        <m:r>
                          <a:rPr lang="en-US" b="0" i="1" smtClean="0">
                            <a:latin typeface="Cambria Math" panose="02040503050406030204" pitchFamily="18" charset="0"/>
                          </a:rPr>
                          <m:t>2</m:t>
                        </m:r>
                      </m:sup>
                    </m:sSup>
                  </m:oMath>
                </a14:m>
                <a:endParaRPr lang="en-US" dirty="0" smtClean="0"/>
              </a:p>
              <a:p>
                <a:pPr>
                  <a:buNone/>
                </a:pPr>
                <a:r>
                  <a:rPr lang="en-US" dirty="0" smtClean="0"/>
                  <a:t>	Number of code words of length 3 =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26</m:t>
                        </m:r>
                      </m:e>
                      <m:sup>
                        <m:r>
                          <a:rPr lang="en-US" b="0" i="1" smtClean="0">
                            <a:latin typeface="Cambria Math" panose="02040503050406030204" pitchFamily="18" charset="0"/>
                          </a:rPr>
                          <m:t>3</m:t>
                        </m:r>
                      </m:sup>
                    </m:sSup>
                  </m:oMath>
                </a14:m>
                <a:endParaRPr lang="en-US" dirty="0" smtClean="0"/>
              </a:p>
              <a:p>
                <a:pPr>
                  <a:buNone/>
                </a:pPr>
                <a:r>
                  <a:rPr lang="en-US" dirty="0" smtClean="0"/>
                  <a:t>	Hence</a:t>
                </a:r>
                <a:r>
                  <a:rPr lang="en-US" dirty="0"/>
                  <a:t>, the total number of code words = </a:t>
                </a:r>
                <a:endParaRPr lang="en-US" dirty="0" smtClean="0"/>
              </a:p>
              <a:p>
                <a:pPr>
                  <a:buNone/>
                </a:pPr>
                <a:r>
                  <a:rPr lang="en-US" dirty="0"/>
                  <a:t>	</a:t>
                </a:r>
                <a:r>
                  <a:rPr lang="en-US" dirty="0" smtClean="0"/>
                  <a:t>				</a:t>
                </a:r>
                <a14:m>
                  <m:oMath xmlns:m="http://schemas.openxmlformats.org/officeDocument/2006/math">
                    <m:sSup>
                      <m:sSupPr>
                        <m:ctrlPr>
                          <a:rPr lang="en-US" i="1" dirty="0">
                            <a:latin typeface="Cambria Math" panose="02040503050406030204" pitchFamily="18" charset="0"/>
                          </a:rPr>
                        </m:ctrlPr>
                      </m:sSupPr>
                      <m:e>
                        <m:r>
                          <a:rPr lang="en-US" i="1" dirty="0">
                            <a:latin typeface="Cambria Math" panose="02040503050406030204" pitchFamily="18" charset="0"/>
                          </a:rPr>
                          <m:t>26</m:t>
                        </m:r>
                      </m:e>
                      <m:sup>
                        <m:r>
                          <a:rPr lang="en-US" i="1" dirty="0">
                            <a:latin typeface="Cambria Math" panose="02040503050406030204" pitchFamily="18" charset="0"/>
                          </a:rPr>
                          <m:t>1</m:t>
                        </m:r>
                      </m:sup>
                    </m:sSup>
                  </m:oMath>
                </a14:m>
                <a:r>
                  <a:rPr lang="en-US" dirty="0"/>
                  <a:t>+ </a:t>
                </a:r>
                <a14:m>
                  <m:oMath xmlns:m="http://schemas.openxmlformats.org/officeDocument/2006/math">
                    <m:sSup>
                      <m:sSupPr>
                        <m:ctrlPr>
                          <a:rPr lang="en-US" i="1" dirty="0">
                            <a:latin typeface="Cambria Math" panose="02040503050406030204" pitchFamily="18" charset="0"/>
                          </a:rPr>
                        </m:ctrlPr>
                      </m:sSupPr>
                      <m:e>
                        <m:r>
                          <a:rPr lang="en-US" i="1" dirty="0">
                            <a:latin typeface="Cambria Math" panose="02040503050406030204" pitchFamily="18" charset="0"/>
                          </a:rPr>
                          <m:t>26</m:t>
                        </m:r>
                      </m:e>
                      <m:sup>
                        <m:r>
                          <a:rPr lang="en-US" b="0" i="1" dirty="0" smtClean="0">
                            <a:latin typeface="Cambria Math" panose="02040503050406030204" pitchFamily="18" charset="0"/>
                          </a:rPr>
                          <m:t>2</m:t>
                        </m:r>
                      </m:sup>
                    </m:sSup>
                  </m:oMath>
                </a14:m>
                <a:r>
                  <a:rPr lang="en-US" dirty="0"/>
                  <a:t> + </a:t>
                </a:r>
                <a14:m>
                  <m:oMath xmlns:m="http://schemas.openxmlformats.org/officeDocument/2006/math">
                    <m:sSup>
                      <m:sSupPr>
                        <m:ctrlPr>
                          <a:rPr lang="en-US" i="1" dirty="0">
                            <a:latin typeface="Cambria Math" panose="02040503050406030204" pitchFamily="18" charset="0"/>
                          </a:rPr>
                        </m:ctrlPr>
                      </m:sSupPr>
                      <m:e>
                        <m:r>
                          <a:rPr lang="en-US" i="1" dirty="0">
                            <a:latin typeface="Cambria Math" panose="02040503050406030204" pitchFamily="18" charset="0"/>
                          </a:rPr>
                          <m:t>26</m:t>
                        </m:r>
                      </m:e>
                      <m:sup>
                        <m:r>
                          <a:rPr lang="en-US" b="0" i="1" dirty="0" smtClean="0">
                            <a:latin typeface="Cambria Math" panose="02040503050406030204" pitchFamily="18" charset="0"/>
                          </a:rPr>
                          <m:t>3</m:t>
                        </m:r>
                      </m:sup>
                    </m:sSup>
                  </m:oMath>
                </a14:m>
                <a:r>
                  <a:rPr lang="en-US" dirty="0"/>
                  <a:t>= 18,278</a:t>
                </a:r>
                <a:endParaRPr lang="en-US" dirty="0" smtClean="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228600" y="1295400"/>
                <a:ext cx="8763000" cy="5562600"/>
              </a:xfrm>
              <a:blipFill rotWithShape="0">
                <a:blip r:embed="rId2"/>
                <a:stretch>
                  <a:fillRect t="-987"/>
                </a:stretch>
              </a:blipFill>
            </p:spPr>
            <p:txBody>
              <a:bodyPr/>
              <a:lstStyle/>
              <a:p>
                <a:r>
                  <a:rPr lang="en-US">
                    <a:noFill/>
                  </a:rPr>
                  <a:t> </a:t>
                </a:r>
              </a:p>
            </p:txBody>
          </p:sp>
        </mc:Fallback>
      </mc:AlternateContent>
    </p:spTree>
    <p:extLst>
      <p:ext uri="{BB962C8B-B14F-4D97-AF65-F5344CB8AC3E}">
        <p14:creationId xmlns:p14="http://schemas.microsoft.com/office/powerpoint/2010/main" val="1740583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534400" cy="990600"/>
          </a:xfrm>
        </p:spPr>
        <p:txBody>
          <a:bodyPr>
            <a:noAutofit/>
          </a:bodyPr>
          <a:lstStyle/>
          <a:p>
            <a:r>
              <a:rPr lang="en-US" sz="3600" dirty="0"/>
              <a:t>NUMBER OF ITERATIONS OF A NESTED </a:t>
            </a:r>
            <a:r>
              <a:rPr lang="en-US" sz="3600" dirty="0" smtClean="0"/>
              <a:t>LOOP</a:t>
            </a:r>
            <a:endParaRPr lang="en-US" sz="3600" dirty="0"/>
          </a:p>
        </p:txBody>
      </p:sp>
      <p:sp>
        <p:nvSpPr>
          <p:cNvPr id="3" name="Content Placeholder 2"/>
          <p:cNvSpPr>
            <a:spLocks noGrp="1"/>
          </p:cNvSpPr>
          <p:nvPr>
            <p:ph idx="1"/>
          </p:nvPr>
        </p:nvSpPr>
        <p:spPr>
          <a:xfrm>
            <a:off x="228600" y="1295400"/>
            <a:ext cx="8763000" cy="5562600"/>
          </a:xfrm>
        </p:spPr>
        <p:txBody>
          <a:bodyPr>
            <a:normAutofit fontScale="92500"/>
          </a:bodyPr>
          <a:lstStyle/>
          <a:p>
            <a:pPr marL="0" indent="0">
              <a:buNone/>
            </a:pPr>
            <a:r>
              <a:rPr lang="en-US" b="1" dirty="0"/>
              <a:t>Example</a:t>
            </a:r>
            <a:r>
              <a:rPr lang="en-US" dirty="0"/>
              <a:t>:</a:t>
            </a:r>
            <a:r>
              <a:rPr lang="en-US" dirty="0" smtClean="0"/>
              <a:t> Determine </a:t>
            </a:r>
            <a:r>
              <a:rPr lang="en-US" dirty="0"/>
              <a:t>how many times the inner loop will be iterated </a:t>
            </a:r>
            <a:r>
              <a:rPr lang="en-US" dirty="0" smtClean="0"/>
              <a:t>  when </a:t>
            </a:r>
            <a:r>
              <a:rPr lang="en-US" dirty="0"/>
              <a:t>the following algorithm is implemented and run</a:t>
            </a:r>
          </a:p>
          <a:p>
            <a:pPr marL="0" indent="0">
              <a:buNone/>
            </a:pPr>
            <a:r>
              <a:rPr lang="en-US" dirty="0" smtClean="0"/>
              <a:t>		For i</a:t>
            </a:r>
            <a:r>
              <a:rPr lang="en-US" dirty="0"/>
              <a:t>: = 1 to 4</a:t>
            </a:r>
          </a:p>
          <a:p>
            <a:pPr marL="0" indent="0">
              <a:buNone/>
            </a:pPr>
            <a:r>
              <a:rPr lang="en-US" dirty="0" smtClean="0"/>
              <a:t>		For j </a:t>
            </a:r>
            <a:r>
              <a:rPr lang="en-US" dirty="0"/>
              <a:t>: = 1 to 3</a:t>
            </a:r>
          </a:p>
          <a:p>
            <a:pPr marL="0" indent="0">
              <a:buNone/>
            </a:pPr>
            <a:r>
              <a:rPr lang="en-US" dirty="0" smtClean="0"/>
              <a:t>	[</a:t>
            </a:r>
            <a:r>
              <a:rPr lang="en-US" dirty="0"/>
              <a:t>Statement in body of inner </a:t>
            </a:r>
            <a:r>
              <a:rPr lang="en-US" dirty="0" smtClean="0"/>
              <a:t>loop. None </a:t>
            </a:r>
            <a:r>
              <a:rPr lang="en-US" dirty="0"/>
              <a:t>contain branching statements that lead out of the </a:t>
            </a:r>
            <a:r>
              <a:rPr lang="en-US" dirty="0" smtClean="0"/>
              <a:t>inner </a:t>
            </a:r>
            <a:r>
              <a:rPr lang="en-US" dirty="0"/>
              <a:t>loop.]</a:t>
            </a:r>
          </a:p>
          <a:p>
            <a:pPr marL="0" indent="0">
              <a:buNone/>
            </a:pPr>
            <a:r>
              <a:rPr lang="en-US" dirty="0" smtClean="0"/>
              <a:t>	next </a:t>
            </a:r>
            <a:r>
              <a:rPr lang="en-US" dirty="0"/>
              <a:t>j</a:t>
            </a:r>
          </a:p>
          <a:p>
            <a:pPr marL="0" indent="0">
              <a:buNone/>
            </a:pPr>
            <a:r>
              <a:rPr lang="en-US" dirty="0" smtClean="0"/>
              <a:t>	next </a:t>
            </a:r>
            <a:r>
              <a:rPr lang="en-US" dirty="0"/>
              <a:t>i</a:t>
            </a:r>
          </a:p>
          <a:p>
            <a:pPr marL="0" indent="0">
              <a:buNone/>
            </a:pPr>
            <a:r>
              <a:rPr lang="en-US" b="1" u="sng" dirty="0" smtClean="0"/>
              <a:t>Solution:</a:t>
            </a:r>
            <a:endParaRPr lang="en-US" dirty="0"/>
          </a:p>
          <a:p>
            <a:pPr marL="0" indent="0">
              <a:buNone/>
            </a:pPr>
            <a:r>
              <a:rPr lang="en-US" dirty="0"/>
              <a:t>The outer loop is iterated four times, and during each iteration of the outer loop, there are three iterations of the inner loop. </a:t>
            </a:r>
            <a:endParaRPr lang="en-US" dirty="0" smtClean="0"/>
          </a:p>
          <a:p>
            <a:pPr marL="0" indent="0">
              <a:buNone/>
            </a:pPr>
            <a:r>
              <a:rPr lang="en-US" dirty="0" smtClean="0"/>
              <a:t>Hence</a:t>
            </a:r>
            <a:r>
              <a:rPr lang="en-US" dirty="0"/>
              <a:t>, by product rules </a:t>
            </a:r>
            <a:endParaRPr lang="en-US" dirty="0" smtClean="0"/>
          </a:p>
          <a:p>
            <a:pPr marL="0" indent="0">
              <a:buNone/>
            </a:pPr>
            <a:r>
              <a:rPr lang="en-US" dirty="0" smtClean="0"/>
              <a:t>the </a:t>
            </a:r>
            <a:r>
              <a:rPr lang="en-US" dirty="0"/>
              <a:t>total number of iterations of inner loop is 4·3=12</a:t>
            </a:r>
          </a:p>
          <a:p>
            <a:pPr>
              <a:buNone/>
            </a:pPr>
            <a:endParaRPr lang="en-US" dirty="0" smtClean="0"/>
          </a:p>
        </p:txBody>
      </p:sp>
    </p:spTree>
    <p:extLst>
      <p:ext uri="{BB962C8B-B14F-4D97-AF65-F5344CB8AC3E}">
        <p14:creationId xmlns:p14="http://schemas.microsoft.com/office/powerpoint/2010/main" val="2863497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972312"/>
          </a:xfrm>
        </p:spPr>
        <p:txBody>
          <a:bodyPr>
            <a:normAutofit/>
          </a:bodyPr>
          <a:lstStyle/>
          <a:p>
            <a:r>
              <a:rPr lang="en-US" sz="4800" dirty="0" smtClean="0"/>
              <a:t>COMBINATORICS</a:t>
            </a:r>
            <a:endParaRPr lang="en-US" sz="4800" dirty="0"/>
          </a:p>
        </p:txBody>
      </p:sp>
      <p:sp>
        <p:nvSpPr>
          <p:cNvPr id="3" name="Content Placeholder 2"/>
          <p:cNvSpPr>
            <a:spLocks noGrp="1"/>
          </p:cNvSpPr>
          <p:nvPr>
            <p:ph idx="1"/>
          </p:nvPr>
        </p:nvSpPr>
        <p:spPr/>
        <p:txBody>
          <a:bodyPr/>
          <a:lstStyle/>
          <a:p>
            <a:r>
              <a:rPr lang="en-US" dirty="0"/>
              <a:t>Combinatorics is the mathematics of counting and arranging objects. Counting of </a:t>
            </a:r>
            <a:r>
              <a:rPr lang="en-US" dirty="0" smtClean="0"/>
              <a:t>objects with </a:t>
            </a:r>
            <a:r>
              <a:rPr lang="en-US" dirty="0"/>
              <a:t>certain properties (enumeration) is required to solve many different types of </a:t>
            </a:r>
            <a:r>
              <a:rPr lang="en-US" dirty="0" smtClean="0"/>
              <a:t>problem.</a:t>
            </a:r>
          </a:p>
          <a:p>
            <a:r>
              <a:rPr lang="en-US" dirty="0"/>
              <a:t>Applications, include topics as diverse as codes, circuit design and algorithm complexity [and gambling]</a:t>
            </a:r>
          </a:p>
          <a:p>
            <a:endParaRPr lang="en-US" dirty="0"/>
          </a:p>
        </p:txBody>
      </p:sp>
    </p:spTree>
    <p:extLst>
      <p:ext uri="{BB962C8B-B14F-4D97-AF65-F5344CB8AC3E}">
        <p14:creationId xmlns:p14="http://schemas.microsoft.com/office/powerpoint/2010/main" val="250204125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14400"/>
            <a:ext cx="8763000" cy="5943600"/>
          </a:xfrm>
        </p:spPr>
        <p:txBody>
          <a:bodyPr>
            <a:normAutofit lnSpcReduction="10000"/>
          </a:bodyPr>
          <a:lstStyle/>
          <a:p>
            <a:pPr>
              <a:buNone/>
            </a:pPr>
            <a:r>
              <a:rPr lang="en-US" b="1" dirty="0" smtClean="0"/>
              <a:t>   Example</a:t>
            </a:r>
            <a:r>
              <a:rPr lang="en-US" dirty="0"/>
              <a:t>: Determine how many times the inner loop will be iterated when the following algorithm is implemented and run.</a:t>
            </a:r>
          </a:p>
          <a:p>
            <a:pPr>
              <a:lnSpc>
                <a:spcPct val="110000"/>
              </a:lnSpc>
              <a:buNone/>
            </a:pPr>
            <a:r>
              <a:rPr lang="en-US" dirty="0" smtClean="0"/>
              <a:t>		for</a:t>
            </a:r>
            <a:r>
              <a:rPr lang="en-US" dirty="0"/>
              <a:t>	i = 5 to 50</a:t>
            </a:r>
          </a:p>
          <a:p>
            <a:pPr>
              <a:lnSpc>
                <a:spcPct val="110000"/>
              </a:lnSpc>
              <a:buNone/>
            </a:pPr>
            <a:r>
              <a:rPr lang="en-US" dirty="0" smtClean="0"/>
              <a:t>		for</a:t>
            </a:r>
            <a:r>
              <a:rPr lang="en-US" dirty="0"/>
              <a:t>	j: = 10 to 20</a:t>
            </a:r>
          </a:p>
          <a:p>
            <a:pPr>
              <a:lnSpc>
                <a:spcPct val="110000"/>
              </a:lnSpc>
              <a:buNone/>
            </a:pPr>
            <a:r>
              <a:rPr lang="en-US" dirty="0" smtClean="0"/>
              <a:t>	[</a:t>
            </a:r>
            <a:r>
              <a:rPr lang="en-US" dirty="0"/>
              <a:t>Statement in body of inner </a:t>
            </a:r>
            <a:r>
              <a:rPr lang="en-US" dirty="0" smtClean="0"/>
              <a:t>loop. None </a:t>
            </a:r>
            <a:r>
              <a:rPr lang="en-US" dirty="0"/>
              <a:t>contain branching statements that lead out of the inner loop</a:t>
            </a:r>
            <a:r>
              <a:rPr lang="en-US" dirty="0" smtClean="0"/>
              <a:t>.]</a:t>
            </a:r>
          </a:p>
          <a:p>
            <a:pPr>
              <a:lnSpc>
                <a:spcPct val="110000"/>
              </a:lnSpc>
              <a:buNone/>
            </a:pPr>
            <a:r>
              <a:rPr lang="en-US" dirty="0"/>
              <a:t>	</a:t>
            </a:r>
            <a:r>
              <a:rPr lang="en-US" dirty="0" smtClean="0"/>
              <a:t>		next </a:t>
            </a:r>
            <a:r>
              <a:rPr lang="en-US" dirty="0"/>
              <a:t>j</a:t>
            </a:r>
          </a:p>
          <a:p>
            <a:pPr>
              <a:lnSpc>
                <a:spcPct val="110000"/>
              </a:lnSpc>
              <a:buNone/>
            </a:pPr>
            <a:r>
              <a:rPr lang="en-US" dirty="0" smtClean="0"/>
              <a:t>			next i</a:t>
            </a:r>
          </a:p>
          <a:p>
            <a:pPr>
              <a:buNone/>
            </a:pPr>
            <a:r>
              <a:rPr lang="en-US" b="1" dirty="0" smtClean="0"/>
              <a:t>Solution</a:t>
            </a:r>
            <a:r>
              <a:rPr lang="en-US" dirty="0" smtClean="0"/>
              <a:t>:  </a:t>
            </a:r>
          </a:p>
          <a:p>
            <a:pPr>
              <a:buNone/>
            </a:pPr>
            <a:r>
              <a:rPr lang="en-US" dirty="0"/>
              <a:t>	The outer loop is iterated 50 - 5 + 1 = 46 times and during each iteration of the outer loop there are 20 - 10 + 1 = 11 iterations of the inner loop. Hence by product rule, the total number of iterations of the inner loop is 46×11 = </a:t>
            </a:r>
            <a:r>
              <a:rPr lang="en-US" dirty="0" smtClean="0"/>
              <a:t>506.</a:t>
            </a:r>
          </a:p>
        </p:txBody>
      </p:sp>
    </p:spTree>
    <p:extLst>
      <p:ext uri="{BB962C8B-B14F-4D97-AF65-F5344CB8AC3E}">
        <p14:creationId xmlns:p14="http://schemas.microsoft.com/office/powerpoint/2010/main" val="862573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9144000" cy="6324600"/>
          </a:xfrm>
        </p:spPr>
        <p:txBody>
          <a:bodyPr>
            <a:normAutofit fontScale="92500" lnSpcReduction="10000"/>
          </a:bodyPr>
          <a:lstStyle/>
          <a:p>
            <a:pPr>
              <a:buNone/>
            </a:pPr>
            <a:r>
              <a:rPr lang="en-US" b="1" dirty="0" smtClean="0"/>
              <a:t>   Example</a:t>
            </a:r>
            <a:r>
              <a:rPr lang="en-US" dirty="0"/>
              <a:t>: Determine how many times the inner loop will be iterated when the following algorithm is implemented and run.</a:t>
            </a:r>
          </a:p>
          <a:p>
            <a:pPr>
              <a:buNone/>
            </a:pPr>
            <a:r>
              <a:rPr lang="en-US" dirty="0" smtClean="0"/>
              <a:t>		for</a:t>
            </a:r>
            <a:r>
              <a:rPr lang="en-US" dirty="0"/>
              <a:t>	i: = 1 to 4</a:t>
            </a:r>
          </a:p>
          <a:p>
            <a:pPr>
              <a:buNone/>
            </a:pPr>
            <a:r>
              <a:rPr lang="en-US" dirty="0" smtClean="0"/>
              <a:t>		for </a:t>
            </a:r>
            <a:r>
              <a:rPr lang="en-US" dirty="0"/>
              <a:t>j: = 1 to i</a:t>
            </a:r>
          </a:p>
          <a:p>
            <a:pPr>
              <a:buNone/>
            </a:pPr>
            <a:r>
              <a:rPr lang="en-US" dirty="0" smtClean="0"/>
              <a:t>		[</a:t>
            </a:r>
            <a:r>
              <a:rPr lang="en-US" dirty="0"/>
              <a:t>Statements in body of inner </a:t>
            </a:r>
            <a:r>
              <a:rPr lang="en-US" dirty="0" smtClean="0"/>
              <a:t>loop. None </a:t>
            </a:r>
            <a:r>
              <a:rPr lang="en-US" dirty="0"/>
              <a:t>contain </a:t>
            </a:r>
            <a:r>
              <a:rPr lang="en-US" dirty="0" smtClean="0"/>
              <a:t>	branching statements that </a:t>
            </a:r>
            <a:r>
              <a:rPr lang="en-US" dirty="0"/>
              <a:t>lead outside the loop.]</a:t>
            </a:r>
          </a:p>
          <a:p>
            <a:pPr>
              <a:buNone/>
            </a:pPr>
            <a:r>
              <a:rPr lang="en-US" dirty="0" smtClean="0"/>
              <a:t>		next </a:t>
            </a:r>
            <a:r>
              <a:rPr lang="en-US" dirty="0"/>
              <a:t>j</a:t>
            </a:r>
          </a:p>
          <a:p>
            <a:pPr>
              <a:buNone/>
            </a:pPr>
            <a:r>
              <a:rPr lang="en-US" dirty="0" smtClean="0"/>
              <a:t>		next </a:t>
            </a:r>
            <a:r>
              <a:rPr lang="en-US" dirty="0"/>
              <a:t>i</a:t>
            </a:r>
          </a:p>
          <a:p>
            <a:pPr>
              <a:buNone/>
            </a:pPr>
            <a:r>
              <a:rPr lang="en-US" b="1" dirty="0" smtClean="0"/>
              <a:t>   Solution</a:t>
            </a:r>
            <a:r>
              <a:rPr lang="en-US" dirty="0" smtClean="0"/>
              <a:t>:  </a:t>
            </a:r>
          </a:p>
          <a:p>
            <a:pPr>
              <a:buNone/>
            </a:pPr>
            <a:r>
              <a:rPr lang="en-US" dirty="0"/>
              <a:t>	The outer loop is iterated 4 times, but during each iteration of the outer loop, the inner loop iterates different number of times.</a:t>
            </a:r>
          </a:p>
          <a:p>
            <a:pPr>
              <a:buNone/>
            </a:pPr>
            <a:r>
              <a:rPr lang="en-US" dirty="0" smtClean="0"/>
              <a:t>	For </a:t>
            </a:r>
            <a:r>
              <a:rPr lang="en-US" dirty="0"/>
              <a:t>first iteration of outer loop, inner loop iterates 1 times.</a:t>
            </a:r>
          </a:p>
          <a:p>
            <a:pPr>
              <a:buNone/>
            </a:pPr>
            <a:r>
              <a:rPr lang="en-US" dirty="0" smtClean="0"/>
              <a:t>	For </a:t>
            </a:r>
            <a:r>
              <a:rPr lang="en-US" dirty="0"/>
              <a:t>second iteration of outer loop, inner loop iterates 2 times.</a:t>
            </a:r>
          </a:p>
          <a:p>
            <a:pPr>
              <a:buNone/>
            </a:pPr>
            <a:r>
              <a:rPr lang="en-US" dirty="0" smtClean="0"/>
              <a:t>	For </a:t>
            </a:r>
            <a:r>
              <a:rPr lang="en-US" dirty="0"/>
              <a:t>third iteration of outer loop, inner loop iterates 3 times.</a:t>
            </a:r>
          </a:p>
          <a:p>
            <a:pPr>
              <a:buNone/>
            </a:pPr>
            <a:r>
              <a:rPr lang="en-US" dirty="0" smtClean="0"/>
              <a:t>	For </a:t>
            </a:r>
            <a:r>
              <a:rPr lang="en-US" dirty="0"/>
              <a:t>fourth iteration of outer loop, inner loop iterates 4 times</a:t>
            </a:r>
            <a:r>
              <a:rPr lang="en-US" dirty="0" smtClean="0"/>
              <a:t>.</a:t>
            </a:r>
            <a:endParaRPr lang="en-US" dirty="0"/>
          </a:p>
          <a:p>
            <a:pPr>
              <a:buNone/>
            </a:pPr>
            <a:r>
              <a:rPr lang="en-US" dirty="0" smtClean="0"/>
              <a:t>	Hence</a:t>
            </a:r>
            <a:r>
              <a:rPr lang="en-US" dirty="0"/>
              <a:t>, total number of iterations of inner loop = 1 + 2 + 3 + 4 = </a:t>
            </a:r>
            <a:r>
              <a:rPr lang="en-US" dirty="0" smtClean="0"/>
              <a:t>10.</a:t>
            </a:r>
            <a:endParaRPr lang="en-US" dirty="0"/>
          </a:p>
          <a:p>
            <a:pPr>
              <a:buNone/>
            </a:pPr>
            <a:endParaRPr lang="en-US" dirty="0" smtClean="0"/>
          </a:p>
        </p:txBody>
      </p:sp>
    </p:spTree>
    <p:extLst>
      <p:ext uri="{BB962C8B-B14F-4D97-AF65-F5344CB8AC3E}">
        <p14:creationId xmlns:p14="http://schemas.microsoft.com/office/powerpoint/2010/main" val="1518383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Basic Counting Principles: Subtraction Rule</a:t>
            </a:r>
            <a:endParaRPr lang="en-US" dirty="0"/>
          </a:p>
        </p:txBody>
      </p:sp>
      <p:sp>
        <p:nvSpPr>
          <p:cNvPr id="3" name="Content Placeholder 2"/>
          <p:cNvSpPr>
            <a:spLocks noGrp="1"/>
          </p:cNvSpPr>
          <p:nvPr>
            <p:ph idx="1"/>
          </p:nvPr>
        </p:nvSpPr>
        <p:spPr/>
        <p:txBody>
          <a:bodyPr/>
          <a:lstStyle/>
          <a:p>
            <a:pPr>
              <a:buNone/>
            </a:pPr>
            <a:r>
              <a:rPr lang="en-US" b="1" dirty="0" smtClean="0"/>
              <a:t>   Subtraction Rule</a:t>
            </a:r>
            <a:r>
              <a:rPr lang="en-US" dirty="0" smtClean="0"/>
              <a:t>: If a task can be done either in one of </a:t>
            </a:r>
            <a:r>
              <a:rPr lang="en-US" i="1" dirty="0" smtClean="0"/>
              <a:t>n</a:t>
            </a:r>
            <a:r>
              <a:rPr lang="en-US" baseline="-25000" dirty="0" smtClean="0">
                <a:latin typeface="Cambria Math" pitchFamily="18" charset="0"/>
                <a:ea typeface="Cambria Math" pitchFamily="18" charset="0"/>
              </a:rPr>
              <a:t>1</a:t>
            </a:r>
            <a:r>
              <a:rPr lang="en-US" dirty="0" smtClean="0"/>
              <a:t> ways or in one of  </a:t>
            </a:r>
            <a:r>
              <a:rPr lang="en-US" i="1" dirty="0" smtClean="0"/>
              <a:t>n</a:t>
            </a:r>
            <a:r>
              <a:rPr lang="en-US" baseline="-25000" dirty="0" smtClean="0">
                <a:latin typeface="Cambria Math" pitchFamily="18" charset="0"/>
                <a:ea typeface="Cambria Math" pitchFamily="18" charset="0"/>
              </a:rPr>
              <a:t>2</a:t>
            </a:r>
            <a:r>
              <a:rPr lang="en-US" dirty="0" smtClean="0"/>
              <a:t> ways, then the total number of ways to do the task is  </a:t>
            </a:r>
            <a:r>
              <a:rPr lang="en-US" i="1" dirty="0" smtClean="0"/>
              <a:t>n</a:t>
            </a:r>
            <a:r>
              <a:rPr lang="en-US" baseline="-25000" dirty="0" smtClean="0">
                <a:latin typeface="Cambria Math" pitchFamily="18" charset="0"/>
                <a:ea typeface="Cambria Math" pitchFamily="18" charset="0"/>
              </a:rPr>
              <a:t>1 </a:t>
            </a:r>
            <a:r>
              <a:rPr lang="en-US" dirty="0" smtClean="0">
                <a:latin typeface="Cambria Math"/>
                <a:ea typeface="Cambria Math"/>
              </a:rPr>
              <a:t>+</a:t>
            </a:r>
            <a:r>
              <a:rPr lang="en-US" i="1" dirty="0" smtClean="0"/>
              <a:t> n</a:t>
            </a:r>
            <a:r>
              <a:rPr lang="en-US" baseline="-25000" dirty="0" smtClean="0">
                <a:latin typeface="Cambria Math" pitchFamily="18" charset="0"/>
                <a:ea typeface="Cambria Math" pitchFamily="18" charset="0"/>
              </a:rPr>
              <a:t>2</a:t>
            </a:r>
            <a:r>
              <a:rPr lang="en-US" dirty="0" smtClean="0"/>
              <a:t> minus the number of ways  to do the task that are common to the two different ways.</a:t>
            </a:r>
          </a:p>
          <a:p>
            <a:r>
              <a:rPr lang="en-US" dirty="0" smtClean="0"/>
              <a:t>Also known as, the </a:t>
            </a:r>
            <a:r>
              <a:rPr lang="en-US" i="1" dirty="0" smtClean="0"/>
              <a:t>principle of inclusion-exclusion</a:t>
            </a:r>
            <a:r>
              <a:rPr lang="en-US" dirty="0" smtClean="0"/>
              <a:t>:</a:t>
            </a:r>
            <a:endParaRPr lang="en-US" dirty="0"/>
          </a:p>
        </p:txBody>
      </p:sp>
      <p:pic>
        <p:nvPicPr>
          <p:cNvPr id="4" name="Picture 3" descr="addin_tmp.png"/>
          <p:cNvPicPr>
            <a:picLocks noChangeAspect="1"/>
          </p:cNvPicPr>
          <p:nvPr>
            <p:custDataLst>
              <p:tags r:id="rId1"/>
            </p:custDataLst>
          </p:nvPr>
        </p:nvPicPr>
        <p:blipFill>
          <a:blip r:embed="rId3" cstate="print"/>
          <a:stretch>
            <a:fillRect/>
          </a:stretch>
        </p:blipFill>
        <p:spPr>
          <a:xfrm>
            <a:off x="2209800" y="4876800"/>
            <a:ext cx="4812030" cy="380048"/>
          </a:xfrm>
          <a:prstGeom prst="rect">
            <a:avLst/>
          </a:prstGeom>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91312"/>
          </a:xfrm>
        </p:spPr>
        <p:txBody>
          <a:bodyPr>
            <a:normAutofit fontScale="90000"/>
          </a:bodyPr>
          <a:lstStyle/>
          <a:p>
            <a:r>
              <a:rPr lang="en-US" dirty="0" smtClean="0"/>
              <a:t>Counting Bit Strings</a:t>
            </a:r>
            <a:endParaRPr lang="en-US" dirty="0"/>
          </a:p>
        </p:txBody>
      </p:sp>
      <p:sp>
        <p:nvSpPr>
          <p:cNvPr id="3" name="Content Placeholder 2"/>
          <p:cNvSpPr>
            <a:spLocks noGrp="1"/>
          </p:cNvSpPr>
          <p:nvPr>
            <p:ph idx="1"/>
          </p:nvPr>
        </p:nvSpPr>
        <p:spPr>
          <a:xfrm>
            <a:off x="457200" y="1447800"/>
            <a:ext cx="8534400" cy="4876800"/>
          </a:xfrm>
        </p:spPr>
        <p:txBody>
          <a:bodyPr>
            <a:normAutofit/>
          </a:bodyPr>
          <a:lstStyle/>
          <a:p>
            <a:pPr>
              <a:buNone/>
            </a:pPr>
            <a:r>
              <a:rPr lang="en-US" b="1" dirty="0" smtClean="0"/>
              <a:t>   Example</a:t>
            </a:r>
            <a:r>
              <a:rPr lang="en-US" dirty="0" smtClean="0"/>
              <a:t>: How many bit strings of length eight either start with a </a:t>
            </a:r>
            <a:r>
              <a:rPr lang="en-US" dirty="0" smtClean="0">
                <a:latin typeface="Cambria Math" pitchFamily="18" charset="0"/>
                <a:ea typeface="Cambria Math" pitchFamily="18" charset="0"/>
              </a:rPr>
              <a:t>1</a:t>
            </a:r>
            <a:r>
              <a:rPr lang="en-US" dirty="0" smtClean="0"/>
              <a:t> bit and end with the two bits </a:t>
            </a:r>
            <a:r>
              <a:rPr lang="en-US" dirty="0" smtClean="0">
                <a:latin typeface="Cambria Math" pitchFamily="18" charset="0"/>
                <a:ea typeface="Cambria Math" pitchFamily="18" charset="0"/>
              </a:rPr>
              <a:t>00</a:t>
            </a:r>
            <a:r>
              <a:rPr lang="en-US" dirty="0" smtClean="0"/>
              <a:t>?</a:t>
            </a:r>
          </a:p>
          <a:p>
            <a:pPr>
              <a:buNone/>
            </a:pPr>
            <a:r>
              <a:rPr lang="en-US" b="1" dirty="0" smtClean="0"/>
              <a:t>   Solution</a:t>
            </a:r>
            <a:r>
              <a:rPr lang="en-US" dirty="0" smtClean="0"/>
              <a:t>:  Use the subtraction rule.</a:t>
            </a:r>
          </a:p>
          <a:p>
            <a:pPr lvl="1"/>
            <a:r>
              <a:rPr lang="en-US" dirty="0" smtClean="0"/>
              <a:t>Number of bit strings of length eight                                    that start with a </a:t>
            </a:r>
            <a:r>
              <a:rPr lang="en-US" dirty="0" smtClean="0">
                <a:latin typeface="Cambria Math" pitchFamily="18" charset="0"/>
                <a:ea typeface="Cambria Math" pitchFamily="18" charset="0"/>
              </a:rPr>
              <a:t>1</a:t>
            </a:r>
            <a:r>
              <a:rPr lang="en-US" dirty="0" smtClean="0"/>
              <a:t> bit:  </a:t>
            </a:r>
            <a:r>
              <a:rPr lang="en-US" dirty="0" smtClean="0">
                <a:latin typeface="Cambria Math" pitchFamily="18" charset="0"/>
                <a:ea typeface="Cambria Math" pitchFamily="18" charset="0"/>
              </a:rPr>
              <a:t>2</a:t>
            </a:r>
            <a:r>
              <a:rPr lang="en-US" baseline="30000" dirty="0" smtClean="0">
                <a:latin typeface="Cambria Math" pitchFamily="18" charset="0"/>
                <a:ea typeface="Cambria Math" pitchFamily="18" charset="0"/>
              </a:rPr>
              <a:t>7</a:t>
            </a:r>
            <a:r>
              <a:rPr lang="en-US" dirty="0" smtClean="0"/>
              <a:t> = </a:t>
            </a:r>
            <a:r>
              <a:rPr lang="en-US" dirty="0" smtClean="0">
                <a:latin typeface="Cambria Math" pitchFamily="18" charset="0"/>
                <a:ea typeface="Cambria Math" pitchFamily="18" charset="0"/>
              </a:rPr>
              <a:t>128</a:t>
            </a:r>
          </a:p>
          <a:p>
            <a:pPr lvl="1"/>
            <a:r>
              <a:rPr lang="en-US" dirty="0" smtClean="0"/>
              <a:t>Number of bit strings of length eight                                    that start with bits </a:t>
            </a:r>
            <a:r>
              <a:rPr lang="en-US" dirty="0" smtClean="0">
                <a:latin typeface="Cambria Math" pitchFamily="18" charset="0"/>
                <a:ea typeface="Cambria Math" pitchFamily="18" charset="0"/>
              </a:rPr>
              <a:t>00</a:t>
            </a:r>
            <a:r>
              <a:rPr lang="en-US" dirty="0" smtClean="0"/>
              <a:t>:  </a:t>
            </a:r>
            <a:r>
              <a:rPr lang="en-US" dirty="0" smtClean="0">
                <a:latin typeface="Cambria Math" pitchFamily="18" charset="0"/>
                <a:ea typeface="Cambria Math" pitchFamily="18" charset="0"/>
              </a:rPr>
              <a:t>2</a:t>
            </a:r>
            <a:r>
              <a:rPr lang="en-US" baseline="30000" dirty="0" smtClean="0">
                <a:latin typeface="Cambria Math" pitchFamily="18" charset="0"/>
                <a:ea typeface="Cambria Math" pitchFamily="18" charset="0"/>
              </a:rPr>
              <a:t>6</a:t>
            </a:r>
            <a:r>
              <a:rPr lang="en-US" dirty="0" smtClean="0"/>
              <a:t> = </a:t>
            </a:r>
            <a:r>
              <a:rPr lang="en-US" dirty="0" smtClean="0">
                <a:latin typeface="Cambria Math" pitchFamily="18" charset="0"/>
                <a:ea typeface="Cambria Math" pitchFamily="18" charset="0"/>
              </a:rPr>
              <a:t>64</a:t>
            </a:r>
          </a:p>
          <a:p>
            <a:pPr lvl="1"/>
            <a:r>
              <a:rPr lang="en-US" dirty="0" smtClean="0"/>
              <a:t>Number of bit strings of length eight                                that start with a </a:t>
            </a:r>
            <a:r>
              <a:rPr lang="en-US" dirty="0" smtClean="0">
                <a:latin typeface="Cambria Math" pitchFamily="18" charset="0"/>
                <a:ea typeface="Cambria Math" pitchFamily="18" charset="0"/>
              </a:rPr>
              <a:t>1</a:t>
            </a:r>
            <a:r>
              <a:rPr lang="en-US" dirty="0" smtClean="0"/>
              <a:t> bit and end with bits </a:t>
            </a:r>
            <a:r>
              <a:rPr lang="en-US" dirty="0" smtClean="0">
                <a:latin typeface="Cambria Math" pitchFamily="18" charset="0"/>
                <a:ea typeface="Cambria Math" pitchFamily="18" charset="0"/>
              </a:rPr>
              <a:t>00 </a:t>
            </a:r>
            <a:r>
              <a:rPr lang="en-US" dirty="0" smtClean="0"/>
              <a:t>:  </a:t>
            </a:r>
            <a:r>
              <a:rPr lang="en-US" dirty="0" smtClean="0">
                <a:latin typeface="Cambria Math" pitchFamily="18" charset="0"/>
                <a:ea typeface="Cambria Math" pitchFamily="18" charset="0"/>
              </a:rPr>
              <a:t>2</a:t>
            </a:r>
            <a:r>
              <a:rPr lang="en-US" baseline="30000" dirty="0" smtClean="0">
                <a:latin typeface="Cambria Math" pitchFamily="18" charset="0"/>
                <a:ea typeface="Cambria Math" pitchFamily="18" charset="0"/>
              </a:rPr>
              <a:t>5</a:t>
            </a:r>
            <a:r>
              <a:rPr lang="en-US" dirty="0" smtClean="0"/>
              <a:t> = </a:t>
            </a:r>
            <a:r>
              <a:rPr lang="en-US" dirty="0" smtClean="0">
                <a:latin typeface="Cambria Math" pitchFamily="18" charset="0"/>
                <a:ea typeface="Cambria Math" pitchFamily="18" charset="0"/>
              </a:rPr>
              <a:t>32</a:t>
            </a:r>
          </a:p>
          <a:p>
            <a:pPr>
              <a:buNone/>
            </a:pPr>
            <a:r>
              <a:rPr lang="en-US" dirty="0" smtClean="0">
                <a:latin typeface="Cambria Math" pitchFamily="18" charset="0"/>
                <a:ea typeface="Cambria Math" pitchFamily="18" charset="0"/>
              </a:rPr>
              <a:t>    Hence, the number is 128 + 64 </a:t>
            </a:r>
            <a:r>
              <a:rPr lang="en-US" dirty="0" smtClean="0">
                <a:latin typeface="Cambria Math"/>
                <a:ea typeface="Cambria Math"/>
              </a:rPr>
              <a:t>− </a:t>
            </a:r>
            <a:r>
              <a:rPr lang="en-US" dirty="0" smtClean="0">
                <a:latin typeface="Cambria Math" pitchFamily="18" charset="0"/>
                <a:ea typeface="Cambria Math" pitchFamily="18" charset="0"/>
              </a:rPr>
              <a:t>32 = 160.</a:t>
            </a:r>
          </a:p>
          <a:p>
            <a:endParaRPr lang="en-US" dirty="0" smtClean="0">
              <a:latin typeface="Cambria Math" pitchFamily="18" charset="0"/>
              <a:ea typeface="Cambria Math" pitchFamily="18" charset="0"/>
            </a:endParaRPr>
          </a:p>
          <a:p>
            <a:endParaRPr lang="en-US" dirty="0">
              <a:latin typeface="Cambria Math" pitchFamily="18" charset="0"/>
              <a:ea typeface="Cambria Math" pitchFamily="18" charset="0"/>
            </a:endParaRPr>
          </a:p>
        </p:txBody>
      </p:sp>
      <p:pic>
        <p:nvPicPr>
          <p:cNvPr id="4" name="Picture 3" descr="0503.jpg"/>
          <p:cNvPicPr>
            <a:picLocks noChangeAspect="1"/>
          </p:cNvPicPr>
          <p:nvPr/>
        </p:nvPicPr>
        <p:blipFill>
          <a:blip r:embed="rId2" cstate="print"/>
          <a:stretch>
            <a:fillRect/>
          </a:stretch>
        </p:blipFill>
        <p:spPr>
          <a:xfrm>
            <a:off x="6400799" y="2895601"/>
            <a:ext cx="2128243" cy="22057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534400" cy="819912"/>
          </a:xfrm>
        </p:spPr>
        <p:txBody>
          <a:bodyPr>
            <a:noAutofit/>
          </a:bodyPr>
          <a:lstStyle/>
          <a:p>
            <a:r>
              <a:rPr lang="en-US" sz="4000" dirty="0" smtClean="0"/>
              <a:t>Basic Counting Principles: Division Rule</a:t>
            </a:r>
            <a:endParaRPr lang="en-US" sz="4000" dirty="0"/>
          </a:p>
        </p:txBody>
      </p:sp>
      <p:sp>
        <p:nvSpPr>
          <p:cNvPr id="3" name="Content Placeholder 2"/>
          <p:cNvSpPr>
            <a:spLocks noGrp="1"/>
          </p:cNvSpPr>
          <p:nvPr>
            <p:ph idx="1"/>
          </p:nvPr>
        </p:nvSpPr>
        <p:spPr/>
        <p:txBody>
          <a:bodyPr>
            <a:normAutofit lnSpcReduction="10000"/>
          </a:bodyPr>
          <a:lstStyle/>
          <a:p>
            <a:pPr>
              <a:buNone/>
            </a:pPr>
            <a:r>
              <a:rPr lang="en-US" b="1" dirty="0" smtClean="0"/>
              <a:t>    Division Rule</a:t>
            </a:r>
            <a:r>
              <a:rPr lang="en-US" dirty="0" smtClean="0"/>
              <a:t>: There are </a:t>
            </a:r>
            <a:r>
              <a:rPr lang="en-US" i="1" dirty="0" smtClean="0"/>
              <a:t>n</a:t>
            </a:r>
            <a:r>
              <a:rPr lang="en-US" dirty="0" smtClean="0"/>
              <a:t>/</a:t>
            </a:r>
            <a:r>
              <a:rPr lang="en-US" i="1" dirty="0" smtClean="0"/>
              <a:t>d</a:t>
            </a:r>
            <a:r>
              <a:rPr lang="en-US" dirty="0" smtClean="0"/>
              <a:t> ways to do a task if it can be done using a procedure that can be carried out in </a:t>
            </a:r>
            <a:r>
              <a:rPr lang="en-US" i="1" dirty="0" smtClean="0"/>
              <a:t>n</a:t>
            </a:r>
            <a:r>
              <a:rPr lang="en-US" dirty="0" smtClean="0"/>
              <a:t> ways, and for every way </a:t>
            </a:r>
            <a:r>
              <a:rPr lang="en-US" i="1" dirty="0" smtClean="0"/>
              <a:t>w</a:t>
            </a:r>
            <a:r>
              <a:rPr lang="en-US" dirty="0" smtClean="0"/>
              <a:t>, exactly </a:t>
            </a:r>
            <a:r>
              <a:rPr lang="en-US" i="1" dirty="0" smtClean="0"/>
              <a:t>d</a:t>
            </a:r>
            <a:r>
              <a:rPr lang="en-US" dirty="0" smtClean="0"/>
              <a:t> of the </a:t>
            </a:r>
            <a:r>
              <a:rPr lang="en-US" i="1" dirty="0" smtClean="0"/>
              <a:t>n</a:t>
            </a:r>
            <a:r>
              <a:rPr lang="en-US" dirty="0" smtClean="0"/>
              <a:t> ways correspond to way </a:t>
            </a:r>
            <a:r>
              <a:rPr lang="en-US" i="1" dirty="0" smtClean="0"/>
              <a:t>w</a:t>
            </a:r>
            <a:r>
              <a:rPr lang="en-US" dirty="0" smtClean="0"/>
              <a:t>. </a:t>
            </a:r>
          </a:p>
          <a:p>
            <a:r>
              <a:rPr lang="en-US" dirty="0" smtClean="0"/>
              <a:t>Restated in terms of sets: If the finite set </a:t>
            </a:r>
            <a:r>
              <a:rPr lang="en-US" i="1" dirty="0" smtClean="0"/>
              <a:t>A</a:t>
            </a:r>
            <a:r>
              <a:rPr lang="en-US" dirty="0" smtClean="0"/>
              <a:t> is the union of </a:t>
            </a:r>
            <a:r>
              <a:rPr lang="en-US" i="1" dirty="0" smtClean="0"/>
              <a:t>n</a:t>
            </a:r>
            <a:r>
              <a:rPr lang="en-US" dirty="0" smtClean="0"/>
              <a:t> pairwise disjoint subsets each with </a:t>
            </a:r>
            <a:r>
              <a:rPr lang="en-US" i="1" dirty="0" smtClean="0"/>
              <a:t>d</a:t>
            </a:r>
            <a:r>
              <a:rPr lang="en-US" dirty="0" smtClean="0"/>
              <a:t> elements, then </a:t>
            </a:r>
            <a:r>
              <a:rPr lang="en-US" i="1" dirty="0" smtClean="0"/>
              <a:t>n</a:t>
            </a:r>
            <a:r>
              <a:rPr lang="en-US" dirty="0" smtClean="0"/>
              <a:t> = |</a:t>
            </a:r>
            <a:r>
              <a:rPr lang="en-US" i="1" dirty="0" smtClean="0"/>
              <a:t>A</a:t>
            </a:r>
            <a:r>
              <a:rPr lang="en-US" dirty="0" smtClean="0"/>
              <a:t>|/</a:t>
            </a:r>
            <a:r>
              <a:rPr lang="en-US" i="1" dirty="0" smtClean="0"/>
              <a:t>d</a:t>
            </a:r>
            <a:r>
              <a:rPr lang="en-US" dirty="0" smtClean="0"/>
              <a:t>.</a:t>
            </a:r>
          </a:p>
          <a:p>
            <a:r>
              <a:rPr lang="en-US" dirty="0" smtClean="0"/>
              <a:t>In terms of functions: If </a:t>
            </a:r>
            <a:r>
              <a:rPr lang="en-US" i="1" dirty="0" smtClean="0"/>
              <a:t>f </a:t>
            </a:r>
            <a:r>
              <a:rPr lang="en-US" dirty="0" smtClean="0"/>
              <a:t>is a function from </a:t>
            </a:r>
            <a:r>
              <a:rPr lang="en-US" i="1" dirty="0" smtClean="0"/>
              <a:t>A</a:t>
            </a:r>
            <a:r>
              <a:rPr lang="en-US" dirty="0" smtClean="0"/>
              <a:t> to B, where both are finite sets, and for every value </a:t>
            </a:r>
            <a:r>
              <a:rPr lang="en-US" i="1" dirty="0" smtClean="0"/>
              <a:t>y </a:t>
            </a:r>
            <a:r>
              <a:rPr lang="en-US" dirty="0" smtClean="0">
                <a:latin typeface="Cambria Math"/>
                <a:ea typeface="Cambria Math"/>
              </a:rPr>
              <a:t>∈</a:t>
            </a:r>
            <a:r>
              <a:rPr lang="en-US" dirty="0" smtClean="0"/>
              <a:t> </a:t>
            </a:r>
            <a:r>
              <a:rPr lang="en-US" i="1" dirty="0" smtClean="0"/>
              <a:t>B</a:t>
            </a:r>
            <a:r>
              <a:rPr lang="en-US" dirty="0" smtClean="0"/>
              <a:t> there are exactly </a:t>
            </a:r>
            <a:r>
              <a:rPr lang="en-US" i="1" dirty="0" smtClean="0"/>
              <a:t>d</a:t>
            </a:r>
            <a:r>
              <a:rPr lang="en-US" dirty="0" smtClean="0"/>
              <a:t> values </a:t>
            </a:r>
            <a:r>
              <a:rPr lang="en-US" i="1" dirty="0" smtClean="0"/>
              <a:t>x</a:t>
            </a:r>
            <a:r>
              <a:rPr lang="en-US" dirty="0" smtClean="0"/>
              <a:t> </a:t>
            </a:r>
            <a:r>
              <a:rPr lang="en-US" dirty="0" smtClean="0">
                <a:latin typeface="Cambria Math"/>
                <a:ea typeface="Cambria Math"/>
              </a:rPr>
              <a:t>∈</a:t>
            </a:r>
            <a:r>
              <a:rPr lang="en-US" dirty="0" smtClean="0"/>
              <a:t> </a:t>
            </a:r>
            <a:r>
              <a:rPr lang="en-US" i="1" dirty="0" smtClean="0"/>
              <a:t>A</a:t>
            </a:r>
            <a:r>
              <a:rPr lang="en-US" dirty="0" smtClean="0"/>
              <a:t> such that </a:t>
            </a:r>
            <a:r>
              <a:rPr lang="en-US" i="1" dirty="0" smtClean="0"/>
              <a:t>f</a:t>
            </a:r>
            <a:r>
              <a:rPr lang="en-US" dirty="0" smtClean="0"/>
              <a:t>(</a:t>
            </a:r>
            <a:r>
              <a:rPr lang="en-US" i="1" dirty="0" smtClean="0"/>
              <a:t>x</a:t>
            </a:r>
            <a:r>
              <a:rPr lang="en-US" dirty="0" smtClean="0"/>
              <a:t>) = </a:t>
            </a:r>
            <a:r>
              <a:rPr lang="en-US" i="1" dirty="0" smtClean="0"/>
              <a:t>y</a:t>
            </a:r>
            <a:r>
              <a:rPr lang="en-US" dirty="0" smtClean="0"/>
              <a:t>, then   |</a:t>
            </a:r>
            <a:r>
              <a:rPr lang="en-US" i="1" dirty="0" smtClean="0"/>
              <a:t>B</a:t>
            </a:r>
            <a:r>
              <a:rPr lang="en-US" dirty="0" smtClean="0"/>
              <a:t>| = |</a:t>
            </a:r>
            <a:r>
              <a:rPr lang="en-US" i="1" dirty="0" smtClean="0"/>
              <a:t>A</a:t>
            </a:r>
            <a:r>
              <a:rPr lang="en-US" dirty="0" smtClean="0"/>
              <a:t>|/</a:t>
            </a:r>
            <a:r>
              <a:rPr lang="en-US" i="1" dirty="0" smtClean="0"/>
              <a:t>d.</a:t>
            </a: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4000" dirty="0" smtClean="0"/>
              <a:t>Basic Counting Principles: Division Rule</a:t>
            </a:r>
            <a:endParaRPr lang="en-US" sz="4000" dirty="0"/>
          </a:p>
        </p:txBody>
      </p:sp>
      <p:sp>
        <p:nvSpPr>
          <p:cNvPr id="3" name="Content Placeholder 2"/>
          <p:cNvSpPr>
            <a:spLocks noGrp="1"/>
          </p:cNvSpPr>
          <p:nvPr>
            <p:ph idx="1"/>
          </p:nvPr>
        </p:nvSpPr>
        <p:spPr>
          <a:xfrm>
            <a:off x="457200" y="1600200"/>
            <a:ext cx="8229600" cy="4724400"/>
          </a:xfrm>
        </p:spPr>
        <p:txBody>
          <a:bodyPr>
            <a:normAutofit fontScale="92500" lnSpcReduction="10000"/>
          </a:bodyPr>
          <a:lstStyle/>
          <a:p>
            <a:pPr>
              <a:buNone/>
            </a:pPr>
            <a:r>
              <a:rPr lang="en-US" b="1" dirty="0" smtClean="0"/>
              <a:t>  Example</a:t>
            </a:r>
            <a:r>
              <a:rPr lang="en-US" dirty="0" smtClean="0"/>
              <a:t>: How many ways are there to seat four people around a circular table, where two seating's are considered the same when each person has the same left  and right neighbor?</a:t>
            </a:r>
          </a:p>
          <a:p>
            <a:pPr>
              <a:buNone/>
            </a:pPr>
            <a:r>
              <a:rPr lang="en-US" b="1" dirty="0" smtClean="0"/>
              <a:t>  Solution</a:t>
            </a:r>
            <a:r>
              <a:rPr lang="en-US" dirty="0" smtClean="0"/>
              <a:t>: Number the seats around the table from </a:t>
            </a:r>
            <a:r>
              <a:rPr lang="en-US" dirty="0" smtClean="0">
                <a:latin typeface="Cambria Math" pitchFamily="18" charset="0"/>
                <a:ea typeface="Cambria Math" pitchFamily="18" charset="0"/>
              </a:rPr>
              <a:t>1</a:t>
            </a:r>
            <a:r>
              <a:rPr lang="en-US" dirty="0" smtClean="0"/>
              <a:t> to </a:t>
            </a:r>
            <a:r>
              <a:rPr lang="en-US" dirty="0" smtClean="0">
                <a:latin typeface="Cambria Math" pitchFamily="18" charset="0"/>
                <a:ea typeface="Cambria Math" pitchFamily="18" charset="0"/>
              </a:rPr>
              <a:t>4</a:t>
            </a:r>
            <a:r>
              <a:rPr lang="en-US" dirty="0" smtClean="0"/>
              <a:t> proceeding clockwise. There are four ways to select the person for seat </a:t>
            </a:r>
            <a:r>
              <a:rPr lang="en-US" dirty="0" smtClean="0">
                <a:latin typeface="Cambria Math" pitchFamily="18" charset="0"/>
                <a:ea typeface="Cambria Math" pitchFamily="18" charset="0"/>
              </a:rPr>
              <a:t>1</a:t>
            </a:r>
            <a:r>
              <a:rPr lang="en-US" dirty="0" smtClean="0"/>
              <a:t>, </a:t>
            </a:r>
            <a:r>
              <a:rPr lang="en-US" dirty="0" smtClean="0">
                <a:latin typeface="Cambria Math" pitchFamily="18" charset="0"/>
                <a:ea typeface="Cambria Math" pitchFamily="18" charset="0"/>
              </a:rPr>
              <a:t>3</a:t>
            </a:r>
            <a:r>
              <a:rPr lang="en-US" dirty="0" smtClean="0"/>
              <a:t> for seat </a:t>
            </a:r>
            <a:r>
              <a:rPr lang="en-US" dirty="0" smtClean="0">
                <a:latin typeface="Cambria Math" pitchFamily="18" charset="0"/>
                <a:ea typeface="Cambria Math" pitchFamily="18" charset="0"/>
              </a:rPr>
              <a:t>2</a:t>
            </a:r>
            <a:r>
              <a:rPr lang="en-US" dirty="0" smtClean="0"/>
              <a:t>, </a:t>
            </a:r>
            <a:r>
              <a:rPr lang="en-US" dirty="0" smtClean="0">
                <a:latin typeface="Cambria Math" pitchFamily="18" charset="0"/>
                <a:ea typeface="Cambria Math" pitchFamily="18" charset="0"/>
              </a:rPr>
              <a:t>2</a:t>
            </a:r>
            <a:r>
              <a:rPr lang="en-US" dirty="0" smtClean="0"/>
              <a:t> for seat </a:t>
            </a:r>
            <a:r>
              <a:rPr lang="en-US" dirty="0" smtClean="0">
                <a:latin typeface="Cambria Math" pitchFamily="18" charset="0"/>
                <a:ea typeface="Cambria Math" pitchFamily="18" charset="0"/>
              </a:rPr>
              <a:t>3</a:t>
            </a:r>
            <a:r>
              <a:rPr lang="en-US" dirty="0" smtClean="0"/>
              <a:t>, and one way for seat </a:t>
            </a:r>
            <a:r>
              <a:rPr lang="en-US" dirty="0" smtClean="0">
                <a:latin typeface="Cambria Math" pitchFamily="18" charset="0"/>
                <a:ea typeface="Cambria Math" pitchFamily="18" charset="0"/>
              </a:rPr>
              <a:t>4</a:t>
            </a:r>
            <a:r>
              <a:rPr lang="en-US" dirty="0" smtClean="0"/>
              <a:t>. Thus there are </a:t>
            </a:r>
            <a:r>
              <a:rPr lang="en-US" dirty="0" smtClean="0">
                <a:latin typeface="Cambria Math" pitchFamily="18" charset="0"/>
                <a:ea typeface="Cambria Math" pitchFamily="18" charset="0"/>
              </a:rPr>
              <a:t>4</a:t>
            </a:r>
            <a:r>
              <a:rPr lang="en-US" dirty="0" smtClean="0"/>
              <a:t>! = </a:t>
            </a:r>
            <a:r>
              <a:rPr lang="en-US" dirty="0" smtClean="0">
                <a:latin typeface="Cambria Math" pitchFamily="18" charset="0"/>
                <a:ea typeface="Cambria Math" pitchFamily="18" charset="0"/>
              </a:rPr>
              <a:t>24</a:t>
            </a:r>
            <a:r>
              <a:rPr lang="en-US" dirty="0" smtClean="0"/>
              <a:t> ways to order the four people. But since two seating's are the same when each person has the same left and right neighbor, for every choice for seat </a:t>
            </a:r>
            <a:r>
              <a:rPr lang="en-US" dirty="0" smtClean="0">
                <a:latin typeface="Cambria Math" pitchFamily="18" charset="0"/>
                <a:ea typeface="Cambria Math" pitchFamily="18" charset="0"/>
              </a:rPr>
              <a:t>1</a:t>
            </a:r>
            <a:r>
              <a:rPr lang="en-US" dirty="0" smtClean="0"/>
              <a:t>, we get the same seating. </a:t>
            </a:r>
          </a:p>
          <a:p>
            <a:pPr>
              <a:buNone/>
            </a:pPr>
            <a:r>
              <a:rPr lang="en-US" dirty="0" smtClean="0"/>
              <a:t>   Therefore, by the division rule, there are </a:t>
            </a:r>
            <a:r>
              <a:rPr lang="en-US" dirty="0" smtClean="0">
                <a:latin typeface="Cambria Math" pitchFamily="18" charset="0"/>
                <a:ea typeface="Cambria Math" pitchFamily="18" charset="0"/>
              </a:rPr>
              <a:t>24</a:t>
            </a:r>
            <a:r>
              <a:rPr lang="en-US" dirty="0" smtClean="0"/>
              <a:t>/</a:t>
            </a:r>
            <a:r>
              <a:rPr lang="en-US" dirty="0" smtClean="0">
                <a:latin typeface="Cambria Math" pitchFamily="18" charset="0"/>
                <a:ea typeface="Cambria Math" pitchFamily="18" charset="0"/>
              </a:rPr>
              <a:t>4</a:t>
            </a:r>
            <a:r>
              <a:rPr lang="en-US" dirty="0" smtClean="0"/>
              <a:t> = </a:t>
            </a:r>
            <a:r>
              <a:rPr lang="en-US" dirty="0" smtClean="0">
                <a:latin typeface="Cambria Math" pitchFamily="18" charset="0"/>
                <a:ea typeface="Cambria Math" pitchFamily="18" charset="0"/>
              </a:rPr>
              <a:t>6</a:t>
            </a:r>
            <a:r>
              <a:rPr lang="en-US" dirty="0" smtClean="0"/>
              <a:t> different seating arrangements. </a:t>
            </a:r>
            <a:endParaRPr lang="en-US" dirty="0"/>
          </a:p>
        </p:txBody>
      </p:sp>
    </p:spTree>
    <p:extLst>
      <p:ext uri="{BB962C8B-B14F-4D97-AF65-F5344CB8AC3E}">
        <p14:creationId xmlns:p14="http://schemas.microsoft.com/office/powerpoint/2010/main" val="3972099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62000"/>
          </a:xfrm>
        </p:spPr>
        <p:txBody>
          <a:bodyPr>
            <a:normAutofit fontScale="90000"/>
          </a:bodyPr>
          <a:lstStyle/>
          <a:p>
            <a:r>
              <a:rPr lang="en-US" dirty="0" smtClean="0"/>
              <a:t>Tree Diagrams</a:t>
            </a:r>
            <a:endParaRPr lang="en-US" dirty="0"/>
          </a:p>
        </p:txBody>
      </p:sp>
      <p:sp>
        <p:nvSpPr>
          <p:cNvPr id="3" name="Content Placeholder 2"/>
          <p:cNvSpPr>
            <a:spLocks noGrp="1"/>
          </p:cNvSpPr>
          <p:nvPr>
            <p:ph idx="1"/>
          </p:nvPr>
        </p:nvSpPr>
        <p:spPr>
          <a:xfrm>
            <a:off x="457200" y="1143000"/>
            <a:ext cx="8229600" cy="5181600"/>
          </a:xfrm>
        </p:spPr>
        <p:txBody>
          <a:bodyPr>
            <a:normAutofit/>
          </a:bodyPr>
          <a:lstStyle/>
          <a:p>
            <a:r>
              <a:rPr lang="en-US" b="1" dirty="0" smtClean="0"/>
              <a:t>Tree Diagrams</a:t>
            </a:r>
            <a:r>
              <a:rPr lang="en-US" dirty="0" smtClean="0"/>
              <a:t>:  We can solve many counting problems through the use of </a:t>
            </a:r>
            <a:r>
              <a:rPr lang="en-US" i="1" dirty="0" smtClean="0"/>
              <a:t>tree diagrams</a:t>
            </a:r>
            <a:r>
              <a:rPr lang="en-US" dirty="0" smtClean="0"/>
              <a:t>, where   a branch represents a possible choice and the leaves represent possible outcomes. </a:t>
            </a:r>
          </a:p>
          <a:p>
            <a:r>
              <a:rPr lang="en-US" b="1" dirty="0" smtClean="0"/>
              <a:t>Example</a:t>
            </a:r>
            <a:r>
              <a:rPr lang="en-US" dirty="0" smtClean="0"/>
              <a:t>: Suppose that “I Love Discrete Math” T-shirts come in five different sizes: S,M,L,XL, and XXL. Each size comes in four colors (white, red, green, and black), except XL, which comes only in red, green, and black, and XXL, which comes only in green and black. What is the minimum number of stores that the campus book store needs to stock to have one of each size and color available?</a:t>
            </a:r>
          </a:p>
          <a:p>
            <a:pPr marL="0" indent="0">
              <a:buNone/>
            </a:pPr>
            <a:endParaRPr lang="en-US" dirty="0" smtClean="0"/>
          </a:p>
          <a:p>
            <a:pPr>
              <a:buNone/>
            </a:pPr>
            <a:endParaRPr lang="en-US" dirty="0" smtClean="0"/>
          </a:p>
          <a:p>
            <a:pPr>
              <a:buNone/>
            </a:pPr>
            <a:endParaRPr lang="en-US" dirty="0" smtClean="0"/>
          </a:p>
          <a:p>
            <a:pPr>
              <a:buNone/>
            </a:pPr>
            <a:endParaRPr lang="en-US" dirty="0" smtClean="0"/>
          </a:p>
          <a:p>
            <a:pPr>
              <a:buNone/>
            </a:pPr>
            <a:endParaRPr lang="en-US" dirty="0" smtClean="0"/>
          </a:p>
          <a:p>
            <a:pPr marL="0" indent="0">
              <a:buNone/>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91312"/>
          </a:xfrm>
        </p:spPr>
        <p:txBody>
          <a:bodyPr>
            <a:normAutofit fontScale="90000"/>
          </a:bodyPr>
          <a:lstStyle/>
          <a:p>
            <a:r>
              <a:rPr lang="en-US" dirty="0" smtClean="0"/>
              <a:t>Tree Diagrams</a:t>
            </a:r>
            <a:endParaRPr lang="en-US" dirty="0"/>
          </a:p>
        </p:txBody>
      </p:sp>
      <p:sp>
        <p:nvSpPr>
          <p:cNvPr id="3" name="Content Placeholder 2"/>
          <p:cNvSpPr>
            <a:spLocks noGrp="1"/>
          </p:cNvSpPr>
          <p:nvPr>
            <p:ph idx="1"/>
          </p:nvPr>
        </p:nvSpPr>
        <p:spPr>
          <a:xfrm>
            <a:off x="457200" y="1295400"/>
            <a:ext cx="8229600" cy="5401994"/>
          </a:xfrm>
        </p:spPr>
        <p:txBody>
          <a:bodyPr>
            <a:normAutofit/>
          </a:bodyPr>
          <a:lstStyle/>
          <a:p>
            <a:r>
              <a:rPr lang="en-US" b="1" dirty="0" smtClean="0"/>
              <a:t>Solution</a:t>
            </a:r>
            <a:r>
              <a:rPr lang="en-US" dirty="0" smtClean="0"/>
              <a:t>: Draw the tree diagram.</a:t>
            </a:r>
          </a:p>
          <a:p>
            <a:pPr>
              <a:buNone/>
            </a:pPr>
            <a:endParaRPr lang="en-US" dirty="0" smtClean="0"/>
          </a:p>
          <a:p>
            <a:pPr>
              <a:buNone/>
            </a:pPr>
            <a:endParaRPr lang="en-US" dirty="0" smtClean="0"/>
          </a:p>
          <a:p>
            <a:pPr>
              <a:buNone/>
            </a:pPr>
            <a:endParaRPr lang="en-US" dirty="0" smtClean="0"/>
          </a:p>
          <a:p>
            <a:pPr>
              <a:buNone/>
            </a:pPr>
            <a:endParaRPr lang="en-US" dirty="0" smtClean="0"/>
          </a:p>
          <a:p>
            <a:endParaRPr lang="en-US" dirty="0" smtClean="0"/>
          </a:p>
          <a:p>
            <a:endParaRPr lang="en-US" dirty="0"/>
          </a:p>
          <a:p>
            <a:endParaRPr lang="en-US" dirty="0" smtClean="0"/>
          </a:p>
          <a:p>
            <a:endParaRPr lang="en-US" dirty="0"/>
          </a:p>
          <a:p>
            <a:endParaRPr lang="en-US" dirty="0" smtClean="0"/>
          </a:p>
          <a:p>
            <a:r>
              <a:rPr lang="en-US" dirty="0" smtClean="0"/>
              <a:t>The store must stock </a:t>
            </a:r>
            <a:r>
              <a:rPr lang="en-US" dirty="0" smtClean="0">
                <a:latin typeface="Cambria Math" pitchFamily="18" charset="0"/>
                <a:ea typeface="Cambria Math" pitchFamily="18" charset="0"/>
              </a:rPr>
              <a:t>17 </a:t>
            </a:r>
            <a:r>
              <a:rPr lang="en-US" dirty="0" smtClean="0"/>
              <a:t>T-shirts.</a:t>
            </a:r>
            <a:endParaRPr lang="en-US" dirty="0"/>
          </a:p>
        </p:txBody>
      </p:sp>
      <p:pic>
        <p:nvPicPr>
          <p:cNvPr id="4" name="Picture 3" descr="0506.jpg"/>
          <p:cNvPicPr>
            <a:picLocks noChangeAspect="1"/>
          </p:cNvPicPr>
          <p:nvPr/>
        </p:nvPicPr>
        <p:blipFill>
          <a:blip r:embed="rId2" cstate="print"/>
          <a:stretch>
            <a:fillRect/>
          </a:stretch>
        </p:blipFill>
        <p:spPr>
          <a:xfrm>
            <a:off x="914400" y="1752600"/>
            <a:ext cx="7467600" cy="3869788"/>
          </a:xfrm>
          <a:prstGeom prst="rect">
            <a:avLst/>
          </a:prstGeom>
        </p:spPr>
      </p:pic>
    </p:spTree>
    <p:extLst>
      <p:ext uri="{BB962C8B-B14F-4D97-AF65-F5344CB8AC3E}">
        <p14:creationId xmlns:p14="http://schemas.microsoft.com/office/powerpoint/2010/main" val="3549518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 Pigeonhole Principle</a:t>
            </a:r>
            <a:endParaRPr lang="en-US" dirty="0"/>
          </a:p>
        </p:txBody>
      </p:sp>
      <p:sp>
        <p:nvSpPr>
          <p:cNvPr id="3" name="Subtitle 2"/>
          <p:cNvSpPr>
            <a:spLocks noGrp="1"/>
          </p:cNvSpPr>
          <p:nvPr>
            <p:ph type="subTitle" idx="1"/>
          </p:nvPr>
        </p:nvSpPr>
        <p:spPr/>
        <p:txBody>
          <a:bodyPr/>
          <a:lstStyle/>
          <a:p>
            <a:r>
              <a:rPr lang="en-US" dirty="0" smtClean="0"/>
              <a:t>Section 6.</a:t>
            </a:r>
            <a:r>
              <a:rPr lang="en-US" dirty="0" smtClean="0">
                <a:latin typeface="Cambria Math" pitchFamily="18" charset="0"/>
                <a:ea typeface="Cambria Math" pitchFamily="18" charset="0"/>
              </a:rPr>
              <a:t>2</a:t>
            </a:r>
            <a:endParaRPr lang="en-US" dirty="0">
              <a:latin typeface="Cambria Math" pitchFamily="18" charset="0"/>
              <a:ea typeface="Cambria Math" pitchFamily="18" charset="0"/>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 Summary</a:t>
            </a:r>
            <a:endParaRPr lang="en-US" dirty="0"/>
          </a:p>
        </p:txBody>
      </p:sp>
      <p:sp>
        <p:nvSpPr>
          <p:cNvPr id="3" name="Content Placeholder 2"/>
          <p:cNvSpPr>
            <a:spLocks noGrp="1"/>
          </p:cNvSpPr>
          <p:nvPr>
            <p:ph idx="1"/>
          </p:nvPr>
        </p:nvSpPr>
        <p:spPr/>
        <p:txBody>
          <a:bodyPr/>
          <a:lstStyle/>
          <a:p>
            <a:r>
              <a:rPr lang="en-US" dirty="0" smtClean="0"/>
              <a:t>The Pigeonhole Principle</a:t>
            </a:r>
          </a:p>
          <a:p>
            <a:r>
              <a:rPr lang="en-US" dirty="0" smtClean="0"/>
              <a:t>The Generalized Pigeonhole Principle</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rmAutofit fontScale="90000"/>
          </a:bodyPr>
          <a:lstStyle/>
          <a:p>
            <a:r>
              <a:rPr lang="en-US" dirty="0" smtClean="0"/>
              <a:t>Counting</a:t>
            </a:r>
            <a:endParaRPr lang="en-US" dirty="0"/>
          </a:p>
        </p:txBody>
      </p:sp>
      <p:sp>
        <p:nvSpPr>
          <p:cNvPr id="3" name="Content Placeholder 2"/>
          <p:cNvSpPr>
            <a:spLocks noGrp="1"/>
          </p:cNvSpPr>
          <p:nvPr>
            <p:ph idx="1"/>
          </p:nvPr>
        </p:nvSpPr>
        <p:spPr>
          <a:xfrm>
            <a:off x="457200" y="1219200"/>
            <a:ext cx="8229600" cy="5105400"/>
          </a:xfrm>
        </p:spPr>
        <p:txBody>
          <a:bodyPr>
            <a:normAutofit/>
          </a:bodyPr>
          <a:lstStyle/>
          <a:p>
            <a:r>
              <a:rPr lang="en-US" sz="2400" dirty="0"/>
              <a:t>Enumeration, the counting of objects with certain properties, is an important part of combinatorics. </a:t>
            </a:r>
          </a:p>
          <a:p>
            <a:r>
              <a:rPr lang="en-US" sz="2400" dirty="0"/>
              <a:t>We must count objects to solve many different types of </a:t>
            </a:r>
            <a:r>
              <a:rPr lang="en-US" sz="2400" dirty="0" smtClean="0"/>
              <a:t>problems. For </a:t>
            </a:r>
            <a:r>
              <a:rPr lang="en-US" sz="2400" dirty="0"/>
              <a:t>example, counting is used to</a:t>
            </a:r>
            <a:r>
              <a:rPr lang="en-US" sz="2400" dirty="0" smtClean="0"/>
              <a:t>:</a:t>
            </a:r>
            <a:endParaRPr lang="en-US" sz="2400" dirty="0"/>
          </a:p>
          <a:p>
            <a:pPr marL="457200" indent="-457200">
              <a:buFont typeface="+mj-lt"/>
              <a:buAutoNum type="arabicPeriod"/>
            </a:pPr>
            <a:r>
              <a:rPr lang="en-US" sz="2400" dirty="0" smtClean="0"/>
              <a:t>Determine </a:t>
            </a:r>
            <a:r>
              <a:rPr lang="en-US" sz="2400" dirty="0"/>
              <a:t>number of ordered or unordered arrangement of objects.</a:t>
            </a:r>
          </a:p>
          <a:p>
            <a:pPr marL="457200" indent="-457200">
              <a:buFont typeface="+mj-lt"/>
              <a:buAutoNum type="arabicPeriod"/>
            </a:pPr>
            <a:r>
              <a:rPr lang="en-US" sz="2400" dirty="0" smtClean="0"/>
              <a:t>Generate </a:t>
            </a:r>
            <a:r>
              <a:rPr lang="en-US" sz="2400" dirty="0"/>
              <a:t>all the arrangements of a specified kind which is important in </a:t>
            </a:r>
            <a:r>
              <a:rPr lang="en-US" sz="2400" dirty="0" smtClean="0"/>
              <a:t>computer simulations</a:t>
            </a:r>
            <a:r>
              <a:rPr lang="en-US" sz="2400" dirty="0"/>
              <a:t>.</a:t>
            </a:r>
          </a:p>
          <a:p>
            <a:pPr marL="457200" indent="-457200">
              <a:buFont typeface="+mj-lt"/>
              <a:buAutoNum type="arabicPeriod"/>
            </a:pPr>
            <a:r>
              <a:rPr lang="en-US" sz="2400" dirty="0" smtClean="0"/>
              <a:t>Compute </a:t>
            </a:r>
            <a:r>
              <a:rPr lang="en-US" sz="2400" dirty="0"/>
              <a:t>probabilities of events.</a:t>
            </a:r>
          </a:p>
          <a:p>
            <a:pPr marL="457200" indent="-457200">
              <a:buFont typeface="+mj-lt"/>
              <a:buAutoNum type="arabicPeriod"/>
            </a:pPr>
            <a:r>
              <a:rPr lang="en-US" sz="2400" dirty="0" smtClean="0"/>
              <a:t>Analyze </a:t>
            </a:r>
            <a:r>
              <a:rPr lang="en-US" sz="2400" dirty="0"/>
              <a:t>the chance of winning games, lotteries etc.</a:t>
            </a:r>
          </a:p>
          <a:p>
            <a:pPr marL="457200" indent="-457200">
              <a:buFont typeface="+mj-lt"/>
              <a:buAutoNum type="arabicPeriod"/>
            </a:pPr>
            <a:r>
              <a:rPr lang="en-US" sz="2400" dirty="0" smtClean="0"/>
              <a:t>Determine </a:t>
            </a:r>
            <a:r>
              <a:rPr lang="en-US" sz="2400" dirty="0"/>
              <a:t>the complexity of algorithms.</a:t>
            </a:r>
            <a:endParaRPr lang="en-US" sz="2400" dirty="0" smtClean="0"/>
          </a:p>
          <a:p>
            <a:endParaRPr lang="en-US" sz="2400" dirty="0"/>
          </a:p>
          <a:p>
            <a:endParaRPr lang="en-US" dirty="0"/>
          </a:p>
        </p:txBody>
      </p:sp>
    </p:spTree>
    <p:extLst>
      <p:ext uri="{BB962C8B-B14F-4D97-AF65-F5344CB8AC3E}">
        <p14:creationId xmlns:p14="http://schemas.microsoft.com/office/powerpoint/2010/main" val="3166009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rmAutofit fontScale="90000"/>
          </a:bodyPr>
          <a:lstStyle/>
          <a:p>
            <a:r>
              <a:rPr lang="en-US" dirty="0" smtClean="0"/>
              <a:t>The Pigeonhole Principle</a:t>
            </a:r>
            <a:endParaRPr lang="en-US" dirty="0"/>
          </a:p>
        </p:txBody>
      </p:sp>
      <p:sp>
        <p:nvSpPr>
          <p:cNvPr id="3" name="Content Placeholder 2"/>
          <p:cNvSpPr>
            <a:spLocks noGrp="1"/>
          </p:cNvSpPr>
          <p:nvPr>
            <p:ph idx="1"/>
          </p:nvPr>
        </p:nvSpPr>
        <p:spPr>
          <a:xfrm>
            <a:off x="381000" y="1600200"/>
            <a:ext cx="8305800" cy="4724400"/>
          </a:xfrm>
        </p:spPr>
        <p:txBody>
          <a:bodyPr>
            <a:normAutofit/>
          </a:bodyPr>
          <a:lstStyle/>
          <a:p>
            <a:pPr>
              <a:buNone/>
            </a:pPr>
            <a:r>
              <a:rPr lang="en-US" b="1" dirty="0" smtClean="0"/>
              <a:t>    </a:t>
            </a:r>
            <a:r>
              <a:rPr lang="en-US" sz="3200" b="1" dirty="0" smtClean="0"/>
              <a:t>Pigeonhole Principle</a:t>
            </a:r>
            <a:r>
              <a:rPr lang="en-US" sz="3200" dirty="0" smtClean="0"/>
              <a:t>: If </a:t>
            </a:r>
            <a:r>
              <a:rPr lang="en-US" sz="3200" i="1" dirty="0" smtClean="0"/>
              <a:t>k</a:t>
            </a:r>
            <a:r>
              <a:rPr lang="en-US" sz="3200" dirty="0" smtClean="0"/>
              <a:t> is a positive integer and </a:t>
            </a:r>
            <a:r>
              <a:rPr lang="en-US" sz="3200" i="1" dirty="0" smtClean="0"/>
              <a:t>k</a:t>
            </a:r>
            <a:r>
              <a:rPr lang="en-US" sz="3200" dirty="0" smtClean="0"/>
              <a:t> + </a:t>
            </a:r>
            <a:r>
              <a:rPr lang="en-US" sz="3200" dirty="0" smtClean="0">
                <a:latin typeface="Cambria Math" pitchFamily="18" charset="0"/>
                <a:ea typeface="Cambria Math" pitchFamily="18" charset="0"/>
              </a:rPr>
              <a:t>1</a:t>
            </a:r>
            <a:r>
              <a:rPr lang="en-US" sz="3200" dirty="0" smtClean="0"/>
              <a:t> objects are placed into </a:t>
            </a:r>
            <a:r>
              <a:rPr lang="en-US" sz="3200" i="1" dirty="0" smtClean="0"/>
              <a:t>k </a:t>
            </a:r>
            <a:r>
              <a:rPr lang="en-US" sz="3200" dirty="0" smtClean="0"/>
              <a:t>boxes, then at least one box contains two or more objects. </a:t>
            </a:r>
          </a:p>
          <a:p>
            <a:pPr>
              <a:buNone/>
            </a:pPr>
            <a:r>
              <a:rPr lang="en-US" sz="3200" b="1" dirty="0" smtClean="0"/>
              <a:t>    Proof</a:t>
            </a:r>
            <a:r>
              <a:rPr lang="en-US" sz="3200" dirty="0" smtClean="0"/>
              <a:t>: We use a proof  by contraposition. Suppose none of the </a:t>
            </a:r>
            <a:r>
              <a:rPr lang="en-US" sz="3200" i="1" dirty="0" smtClean="0"/>
              <a:t>k</a:t>
            </a:r>
            <a:r>
              <a:rPr lang="en-US" sz="3200" dirty="0" smtClean="0"/>
              <a:t> boxes has more than one object. Then the total number of objects would be at most </a:t>
            </a:r>
            <a:r>
              <a:rPr lang="en-US" sz="3200" i="1" dirty="0" smtClean="0"/>
              <a:t>k</a:t>
            </a:r>
            <a:r>
              <a:rPr lang="en-US" sz="3200" dirty="0" smtClean="0"/>
              <a:t>. This contradicts the statement that we have </a:t>
            </a:r>
            <a:r>
              <a:rPr lang="en-US" sz="3200" i="1" dirty="0" smtClean="0"/>
              <a:t>k</a:t>
            </a:r>
            <a:r>
              <a:rPr lang="en-US" sz="3200" dirty="0" smtClean="0"/>
              <a:t> + </a:t>
            </a:r>
            <a:r>
              <a:rPr lang="en-US" sz="3200" dirty="0" smtClean="0">
                <a:latin typeface="Cambria Math" pitchFamily="18" charset="0"/>
                <a:ea typeface="Cambria Math" pitchFamily="18" charset="0"/>
              </a:rPr>
              <a:t>1</a:t>
            </a:r>
            <a:r>
              <a:rPr lang="en-US" sz="3200" dirty="0" smtClean="0"/>
              <a:t> objects.</a:t>
            </a:r>
            <a:endParaRPr lang="en-US" sz="3200"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066800"/>
          </a:xfrm>
        </p:spPr>
        <p:txBody>
          <a:bodyPr/>
          <a:lstStyle/>
          <a:p>
            <a:r>
              <a:rPr lang="en-US" dirty="0" smtClean="0"/>
              <a:t>The Pigeonhole Principle</a:t>
            </a:r>
            <a:endParaRPr lang="en-US" dirty="0"/>
          </a:p>
        </p:txBody>
      </p:sp>
      <p:sp>
        <p:nvSpPr>
          <p:cNvPr id="3" name="Content Placeholder 2"/>
          <p:cNvSpPr>
            <a:spLocks noGrp="1"/>
          </p:cNvSpPr>
          <p:nvPr>
            <p:ph idx="1"/>
          </p:nvPr>
        </p:nvSpPr>
        <p:spPr>
          <a:xfrm>
            <a:off x="457200" y="1371600"/>
            <a:ext cx="8229600" cy="4953000"/>
          </a:xfrm>
        </p:spPr>
        <p:txBody>
          <a:bodyPr>
            <a:normAutofit/>
          </a:bodyPr>
          <a:lstStyle/>
          <a:p>
            <a:r>
              <a:rPr lang="en-US" dirty="0" smtClean="0"/>
              <a:t>If a flock of </a:t>
            </a:r>
            <a:r>
              <a:rPr lang="en-US" dirty="0" smtClean="0">
                <a:latin typeface="Cambria Math" pitchFamily="18" charset="0"/>
                <a:ea typeface="Cambria Math" pitchFamily="18" charset="0"/>
              </a:rPr>
              <a:t>20</a:t>
            </a:r>
            <a:r>
              <a:rPr lang="en-US" dirty="0" smtClean="0"/>
              <a:t> pigeons roosts in a set of  </a:t>
            </a:r>
            <a:r>
              <a:rPr lang="en-US" dirty="0" smtClean="0">
                <a:latin typeface="Cambria Math" pitchFamily="18" charset="0"/>
                <a:ea typeface="Cambria Math" pitchFamily="18" charset="0"/>
              </a:rPr>
              <a:t>19 </a:t>
            </a:r>
            <a:r>
              <a:rPr lang="en-US" dirty="0" smtClean="0"/>
              <a:t>pigeonholes, one of the pigeonholes must have more than </a:t>
            </a:r>
            <a:r>
              <a:rPr lang="en-US" dirty="0" smtClean="0">
                <a:latin typeface="Cambria Math" pitchFamily="18" charset="0"/>
                <a:ea typeface="Cambria Math" pitchFamily="18" charset="0"/>
              </a:rPr>
              <a:t>1</a:t>
            </a:r>
            <a:r>
              <a:rPr lang="en-US" dirty="0" smtClean="0"/>
              <a:t> pigeon.</a:t>
            </a:r>
          </a:p>
          <a:p>
            <a:endParaRPr lang="en-US" dirty="0" smtClean="0"/>
          </a:p>
          <a:p>
            <a:pPr>
              <a:buNone/>
            </a:pPr>
            <a:endParaRPr lang="en-US" dirty="0" smtClean="0"/>
          </a:p>
          <a:p>
            <a:endParaRPr lang="en-US" dirty="0" smtClean="0"/>
          </a:p>
          <a:p>
            <a:endParaRPr lang="en-US" dirty="0" smtClean="0"/>
          </a:p>
          <a:p>
            <a:endParaRPr lang="en-US" dirty="0" smtClean="0"/>
          </a:p>
        </p:txBody>
      </p:sp>
      <p:pic>
        <p:nvPicPr>
          <p:cNvPr id="4" name="Picture 3" descr="0507.jpg"/>
          <p:cNvPicPr>
            <a:picLocks noChangeAspect="1"/>
          </p:cNvPicPr>
          <p:nvPr/>
        </p:nvPicPr>
        <p:blipFill>
          <a:blip r:embed="rId3" cstate="print"/>
          <a:stretch>
            <a:fillRect/>
          </a:stretch>
        </p:blipFill>
        <p:spPr>
          <a:xfrm>
            <a:off x="685800" y="3124200"/>
            <a:ext cx="7315200" cy="2971800"/>
          </a:xfrm>
          <a:prstGeom prst="rect">
            <a:avLst/>
          </a:prstGeom>
        </p:spPr>
      </p:pic>
      <p:sp>
        <p:nvSpPr>
          <p:cNvPr id="5" name="Isosceles Triangle 4"/>
          <p:cNvSpPr/>
          <p:nvPr/>
        </p:nvSpPr>
        <p:spPr>
          <a:xfrm rot="5400000" flipV="1">
            <a:off x="8305800" y="59436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949627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Pigeonhole Principle</a:t>
            </a:r>
            <a:endParaRPr lang="en-US" dirty="0"/>
          </a:p>
        </p:txBody>
      </p:sp>
      <p:sp>
        <p:nvSpPr>
          <p:cNvPr id="3" name="Content Placeholder 2"/>
          <p:cNvSpPr>
            <a:spLocks noGrp="1"/>
          </p:cNvSpPr>
          <p:nvPr>
            <p:ph idx="1"/>
          </p:nvPr>
        </p:nvSpPr>
        <p:spPr/>
        <p:txBody>
          <a:bodyPr/>
          <a:lstStyle/>
          <a:p>
            <a:pPr>
              <a:buNone/>
            </a:pPr>
            <a:r>
              <a:rPr lang="en-US" b="1" dirty="0" smtClean="0"/>
              <a:t>   Corollary </a:t>
            </a:r>
            <a:r>
              <a:rPr lang="en-US" b="1" dirty="0" smtClean="0">
                <a:latin typeface="Cambria Math" pitchFamily="18" charset="0"/>
                <a:ea typeface="Cambria Math" pitchFamily="18" charset="0"/>
              </a:rPr>
              <a:t>1</a:t>
            </a:r>
            <a:r>
              <a:rPr lang="en-US" dirty="0" smtClean="0"/>
              <a:t>: A function </a:t>
            </a:r>
            <a:r>
              <a:rPr lang="en-US" i="1" dirty="0" smtClean="0"/>
              <a:t>f</a:t>
            </a:r>
            <a:r>
              <a:rPr lang="en-US" dirty="0" smtClean="0"/>
              <a:t> from a set with </a:t>
            </a:r>
            <a:r>
              <a:rPr lang="en-US" i="1" dirty="0" smtClean="0"/>
              <a:t>k</a:t>
            </a:r>
            <a:r>
              <a:rPr lang="en-US" dirty="0" smtClean="0"/>
              <a:t> + </a:t>
            </a:r>
            <a:r>
              <a:rPr lang="en-US" dirty="0" smtClean="0">
                <a:latin typeface="Cambria Math" pitchFamily="18" charset="0"/>
                <a:ea typeface="Cambria Math" pitchFamily="18" charset="0"/>
              </a:rPr>
              <a:t>1</a:t>
            </a:r>
            <a:r>
              <a:rPr lang="en-US" dirty="0" smtClean="0"/>
              <a:t> elements to a set with </a:t>
            </a:r>
            <a:r>
              <a:rPr lang="en-US" i="1" dirty="0" smtClean="0"/>
              <a:t>k</a:t>
            </a:r>
            <a:r>
              <a:rPr lang="en-US" dirty="0" smtClean="0"/>
              <a:t> elements is not one-to-one.</a:t>
            </a:r>
          </a:p>
          <a:p>
            <a:pPr>
              <a:buNone/>
            </a:pPr>
            <a:r>
              <a:rPr lang="en-US" b="1" dirty="0" smtClean="0"/>
              <a:t>   Proof</a:t>
            </a:r>
            <a:r>
              <a:rPr lang="en-US" dirty="0" smtClean="0"/>
              <a:t>: Use the pigeonhole principle.</a:t>
            </a:r>
          </a:p>
          <a:p>
            <a:pPr lvl="1"/>
            <a:r>
              <a:rPr lang="en-US" dirty="0" smtClean="0"/>
              <a:t>Create a box for each element </a:t>
            </a:r>
            <a:r>
              <a:rPr lang="en-US" i="1" dirty="0" smtClean="0"/>
              <a:t>y</a:t>
            </a:r>
            <a:r>
              <a:rPr lang="en-US" dirty="0" smtClean="0"/>
              <a:t> in the </a:t>
            </a:r>
            <a:r>
              <a:rPr lang="en-US" dirty="0" err="1" smtClean="0"/>
              <a:t>codomain</a:t>
            </a:r>
            <a:r>
              <a:rPr lang="en-US" dirty="0" smtClean="0"/>
              <a:t> of </a:t>
            </a:r>
            <a:r>
              <a:rPr lang="en-US" i="1" dirty="0" smtClean="0"/>
              <a:t>f</a:t>
            </a:r>
            <a:r>
              <a:rPr lang="en-US" dirty="0" smtClean="0"/>
              <a:t> .</a:t>
            </a:r>
          </a:p>
          <a:p>
            <a:pPr lvl="1"/>
            <a:r>
              <a:rPr lang="en-US" dirty="0" smtClean="0"/>
              <a:t>Put in the box for </a:t>
            </a:r>
            <a:r>
              <a:rPr lang="en-US" i="1" dirty="0" smtClean="0"/>
              <a:t>y</a:t>
            </a:r>
            <a:r>
              <a:rPr lang="en-US" dirty="0" smtClean="0"/>
              <a:t> all of the elements </a:t>
            </a:r>
            <a:r>
              <a:rPr lang="en-US" i="1" dirty="0" smtClean="0"/>
              <a:t>x</a:t>
            </a:r>
            <a:r>
              <a:rPr lang="en-US" dirty="0" smtClean="0"/>
              <a:t> from the domain such that </a:t>
            </a:r>
            <a:r>
              <a:rPr lang="en-US" i="1" dirty="0" smtClean="0"/>
              <a:t>f</a:t>
            </a:r>
            <a:r>
              <a:rPr lang="en-US" dirty="0" smtClean="0"/>
              <a:t>(</a:t>
            </a:r>
            <a:r>
              <a:rPr lang="en-US" i="1" dirty="0" smtClean="0"/>
              <a:t>x</a:t>
            </a:r>
            <a:r>
              <a:rPr lang="en-US" dirty="0" smtClean="0"/>
              <a:t>) = </a:t>
            </a:r>
            <a:r>
              <a:rPr lang="en-US" i="1" dirty="0" smtClean="0"/>
              <a:t>y</a:t>
            </a:r>
            <a:r>
              <a:rPr lang="en-US" dirty="0" smtClean="0"/>
              <a:t>.  </a:t>
            </a:r>
          </a:p>
          <a:p>
            <a:pPr lvl="1"/>
            <a:r>
              <a:rPr lang="en-US" dirty="0" smtClean="0"/>
              <a:t>Because there are </a:t>
            </a:r>
            <a:r>
              <a:rPr lang="en-US" i="1" dirty="0" smtClean="0"/>
              <a:t>k</a:t>
            </a:r>
            <a:r>
              <a:rPr lang="en-US" dirty="0" smtClean="0"/>
              <a:t> + </a:t>
            </a:r>
            <a:r>
              <a:rPr lang="en-US" dirty="0" smtClean="0">
                <a:latin typeface="Cambria Math" pitchFamily="18" charset="0"/>
                <a:ea typeface="Cambria Math" pitchFamily="18" charset="0"/>
              </a:rPr>
              <a:t>1</a:t>
            </a:r>
            <a:r>
              <a:rPr lang="en-US" dirty="0" smtClean="0"/>
              <a:t> elements and only </a:t>
            </a:r>
            <a:r>
              <a:rPr lang="en-US" i="1" dirty="0" smtClean="0"/>
              <a:t>k</a:t>
            </a:r>
            <a:r>
              <a:rPr lang="en-US" dirty="0" smtClean="0"/>
              <a:t> boxes, at least one box has two or more elements. </a:t>
            </a:r>
          </a:p>
          <a:p>
            <a:pPr>
              <a:buNone/>
            </a:pPr>
            <a:r>
              <a:rPr lang="en-US" dirty="0" smtClean="0"/>
              <a:t>    Hence, </a:t>
            </a:r>
            <a:r>
              <a:rPr lang="en-US" i="1" dirty="0" smtClean="0"/>
              <a:t>f </a:t>
            </a:r>
            <a:r>
              <a:rPr lang="en-US" dirty="0" smtClean="0"/>
              <a:t>can’t be one-to-one.</a:t>
            </a:r>
            <a:endParaRPr lang="en-US" dirty="0"/>
          </a:p>
        </p:txBody>
      </p:sp>
      <p:sp>
        <p:nvSpPr>
          <p:cNvPr id="4" name="Isosceles Triangle 3"/>
          <p:cNvSpPr/>
          <p:nvPr/>
        </p:nvSpPr>
        <p:spPr>
          <a:xfrm rot="5400000" flipV="1">
            <a:off x="8229600" y="55626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Pigeonhole Principle</a:t>
            </a:r>
            <a:endParaRPr lang="en-US" dirty="0"/>
          </a:p>
        </p:txBody>
      </p:sp>
      <p:sp>
        <p:nvSpPr>
          <p:cNvPr id="3" name="Content Placeholder 2"/>
          <p:cNvSpPr>
            <a:spLocks noGrp="1"/>
          </p:cNvSpPr>
          <p:nvPr>
            <p:ph idx="1"/>
          </p:nvPr>
        </p:nvSpPr>
        <p:spPr/>
        <p:txBody>
          <a:bodyPr>
            <a:normAutofit/>
          </a:bodyPr>
          <a:lstStyle/>
          <a:p>
            <a:pPr>
              <a:buNone/>
            </a:pPr>
            <a:r>
              <a:rPr lang="en-US" b="1" dirty="0" smtClean="0"/>
              <a:t>   Example</a:t>
            </a:r>
            <a:r>
              <a:rPr lang="en-US" dirty="0" smtClean="0"/>
              <a:t>: Among any group of </a:t>
            </a:r>
            <a:r>
              <a:rPr lang="en-US" dirty="0" smtClean="0">
                <a:latin typeface="Cambria Math" pitchFamily="18" charset="0"/>
                <a:ea typeface="Cambria Math" pitchFamily="18" charset="0"/>
              </a:rPr>
              <a:t>367</a:t>
            </a:r>
            <a:r>
              <a:rPr lang="en-US" dirty="0" smtClean="0"/>
              <a:t> people, there must be at least two with the same birthday, because there are only </a:t>
            </a:r>
            <a:r>
              <a:rPr lang="en-US" dirty="0" smtClean="0">
                <a:latin typeface="Cambria Math" pitchFamily="18" charset="0"/>
                <a:ea typeface="Cambria Math" pitchFamily="18" charset="0"/>
              </a:rPr>
              <a:t>366</a:t>
            </a:r>
            <a:r>
              <a:rPr lang="en-US" dirty="0" smtClean="0"/>
              <a:t> possible birthdays. </a:t>
            </a:r>
            <a:r>
              <a:rPr lang="en-US" dirty="0" smtClean="0">
                <a:latin typeface="Cambria Math"/>
                <a:ea typeface="Cambria Math"/>
              </a:rPr>
              <a:t>⌈</a:t>
            </a:r>
            <a:r>
              <a:rPr lang="en-US" dirty="0" smtClean="0">
                <a:latin typeface="Cambria Math" pitchFamily="18" charset="0"/>
                <a:ea typeface="Cambria Math" pitchFamily="18" charset="0"/>
              </a:rPr>
              <a:t>367</a:t>
            </a:r>
            <a:r>
              <a:rPr lang="en-US" dirty="0" smtClean="0"/>
              <a:t>/</a:t>
            </a:r>
            <a:r>
              <a:rPr lang="en-US" dirty="0" smtClean="0">
                <a:latin typeface="Cambria Math" pitchFamily="18" charset="0"/>
                <a:ea typeface="Cambria Math" pitchFamily="18" charset="0"/>
              </a:rPr>
              <a:t>366</a:t>
            </a:r>
            <a:r>
              <a:rPr lang="en-US" dirty="0" smtClean="0">
                <a:latin typeface="Cambria Math"/>
                <a:ea typeface="Cambria Math"/>
              </a:rPr>
              <a:t>⌉ </a:t>
            </a:r>
            <a:r>
              <a:rPr lang="en-US" dirty="0">
                <a:latin typeface="Cambria Math"/>
                <a:ea typeface="Cambria Math"/>
              </a:rPr>
              <a:t>= 2</a:t>
            </a:r>
            <a:endParaRPr lang="en-US" dirty="0" smtClean="0">
              <a:latin typeface="Cambria Math"/>
              <a:ea typeface="Cambria Math"/>
            </a:endParaRPr>
          </a:p>
          <a:p>
            <a:pPr>
              <a:buNone/>
            </a:pPr>
            <a:r>
              <a:rPr lang="en-US" b="1" dirty="0" smtClean="0"/>
              <a:t>	Example</a:t>
            </a:r>
            <a:r>
              <a:rPr lang="en-US" dirty="0" smtClean="0"/>
              <a:t>: Among </a:t>
            </a:r>
            <a:r>
              <a:rPr lang="en-US" dirty="0" smtClean="0">
                <a:latin typeface="Cambria Math" pitchFamily="18" charset="0"/>
                <a:ea typeface="Cambria Math" pitchFamily="18" charset="0"/>
              </a:rPr>
              <a:t>100</a:t>
            </a:r>
            <a:r>
              <a:rPr lang="en-US" dirty="0" smtClean="0"/>
              <a:t> people there are at least           </a:t>
            </a:r>
            <a:r>
              <a:rPr lang="en-US" dirty="0" smtClean="0">
                <a:latin typeface="Cambria Math"/>
                <a:ea typeface="Cambria Math"/>
              </a:rPr>
              <a:t>⌈</a:t>
            </a:r>
            <a:r>
              <a:rPr lang="en-US" dirty="0" smtClean="0">
                <a:latin typeface="Cambria Math" pitchFamily="18" charset="0"/>
                <a:ea typeface="Cambria Math" pitchFamily="18" charset="0"/>
              </a:rPr>
              <a:t>100</a:t>
            </a:r>
            <a:r>
              <a:rPr lang="en-US" dirty="0" smtClean="0"/>
              <a:t>/</a:t>
            </a:r>
            <a:r>
              <a:rPr lang="en-US" dirty="0" smtClean="0">
                <a:latin typeface="Cambria Math" pitchFamily="18" charset="0"/>
                <a:ea typeface="Cambria Math" pitchFamily="18" charset="0"/>
              </a:rPr>
              <a:t>12</a:t>
            </a:r>
            <a:r>
              <a:rPr lang="en-US" dirty="0" smtClean="0">
                <a:latin typeface="Cambria Math"/>
                <a:ea typeface="Cambria Math"/>
              </a:rPr>
              <a:t>⌉ = 9</a:t>
            </a:r>
            <a:r>
              <a:rPr lang="en-US" dirty="0" smtClean="0"/>
              <a:t> who were </a:t>
            </a:r>
            <a:r>
              <a:rPr lang="en-US" dirty="0"/>
              <a:t>born in the same </a:t>
            </a:r>
            <a:r>
              <a:rPr lang="en-US" dirty="0" smtClean="0"/>
              <a:t>month.</a:t>
            </a:r>
          </a:p>
          <a:p>
            <a:pPr>
              <a:buNone/>
            </a:pPr>
            <a:r>
              <a:rPr lang="en-US" b="1" dirty="0"/>
              <a:t>	</a:t>
            </a:r>
            <a:r>
              <a:rPr lang="en-US" b="1" dirty="0" smtClean="0"/>
              <a:t>Example</a:t>
            </a:r>
            <a:r>
              <a:rPr lang="en-US" dirty="0"/>
              <a:t>: </a:t>
            </a:r>
            <a:r>
              <a:rPr lang="en-US" dirty="0" smtClean="0"/>
              <a:t>In any set of 27 English , must be at least two that begin with the same letter, since there are 26 letters in the English alphabet. </a:t>
            </a:r>
            <a:r>
              <a:rPr lang="en-US" dirty="0" smtClean="0">
                <a:latin typeface="Cambria Math"/>
                <a:ea typeface="Cambria Math"/>
              </a:rPr>
              <a:t>⌈</a:t>
            </a:r>
            <a:r>
              <a:rPr lang="en-US" dirty="0" smtClean="0">
                <a:latin typeface="Cambria Math" pitchFamily="18" charset="0"/>
                <a:ea typeface="Cambria Math" pitchFamily="18" charset="0"/>
              </a:rPr>
              <a:t>27</a:t>
            </a:r>
            <a:r>
              <a:rPr lang="en-US" dirty="0" smtClean="0"/>
              <a:t>/</a:t>
            </a:r>
            <a:r>
              <a:rPr lang="en-US" dirty="0" smtClean="0">
                <a:latin typeface="Cambria Math" pitchFamily="18" charset="0"/>
                <a:ea typeface="Cambria Math" pitchFamily="18" charset="0"/>
              </a:rPr>
              <a:t>26</a:t>
            </a:r>
            <a:r>
              <a:rPr lang="en-US" dirty="0" smtClean="0">
                <a:latin typeface="Cambria Math"/>
                <a:ea typeface="Cambria Math"/>
              </a:rPr>
              <a:t>⌉ </a:t>
            </a:r>
            <a:r>
              <a:rPr lang="en-US" dirty="0">
                <a:latin typeface="Cambria Math"/>
                <a:ea typeface="Cambria Math"/>
              </a:rPr>
              <a:t>= 2</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The Generalized Pigeonhole Principle</a:t>
            </a:r>
            <a:endParaRPr lang="en-US" sz="4000" dirty="0"/>
          </a:p>
        </p:txBody>
      </p:sp>
      <p:sp>
        <p:nvSpPr>
          <p:cNvPr id="3" name="Content Placeholder 2"/>
          <p:cNvSpPr>
            <a:spLocks noGrp="1"/>
          </p:cNvSpPr>
          <p:nvPr>
            <p:ph idx="1"/>
          </p:nvPr>
        </p:nvSpPr>
        <p:spPr/>
        <p:txBody>
          <a:bodyPr>
            <a:normAutofit fontScale="92500" lnSpcReduction="20000"/>
          </a:bodyPr>
          <a:lstStyle/>
          <a:p>
            <a:pPr>
              <a:buNone/>
            </a:pPr>
            <a:r>
              <a:rPr lang="en-US" b="1" dirty="0" smtClean="0"/>
              <a:t>    The Generalized Pigeonhole Principle</a:t>
            </a:r>
            <a:r>
              <a:rPr lang="en-US" dirty="0" smtClean="0"/>
              <a:t>: If </a:t>
            </a:r>
            <a:r>
              <a:rPr lang="en-US" i="1" dirty="0" smtClean="0"/>
              <a:t>N</a:t>
            </a:r>
            <a:r>
              <a:rPr lang="en-US" dirty="0" smtClean="0"/>
              <a:t> objects are placed into </a:t>
            </a:r>
            <a:r>
              <a:rPr lang="en-US" i="1" dirty="0" smtClean="0"/>
              <a:t>k</a:t>
            </a:r>
            <a:r>
              <a:rPr lang="en-US" dirty="0" smtClean="0"/>
              <a:t> boxes, then there is at least one box containing at least </a:t>
            </a:r>
            <a:r>
              <a:rPr lang="en-US" dirty="0" smtClean="0">
                <a:latin typeface="Cambria Math"/>
                <a:ea typeface="Cambria Math"/>
              </a:rPr>
              <a:t>⌈</a:t>
            </a:r>
            <a:r>
              <a:rPr lang="en-US" i="1" dirty="0" smtClean="0"/>
              <a:t>N</a:t>
            </a:r>
            <a:r>
              <a:rPr lang="en-US" dirty="0" smtClean="0"/>
              <a:t>/</a:t>
            </a:r>
            <a:r>
              <a:rPr lang="en-US" i="1" dirty="0" smtClean="0"/>
              <a:t>k</a:t>
            </a:r>
            <a:r>
              <a:rPr lang="en-US" dirty="0" smtClean="0">
                <a:latin typeface="Cambria Math"/>
                <a:ea typeface="Cambria Math"/>
              </a:rPr>
              <a:t>⌉</a:t>
            </a:r>
            <a:r>
              <a:rPr lang="en-US" dirty="0" smtClean="0"/>
              <a:t> objects.</a:t>
            </a:r>
          </a:p>
          <a:p>
            <a:pPr>
              <a:buNone/>
            </a:pPr>
            <a:r>
              <a:rPr lang="en-US" b="1" dirty="0" smtClean="0"/>
              <a:t>    Proof</a:t>
            </a:r>
            <a:r>
              <a:rPr lang="en-US" dirty="0" smtClean="0"/>
              <a:t>: We use a proof by contraposition. Suppose that none of the boxes contains more than </a:t>
            </a:r>
            <a:r>
              <a:rPr lang="en-US" dirty="0" smtClean="0">
                <a:latin typeface="Cambria Math"/>
                <a:ea typeface="Cambria Math"/>
              </a:rPr>
              <a:t>⌈</a:t>
            </a:r>
            <a:r>
              <a:rPr lang="en-US" i="1" dirty="0" smtClean="0"/>
              <a:t>N</a:t>
            </a:r>
            <a:r>
              <a:rPr lang="en-US" dirty="0" smtClean="0"/>
              <a:t>/</a:t>
            </a:r>
            <a:r>
              <a:rPr lang="en-US" i="1" dirty="0" smtClean="0"/>
              <a:t>k</a:t>
            </a:r>
            <a:r>
              <a:rPr lang="en-US" dirty="0" smtClean="0">
                <a:latin typeface="Cambria Math"/>
                <a:ea typeface="Cambria Math"/>
              </a:rPr>
              <a:t>⌉</a:t>
            </a:r>
            <a:r>
              <a:rPr lang="en-US" dirty="0" smtClean="0"/>
              <a:t> </a:t>
            </a:r>
            <a:r>
              <a:rPr lang="en-US" dirty="0" smtClean="0">
                <a:latin typeface="Cambria Math"/>
                <a:ea typeface="Cambria Math"/>
              </a:rPr>
              <a:t>− 1 </a:t>
            </a:r>
            <a:r>
              <a:rPr lang="en-US" dirty="0" smtClean="0">
                <a:ea typeface="Cambria Math"/>
              </a:rPr>
              <a:t>objects. Then the total number of objects is at most</a:t>
            </a:r>
          </a:p>
          <a:p>
            <a:pPr>
              <a:buNone/>
            </a:pPr>
            <a:endParaRPr lang="en-US" dirty="0" smtClean="0">
              <a:ea typeface="Cambria Math"/>
            </a:endParaRPr>
          </a:p>
          <a:p>
            <a:pPr>
              <a:buNone/>
            </a:pPr>
            <a:endParaRPr lang="en-US" dirty="0" smtClean="0">
              <a:ea typeface="Cambria Math"/>
            </a:endParaRPr>
          </a:p>
          <a:p>
            <a:pPr>
              <a:buNone/>
            </a:pPr>
            <a:r>
              <a:rPr lang="en-US" dirty="0" smtClean="0">
                <a:ea typeface="Cambria Math"/>
              </a:rPr>
              <a:t>    where the inequality </a:t>
            </a:r>
            <a:r>
              <a:rPr lang="en-US" dirty="0" smtClean="0">
                <a:latin typeface="Cambria Math"/>
                <a:ea typeface="Cambria Math"/>
              </a:rPr>
              <a:t>⌈</a:t>
            </a:r>
            <a:r>
              <a:rPr lang="en-US" i="1" dirty="0" smtClean="0"/>
              <a:t>N</a:t>
            </a:r>
            <a:r>
              <a:rPr lang="en-US" dirty="0" smtClean="0"/>
              <a:t>/</a:t>
            </a:r>
            <a:r>
              <a:rPr lang="en-US" i="1" dirty="0" smtClean="0"/>
              <a:t>k</a:t>
            </a:r>
            <a:r>
              <a:rPr lang="en-US" dirty="0" smtClean="0">
                <a:latin typeface="Cambria Math"/>
                <a:ea typeface="Cambria Math"/>
              </a:rPr>
              <a:t>⌉</a:t>
            </a:r>
            <a:r>
              <a:rPr lang="en-US" dirty="0" smtClean="0"/>
              <a:t> &lt; </a:t>
            </a:r>
            <a:r>
              <a:rPr lang="en-US" dirty="0" smtClean="0">
                <a:latin typeface="Cambria Math"/>
                <a:ea typeface="Cambria Math"/>
              </a:rPr>
              <a:t>⌈</a:t>
            </a:r>
            <a:r>
              <a:rPr lang="en-US" i="1" dirty="0" smtClean="0"/>
              <a:t>N</a:t>
            </a:r>
            <a:r>
              <a:rPr lang="en-US" dirty="0" smtClean="0"/>
              <a:t>/</a:t>
            </a:r>
            <a:r>
              <a:rPr lang="en-US" i="1" dirty="0" smtClean="0"/>
              <a:t>k</a:t>
            </a:r>
            <a:r>
              <a:rPr lang="en-US" dirty="0" smtClean="0">
                <a:latin typeface="Cambria Math"/>
                <a:ea typeface="Cambria Math"/>
              </a:rPr>
              <a:t>⌉</a:t>
            </a:r>
            <a:r>
              <a:rPr lang="en-US" dirty="0" smtClean="0"/>
              <a:t> + </a:t>
            </a:r>
            <a:r>
              <a:rPr lang="en-US" dirty="0" smtClean="0">
                <a:latin typeface="Cambria Math" pitchFamily="18" charset="0"/>
                <a:ea typeface="Cambria Math" pitchFamily="18" charset="0"/>
              </a:rPr>
              <a:t>1</a:t>
            </a:r>
            <a:r>
              <a:rPr lang="en-US" dirty="0" smtClean="0"/>
              <a:t> has been used. This is a contradiction because there are a total of n objects.</a:t>
            </a:r>
          </a:p>
          <a:p>
            <a:pPr>
              <a:buNone/>
            </a:pPr>
            <a:endParaRPr lang="en-US" dirty="0" smtClean="0"/>
          </a:p>
          <a:p>
            <a:pPr>
              <a:buNone/>
            </a:pPr>
            <a:r>
              <a:rPr lang="en-US" dirty="0" smtClean="0"/>
              <a:t>   </a:t>
            </a:r>
            <a:endParaRPr lang="en-US" dirty="0"/>
          </a:p>
        </p:txBody>
      </p:sp>
      <p:pic>
        <p:nvPicPr>
          <p:cNvPr id="5" name="Picture 4" descr="addin_tmp.png"/>
          <p:cNvPicPr>
            <a:picLocks noChangeAspect="1"/>
          </p:cNvPicPr>
          <p:nvPr>
            <p:custDataLst>
              <p:tags r:id="rId1"/>
            </p:custDataLst>
          </p:nvPr>
        </p:nvPicPr>
        <p:blipFill>
          <a:blip r:embed="rId3" cstate="print"/>
          <a:stretch>
            <a:fillRect/>
          </a:stretch>
        </p:blipFill>
        <p:spPr>
          <a:xfrm>
            <a:off x="2286000" y="3962400"/>
            <a:ext cx="3908870" cy="518160"/>
          </a:xfrm>
          <a:prstGeom prst="rect">
            <a:avLst/>
          </a:prstGeom>
        </p:spPr>
      </p:pic>
      <p:sp>
        <p:nvSpPr>
          <p:cNvPr id="6" name="Isosceles Triangle 5"/>
          <p:cNvSpPr/>
          <p:nvPr/>
        </p:nvSpPr>
        <p:spPr>
          <a:xfrm rot="5400000" flipV="1">
            <a:off x="8382000" y="50292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91312"/>
          </a:xfrm>
        </p:spPr>
        <p:txBody>
          <a:bodyPr>
            <a:normAutofit fontScale="90000"/>
          </a:bodyPr>
          <a:lstStyle/>
          <a:p>
            <a:r>
              <a:rPr lang="en-US" sz="4000" dirty="0" smtClean="0"/>
              <a:t>The Generalized Pigeonhole Principle</a:t>
            </a:r>
            <a:endParaRPr lang="en-US" sz="4000" dirty="0"/>
          </a:p>
        </p:txBody>
      </p:sp>
      <p:sp>
        <p:nvSpPr>
          <p:cNvPr id="3" name="Content Placeholder 2"/>
          <p:cNvSpPr>
            <a:spLocks noGrp="1"/>
          </p:cNvSpPr>
          <p:nvPr>
            <p:ph idx="1"/>
          </p:nvPr>
        </p:nvSpPr>
        <p:spPr>
          <a:xfrm>
            <a:off x="457200" y="1295400"/>
            <a:ext cx="8229600" cy="5029200"/>
          </a:xfrm>
        </p:spPr>
        <p:txBody>
          <a:bodyPr>
            <a:normAutofit fontScale="92500"/>
          </a:bodyPr>
          <a:lstStyle/>
          <a:p>
            <a:pPr>
              <a:buNone/>
            </a:pPr>
            <a:r>
              <a:rPr lang="en-US" b="1" dirty="0" smtClean="0"/>
              <a:t>    Example</a:t>
            </a:r>
            <a:r>
              <a:rPr lang="en-US" dirty="0"/>
              <a:t>: What is the minimum number of students required in a Discrete Mathematics class to be sure that at least six will receive the same grade, if there are five possible grades, A, B, C, D, and F</a:t>
            </a:r>
            <a:r>
              <a:rPr lang="en-US" dirty="0" smtClean="0"/>
              <a:t>.</a:t>
            </a:r>
          </a:p>
          <a:p>
            <a:pPr>
              <a:buNone/>
            </a:pPr>
            <a:r>
              <a:rPr lang="en-US" b="1" dirty="0"/>
              <a:t>	</a:t>
            </a:r>
            <a:r>
              <a:rPr lang="en-US" b="1" dirty="0" smtClean="0"/>
              <a:t>Solution</a:t>
            </a:r>
            <a:r>
              <a:rPr lang="en-US" dirty="0" smtClean="0"/>
              <a:t>: </a:t>
            </a:r>
          </a:p>
          <a:p>
            <a:pPr>
              <a:buNone/>
            </a:pPr>
            <a:r>
              <a:rPr lang="en-US" dirty="0" smtClean="0"/>
              <a:t>	The minimum number of students needed to guarantee that at least six students receive the same grade is the smallest integer N such that </a:t>
            </a:r>
            <a:r>
              <a:rPr lang="en-US" dirty="0" smtClean="0">
                <a:latin typeface="Cambria Math"/>
                <a:ea typeface="Cambria Math"/>
              </a:rPr>
              <a:t>⌈</a:t>
            </a:r>
            <a:r>
              <a:rPr lang="en-US" dirty="0" smtClean="0"/>
              <a:t> N/K </a:t>
            </a:r>
            <a:r>
              <a:rPr lang="en-US" dirty="0" smtClean="0">
                <a:latin typeface="Cambria Math"/>
                <a:ea typeface="Cambria Math"/>
              </a:rPr>
              <a:t>⌉ = ⌈</a:t>
            </a:r>
            <a:r>
              <a:rPr lang="en-US" dirty="0" smtClean="0"/>
              <a:t> N/5 </a:t>
            </a:r>
            <a:r>
              <a:rPr lang="en-US" dirty="0" smtClean="0">
                <a:latin typeface="Cambria Math"/>
                <a:ea typeface="Cambria Math"/>
              </a:rPr>
              <a:t>⌉ </a:t>
            </a:r>
            <a:r>
              <a:rPr lang="en-US" dirty="0" smtClean="0"/>
              <a:t>= 6. The smallest such integer is </a:t>
            </a:r>
          </a:p>
          <a:p>
            <a:pPr>
              <a:buNone/>
            </a:pPr>
            <a:r>
              <a:rPr lang="en-US" dirty="0"/>
              <a:t>	</a:t>
            </a:r>
            <a:r>
              <a:rPr lang="en-US" dirty="0" smtClean="0"/>
              <a:t>N </a:t>
            </a:r>
            <a:r>
              <a:rPr lang="en-US" dirty="0"/>
              <a:t>= </a:t>
            </a:r>
            <a:r>
              <a:rPr lang="en-US" dirty="0" smtClean="0"/>
              <a:t>K(</a:t>
            </a:r>
            <a:r>
              <a:rPr lang="en-US" dirty="0" smtClean="0">
                <a:latin typeface="Cambria Math"/>
                <a:ea typeface="Cambria Math"/>
              </a:rPr>
              <a:t>⌈</a:t>
            </a:r>
            <a:r>
              <a:rPr lang="en-US" dirty="0" smtClean="0"/>
              <a:t> N/K </a:t>
            </a:r>
            <a:r>
              <a:rPr lang="en-US" dirty="0" smtClean="0">
                <a:latin typeface="Cambria Math"/>
                <a:ea typeface="Cambria Math"/>
              </a:rPr>
              <a:t>⌉-1)+1 =</a:t>
            </a:r>
            <a:r>
              <a:rPr lang="en-US" dirty="0"/>
              <a:t> </a:t>
            </a:r>
            <a:r>
              <a:rPr lang="en-US" dirty="0" smtClean="0"/>
              <a:t>5(6-1</a:t>
            </a:r>
            <a:r>
              <a:rPr lang="en-US" dirty="0"/>
              <a:t>)+1=5 ⋅ 5 + 1 = 26</a:t>
            </a:r>
            <a:r>
              <a:rPr lang="en-US" dirty="0" smtClean="0"/>
              <a:t>.</a:t>
            </a:r>
            <a:endParaRPr lang="en-US" dirty="0"/>
          </a:p>
          <a:p>
            <a:pPr>
              <a:buNone/>
            </a:pPr>
            <a:r>
              <a:rPr lang="en-US" dirty="0" smtClean="0"/>
              <a:t>	Thus </a:t>
            </a:r>
            <a:r>
              <a:rPr lang="en-US" dirty="0"/>
              <a:t>26 is the minimum number of students needed to be sure that at least 6 students will receive the same grades.</a:t>
            </a:r>
          </a:p>
          <a:p>
            <a:pPr>
              <a:buNone/>
            </a:pPr>
            <a:endParaRPr lang="en-US"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Permutations and Combinations</a:t>
            </a:r>
            <a:endParaRPr lang="en-US" dirty="0"/>
          </a:p>
        </p:txBody>
      </p:sp>
      <p:sp>
        <p:nvSpPr>
          <p:cNvPr id="3" name="Subtitle 2"/>
          <p:cNvSpPr>
            <a:spLocks noGrp="1"/>
          </p:cNvSpPr>
          <p:nvPr>
            <p:ph type="subTitle" idx="1"/>
          </p:nvPr>
        </p:nvSpPr>
        <p:spPr/>
        <p:txBody>
          <a:bodyPr/>
          <a:lstStyle/>
          <a:p>
            <a:r>
              <a:rPr lang="en-US" dirty="0" smtClean="0"/>
              <a:t>Section 6.3</a:t>
            </a:r>
            <a:endParaRPr lang="en-US"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 Summary</a:t>
            </a:r>
            <a:endParaRPr lang="en-US" dirty="0"/>
          </a:p>
        </p:txBody>
      </p:sp>
      <p:sp>
        <p:nvSpPr>
          <p:cNvPr id="3" name="Content Placeholder 2"/>
          <p:cNvSpPr>
            <a:spLocks noGrp="1"/>
          </p:cNvSpPr>
          <p:nvPr>
            <p:ph idx="1"/>
          </p:nvPr>
        </p:nvSpPr>
        <p:spPr/>
        <p:txBody>
          <a:bodyPr/>
          <a:lstStyle/>
          <a:p>
            <a:r>
              <a:rPr lang="en-US" dirty="0" smtClean="0"/>
              <a:t>Permutations</a:t>
            </a:r>
          </a:p>
          <a:p>
            <a:r>
              <a:rPr lang="en-US" dirty="0" smtClean="0"/>
              <a:t>Combinations</a:t>
            </a:r>
          </a:p>
          <a:p>
            <a:r>
              <a:rPr lang="en-US" dirty="0" smtClean="0"/>
              <a:t>Combinatorial Proofs</a:t>
            </a: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Permutations</a:t>
            </a:r>
            <a:endParaRPr lang="en-US" dirty="0"/>
          </a:p>
        </p:txBody>
      </p:sp>
      <p:sp>
        <p:nvSpPr>
          <p:cNvPr id="3" name="Content Placeholder 2"/>
          <p:cNvSpPr>
            <a:spLocks noGrp="1"/>
          </p:cNvSpPr>
          <p:nvPr>
            <p:ph idx="1"/>
          </p:nvPr>
        </p:nvSpPr>
        <p:spPr>
          <a:xfrm>
            <a:off x="431409" y="1867017"/>
            <a:ext cx="8229600" cy="4389120"/>
          </a:xfrm>
        </p:spPr>
        <p:txBody>
          <a:bodyPr>
            <a:normAutofit lnSpcReduction="10000"/>
          </a:bodyPr>
          <a:lstStyle/>
          <a:p>
            <a:pPr>
              <a:buNone/>
            </a:pPr>
            <a:r>
              <a:rPr lang="en-US" b="1" dirty="0" smtClean="0"/>
              <a:t>   Definition</a:t>
            </a:r>
            <a:r>
              <a:rPr lang="en-US" dirty="0" smtClean="0"/>
              <a:t>: A </a:t>
            </a:r>
            <a:r>
              <a:rPr lang="en-US" i="1" dirty="0" smtClean="0"/>
              <a:t>permutation</a:t>
            </a:r>
            <a:r>
              <a:rPr lang="en-US" dirty="0" smtClean="0"/>
              <a:t> of a set of distinct objects is an ordered arrangement of these objects. An ordered arrangement of r elements of a set is called an                      </a:t>
            </a:r>
            <a:r>
              <a:rPr lang="en-US" i="1" dirty="0" smtClean="0"/>
              <a:t>r-permutation</a:t>
            </a:r>
            <a:r>
              <a:rPr lang="en-US" dirty="0" smtClean="0"/>
              <a:t>.</a:t>
            </a:r>
          </a:p>
          <a:p>
            <a:pPr>
              <a:buNone/>
            </a:pPr>
            <a:r>
              <a:rPr lang="en-US" b="1" dirty="0" smtClean="0"/>
              <a:t>   Example</a:t>
            </a:r>
            <a:r>
              <a:rPr lang="en-US" dirty="0" smtClean="0"/>
              <a:t>: Let </a:t>
            </a:r>
            <a:r>
              <a:rPr lang="en-US" i="1" dirty="0" smtClean="0"/>
              <a:t>S</a:t>
            </a:r>
            <a:r>
              <a:rPr lang="en-US" dirty="0" smtClean="0"/>
              <a:t> = {</a:t>
            </a:r>
            <a:r>
              <a:rPr lang="en-US" dirty="0" smtClean="0">
                <a:latin typeface="Cambria Math" pitchFamily="18" charset="0"/>
                <a:ea typeface="Cambria Math" pitchFamily="18" charset="0"/>
              </a:rPr>
              <a:t>1</a:t>
            </a:r>
            <a:r>
              <a:rPr lang="en-US" dirty="0" smtClean="0"/>
              <a:t>,</a:t>
            </a:r>
            <a:r>
              <a:rPr lang="en-US" dirty="0" smtClean="0">
                <a:latin typeface="Cambria Math" pitchFamily="18" charset="0"/>
                <a:ea typeface="Cambria Math" pitchFamily="18" charset="0"/>
              </a:rPr>
              <a:t>2</a:t>
            </a:r>
            <a:r>
              <a:rPr lang="en-US" dirty="0" smtClean="0"/>
              <a:t>,</a:t>
            </a:r>
            <a:r>
              <a:rPr lang="en-US" dirty="0" smtClean="0">
                <a:latin typeface="Cambria Math" pitchFamily="18" charset="0"/>
                <a:ea typeface="Cambria Math" pitchFamily="18" charset="0"/>
              </a:rPr>
              <a:t>3</a:t>
            </a:r>
            <a:r>
              <a:rPr lang="en-US" dirty="0" smtClean="0"/>
              <a:t>}. </a:t>
            </a:r>
          </a:p>
          <a:p>
            <a:pPr lvl="1"/>
            <a:r>
              <a:rPr lang="en-US" dirty="0" smtClean="0"/>
              <a:t>The ordered arrangement </a:t>
            </a:r>
            <a:r>
              <a:rPr lang="en-US" dirty="0" smtClean="0">
                <a:latin typeface="Cambria Math" pitchFamily="18" charset="0"/>
                <a:ea typeface="Cambria Math" pitchFamily="18" charset="0"/>
              </a:rPr>
              <a:t>3</a:t>
            </a:r>
            <a:r>
              <a:rPr lang="en-US" dirty="0" smtClean="0"/>
              <a:t>,</a:t>
            </a:r>
            <a:r>
              <a:rPr lang="en-US" dirty="0" smtClean="0">
                <a:latin typeface="Cambria Math" pitchFamily="18" charset="0"/>
                <a:ea typeface="Cambria Math" pitchFamily="18" charset="0"/>
              </a:rPr>
              <a:t>1</a:t>
            </a:r>
            <a:r>
              <a:rPr lang="en-US" dirty="0" smtClean="0"/>
              <a:t>,</a:t>
            </a:r>
            <a:r>
              <a:rPr lang="en-US" dirty="0" smtClean="0">
                <a:latin typeface="Cambria Math" pitchFamily="18" charset="0"/>
                <a:ea typeface="Cambria Math" pitchFamily="18" charset="0"/>
              </a:rPr>
              <a:t>2</a:t>
            </a:r>
            <a:r>
              <a:rPr lang="en-US" dirty="0" smtClean="0"/>
              <a:t> is a permutation of </a:t>
            </a:r>
            <a:r>
              <a:rPr lang="en-US" i="1" dirty="0" smtClean="0"/>
              <a:t>S</a:t>
            </a:r>
            <a:r>
              <a:rPr lang="en-US" dirty="0" smtClean="0"/>
              <a:t>.</a:t>
            </a:r>
          </a:p>
          <a:p>
            <a:pPr lvl="1"/>
            <a:r>
              <a:rPr lang="en-US" dirty="0" smtClean="0"/>
              <a:t>The ordered arrangement </a:t>
            </a:r>
            <a:r>
              <a:rPr lang="en-US" dirty="0" smtClean="0">
                <a:latin typeface="Cambria Math" pitchFamily="18" charset="0"/>
                <a:ea typeface="Cambria Math" pitchFamily="18" charset="0"/>
              </a:rPr>
              <a:t>3</a:t>
            </a:r>
            <a:r>
              <a:rPr lang="en-US" dirty="0" smtClean="0"/>
              <a:t>,</a:t>
            </a:r>
            <a:r>
              <a:rPr lang="en-US" dirty="0" smtClean="0">
                <a:latin typeface="Cambria Math" pitchFamily="18" charset="0"/>
                <a:ea typeface="Cambria Math" pitchFamily="18" charset="0"/>
              </a:rPr>
              <a:t>2</a:t>
            </a:r>
            <a:r>
              <a:rPr lang="en-US" dirty="0" smtClean="0"/>
              <a:t> is a </a:t>
            </a:r>
            <a:r>
              <a:rPr lang="en-US" dirty="0" smtClean="0">
                <a:latin typeface="Cambria Math" pitchFamily="18" charset="0"/>
                <a:ea typeface="Cambria Math" pitchFamily="18" charset="0"/>
              </a:rPr>
              <a:t>2</a:t>
            </a:r>
            <a:r>
              <a:rPr lang="en-US" dirty="0" smtClean="0"/>
              <a:t>-permutation of </a:t>
            </a:r>
            <a:r>
              <a:rPr lang="en-US" i="1" dirty="0" smtClean="0"/>
              <a:t>S</a:t>
            </a:r>
            <a:r>
              <a:rPr lang="en-US" dirty="0" smtClean="0"/>
              <a:t>.</a:t>
            </a:r>
          </a:p>
          <a:p>
            <a:r>
              <a:rPr lang="en-US" dirty="0" smtClean="0"/>
              <a:t>The number of </a:t>
            </a:r>
            <a:r>
              <a:rPr lang="en-US" i="1" dirty="0" smtClean="0"/>
              <a:t>r</a:t>
            </a:r>
            <a:r>
              <a:rPr lang="en-US" dirty="0" smtClean="0"/>
              <a:t>-permutations of a set with </a:t>
            </a:r>
            <a:r>
              <a:rPr lang="en-US" i="1" dirty="0" smtClean="0"/>
              <a:t>n</a:t>
            </a:r>
            <a:r>
              <a:rPr lang="en-US" dirty="0" smtClean="0"/>
              <a:t> elements is denoted by </a:t>
            </a:r>
            <a:r>
              <a:rPr lang="en-US" i="1" dirty="0" smtClean="0"/>
              <a:t>P</a:t>
            </a:r>
            <a:r>
              <a:rPr lang="en-US" dirty="0" smtClean="0"/>
              <a:t>(</a:t>
            </a:r>
            <a:r>
              <a:rPr lang="en-US" i="1" dirty="0" err="1" smtClean="0"/>
              <a:t>n</a:t>
            </a:r>
            <a:r>
              <a:rPr lang="en-US" dirty="0" err="1" smtClean="0"/>
              <a:t>,</a:t>
            </a:r>
            <a:r>
              <a:rPr lang="en-US" i="1" dirty="0" err="1" smtClean="0"/>
              <a:t>r</a:t>
            </a:r>
            <a:r>
              <a:rPr lang="en-US" dirty="0" smtClean="0"/>
              <a:t>).</a:t>
            </a:r>
          </a:p>
          <a:p>
            <a:r>
              <a:rPr lang="en-US" dirty="0" smtClean="0"/>
              <a:t>The </a:t>
            </a:r>
            <a:r>
              <a:rPr lang="en-US" dirty="0" smtClean="0">
                <a:latin typeface="Cambria Math" pitchFamily="18" charset="0"/>
                <a:ea typeface="Cambria Math" pitchFamily="18" charset="0"/>
              </a:rPr>
              <a:t>2</a:t>
            </a:r>
            <a:r>
              <a:rPr lang="en-US" dirty="0" smtClean="0"/>
              <a:t>-permutations of </a:t>
            </a:r>
            <a:r>
              <a:rPr lang="en-US" i="1" dirty="0" smtClean="0"/>
              <a:t>S</a:t>
            </a:r>
            <a:r>
              <a:rPr lang="en-US" dirty="0" smtClean="0"/>
              <a:t> = {</a:t>
            </a:r>
            <a:r>
              <a:rPr lang="en-US" dirty="0" smtClean="0">
                <a:latin typeface="Cambria Math" pitchFamily="18" charset="0"/>
                <a:ea typeface="Cambria Math" pitchFamily="18" charset="0"/>
              </a:rPr>
              <a:t>1</a:t>
            </a:r>
            <a:r>
              <a:rPr lang="en-US" dirty="0" smtClean="0"/>
              <a:t>,</a:t>
            </a:r>
            <a:r>
              <a:rPr lang="en-US" dirty="0" smtClean="0">
                <a:latin typeface="Cambria Math" pitchFamily="18" charset="0"/>
                <a:ea typeface="Cambria Math" pitchFamily="18" charset="0"/>
              </a:rPr>
              <a:t>2</a:t>
            </a:r>
            <a:r>
              <a:rPr lang="en-US" dirty="0" smtClean="0"/>
              <a:t>,</a:t>
            </a:r>
            <a:r>
              <a:rPr lang="en-US" dirty="0" smtClean="0">
                <a:latin typeface="Cambria Math" pitchFamily="18" charset="0"/>
                <a:ea typeface="Cambria Math" pitchFamily="18" charset="0"/>
              </a:rPr>
              <a:t>3</a:t>
            </a:r>
            <a:r>
              <a:rPr lang="en-US" dirty="0" smtClean="0"/>
              <a:t>} are</a:t>
            </a:r>
            <a:r>
              <a:rPr lang="en-US" dirty="0" smtClean="0">
                <a:latin typeface="Cambria Math" pitchFamily="18" charset="0"/>
                <a:ea typeface="Cambria Math" pitchFamily="18" charset="0"/>
              </a:rPr>
              <a:t> 1</a:t>
            </a:r>
            <a:r>
              <a:rPr lang="en-US" dirty="0" smtClean="0"/>
              <a:t>,</a:t>
            </a:r>
            <a:r>
              <a:rPr lang="en-US" dirty="0" smtClean="0">
                <a:latin typeface="Cambria Math" pitchFamily="18" charset="0"/>
                <a:ea typeface="Cambria Math" pitchFamily="18" charset="0"/>
              </a:rPr>
              <a:t>2; 1</a:t>
            </a:r>
            <a:r>
              <a:rPr lang="en-US" dirty="0" smtClean="0"/>
              <a:t>,</a:t>
            </a:r>
            <a:r>
              <a:rPr lang="en-US" dirty="0" smtClean="0">
                <a:latin typeface="Cambria Math" pitchFamily="18" charset="0"/>
                <a:ea typeface="Cambria Math" pitchFamily="18" charset="0"/>
              </a:rPr>
              <a:t>3; 2</a:t>
            </a:r>
            <a:r>
              <a:rPr lang="en-US" dirty="0" smtClean="0"/>
              <a:t>,</a:t>
            </a:r>
            <a:r>
              <a:rPr lang="en-US" dirty="0" smtClean="0">
                <a:latin typeface="Cambria Math" pitchFamily="18" charset="0"/>
                <a:ea typeface="Cambria Math" pitchFamily="18" charset="0"/>
              </a:rPr>
              <a:t>1; 2</a:t>
            </a:r>
            <a:r>
              <a:rPr lang="en-US" dirty="0" smtClean="0"/>
              <a:t>,</a:t>
            </a:r>
            <a:r>
              <a:rPr lang="en-US" dirty="0" smtClean="0">
                <a:latin typeface="Cambria Math" pitchFamily="18" charset="0"/>
                <a:ea typeface="Cambria Math" pitchFamily="18" charset="0"/>
              </a:rPr>
              <a:t>3; 3</a:t>
            </a:r>
            <a:r>
              <a:rPr lang="en-US" dirty="0" smtClean="0"/>
              <a:t>,</a:t>
            </a:r>
            <a:r>
              <a:rPr lang="en-US" dirty="0" smtClean="0">
                <a:latin typeface="Cambria Math" pitchFamily="18" charset="0"/>
                <a:ea typeface="Cambria Math" pitchFamily="18" charset="0"/>
              </a:rPr>
              <a:t>1; and 3</a:t>
            </a:r>
            <a:r>
              <a:rPr lang="en-US" dirty="0" smtClean="0"/>
              <a:t>,</a:t>
            </a:r>
            <a:r>
              <a:rPr lang="en-US" dirty="0" smtClean="0">
                <a:latin typeface="Cambria Math" pitchFamily="18" charset="0"/>
                <a:ea typeface="Cambria Math" pitchFamily="18" charset="0"/>
              </a:rPr>
              <a:t>2. Hence, </a:t>
            </a:r>
            <a:r>
              <a:rPr lang="en-US" i="1" dirty="0" smtClean="0">
                <a:ea typeface="Cambria Math" pitchFamily="18" charset="0"/>
              </a:rPr>
              <a:t>P</a:t>
            </a:r>
            <a:r>
              <a:rPr lang="en-US" dirty="0" smtClean="0">
                <a:latin typeface="Cambria Math" pitchFamily="18" charset="0"/>
                <a:ea typeface="Cambria Math" pitchFamily="18" charset="0"/>
              </a:rPr>
              <a:t>(3,2) = 6.</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Formula for the Number of Permutations</a:t>
            </a:r>
            <a:endParaRPr lang="en-US" dirty="0"/>
          </a:p>
        </p:txBody>
      </p:sp>
      <p:sp>
        <p:nvSpPr>
          <p:cNvPr id="3" name="Content Placeholder 2"/>
          <p:cNvSpPr>
            <a:spLocks noGrp="1"/>
          </p:cNvSpPr>
          <p:nvPr>
            <p:ph idx="1"/>
          </p:nvPr>
        </p:nvSpPr>
        <p:spPr/>
        <p:txBody>
          <a:bodyPr>
            <a:normAutofit fontScale="85000" lnSpcReduction="10000"/>
          </a:bodyPr>
          <a:lstStyle/>
          <a:p>
            <a:pPr>
              <a:buNone/>
            </a:pPr>
            <a:r>
              <a:rPr lang="en-US" b="1" dirty="0" smtClean="0"/>
              <a:t>    Theorem </a:t>
            </a:r>
            <a:r>
              <a:rPr lang="en-US" b="1" dirty="0" smtClean="0">
                <a:latin typeface="Cambria Math" pitchFamily="18" charset="0"/>
                <a:ea typeface="Cambria Math" pitchFamily="18" charset="0"/>
              </a:rPr>
              <a:t>1</a:t>
            </a:r>
            <a:r>
              <a:rPr lang="en-US" dirty="0" smtClean="0"/>
              <a:t>: If </a:t>
            </a:r>
            <a:r>
              <a:rPr lang="en-US" i="1" dirty="0" smtClean="0"/>
              <a:t>n</a:t>
            </a:r>
            <a:r>
              <a:rPr lang="en-US" dirty="0" smtClean="0"/>
              <a:t> is a positive integer and </a:t>
            </a:r>
            <a:r>
              <a:rPr lang="en-US" i="1" dirty="0" smtClean="0"/>
              <a:t>r</a:t>
            </a:r>
            <a:r>
              <a:rPr lang="en-US" dirty="0" smtClean="0"/>
              <a:t> is an integer with            </a:t>
            </a:r>
            <a:r>
              <a:rPr lang="en-US" dirty="0" smtClean="0">
                <a:latin typeface="Cambria Math" pitchFamily="18" charset="0"/>
                <a:ea typeface="Cambria Math" pitchFamily="18" charset="0"/>
              </a:rPr>
              <a:t>1</a:t>
            </a:r>
            <a:r>
              <a:rPr lang="en-US" dirty="0" smtClean="0"/>
              <a:t> </a:t>
            </a:r>
            <a:r>
              <a:rPr lang="en-US" dirty="0" smtClean="0">
                <a:latin typeface="Cambria Math"/>
                <a:ea typeface="Cambria Math"/>
              </a:rPr>
              <a:t>≤</a:t>
            </a:r>
            <a:r>
              <a:rPr lang="en-US" dirty="0" smtClean="0"/>
              <a:t> </a:t>
            </a:r>
            <a:r>
              <a:rPr lang="en-US" i="1" dirty="0" smtClean="0"/>
              <a:t>r</a:t>
            </a:r>
            <a:r>
              <a:rPr lang="en-US" dirty="0" smtClean="0"/>
              <a:t> </a:t>
            </a:r>
            <a:r>
              <a:rPr lang="en-US" dirty="0" smtClean="0">
                <a:latin typeface="Cambria Math"/>
                <a:ea typeface="Cambria Math"/>
              </a:rPr>
              <a:t>≤</a:t>
            </a:r>
            <a:r>
              <a:rPr lang="en-US" dirty="0" smtClean="0"/>
              <a:t> </a:t>
            </a:r>
            <a:r>
              <a:rPr lang="en-US" i="1" dirty="0" smtClean="0"/>
              <a:t>n</a:t>
            </a:r>
            <a:r>
              <a:rPr lang="en-US" dirty="0" smtClean="0"/>
              <a:t>, then there are</a:t>
            </a:r>
          </a:p>
          <a:p>
            <a:pPr>
              <a:buNone/>
            </a:pPr>
            <a:r>
              <a:rPr lang="en-US" dirty="0" smtClean="0"/>
              <a:t>         </a:t>
            </a:r>
            <a:r>
              <a:rPr lang="en-US" i="1" dirty="0" smtClean="0"/>
              <a:t>P</a:t>
            </a:r>
            <a:r>
              <a:rPr lang="en-US" dirty="0" smtClean="0"/>
              <a:t>(</a:t>
            </a:r>
            <a:r>
              <a:rPr lang="en-US" i="1" dirty="0" smtClean="0"/>
              <a:t>n</a:t>
            </a:r>
            <a:r>
              <a:rPr lang="en-US" dirty="0" smtClean="0"/>
              <a:t>, </a:t>
            </a:r>
            <a:r>
              <a:rPr lang="en-US" i="1" dirty="0" smtClean="0"/>
              <a:t>r</a:t>
            </a:r>
            <a:r>
              <a:rPr lang="en-US" dirty="0" smtClean="0"/>
              <a:t>) = </a:t>
            </a:r>
            <a:r>
              <a:rPr lang="en-US" i="1" dirty="0" smtClean="0"/>
              <a:t>n</a:t>
            </a:r>
            <a:r>
              <a:rPr lang="en-US" dirty="0" smtClean="0"/>
              <a:t>(</a:t>
            </a:r>
            <a:r>
              <a:rPr lang="en-US" i="1" dirty="0" smtClean="0"/>
              <a:t>n</a:t>
            </a:r>
            <a:r>
              <a:rPr lang="en-US" dirty="0" smtClean="0"/>
              <a:t>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1</a:t>
            </a:r>
            <a:r>
              <a:rPr lang="en-US" dirty="0" smtClean="0"/>
              <a:t>)(</a:t>
            </a:r>
            <a:r>
              <a:rPr lang="en-US" i="1" dirty="0" smtClean="0"/>
              <a:t>n </a:t>
            </a:r>
            <a:r>
              <a:rPr lang="en-US" i="1" dirty="0" smtClean="0">
                <a:latin typeface="Cambria Math"/>
                <a:ea typeface="Cambria Math"/>
              </a:rPr>
              <a:t>−</a:t>
            </a:r>
            <a:r>
              <a:rPr lang="en-US" dirty="0" smtClean="0"/>
              <a:t>  </a:t>
            </a:r>
            <a:r>
              <a:rPr lang="en-US" dirty="0" smtClean="0">
                <a:latin typeface="Cambria Math" pitchFamily="18" charset="0"/>
                <a:ea typeface="Cambria Math" pitchFamily="18" charset="0"/>
              </a:rPr>
              <a:t>2</a:t>
            </a:r>
            <a:r>
              <a:rPr lang="en-US" dirty="0" smtClean="0"/>
              <a:t>) </a:t>
            </a:r>
            <a:r>
              <a:rPr lang="en-US" dirty="0" smtClean="0">
                <a:latin typeface="Cambria Math"/>
                <a:ea typeface="Cambria Math"/>
              </a:rPr>
              <a:t>∙∙∙</a:t>
            </a:r>
            <a:r>
              <a:rPr lang="en-US" dirty="0" smtClean="0"/>
              <a:t>  (</a:t>
            </a:r>
            <a:r>
              <a:rPr lang="en-US" i="1" dirty="0" smtClean="0"/>
              <a:t>n</a:t>
            </a:r>
            <a:r>
              <a:rPr lang="en-US" dirty="0" smtClean="0"/>
              <a:t> </a:t>
            </a:r>
            <a:r>
              <a:rPr lang="en-US" dirty="0" smtClean="0">
                <a:latin typeface="Cambria Math"/>
                <a:ea typeface="Cambria Math"/>
              </a:rPr>
              <a:t>−</a:t>
            </a:r>
            <a:r>
              <a:rPr lang="en-US" dirty="0" smtClean="0"/>
              <a:t>  </a:t>
            </a:r>
            <a:r>
              <a:rPr lang="en-US" i="1" dirty="0" smtClean="0"/>
              <a:t>r</a:t>
            </a:r>
            <a:r>
              <a:rPr lang="en-US" dirty="0" smtClean="0"/>
              <a:t> + </a:t>
            </a:r>
            <a:r>
              <a:rPr lang="en-US" dirty="0" smtClean="0">
                <a:latin typeface="Cambria Math" pitchFamily="18" charset="0"/>
                <a:ea typeface="Cambria Math" pitchFamily="18" charset="0"/>
              </a:rPr>
              <a:t>1</a:t>
            </a:r>
            <a:r>
              <a:rPr lang="en-US" dirty="0" smtClean="0"/>
              <a:t>)</a:t>
            </a:r>
          </a:p>
          <a:p>
            <a:pPr>
              <a:buNone/>
            </a:pPr>
            <a:r>
              <a:rPr lang="en-US" i="1" dirty="0" smtClean="0"/>
              <a:t>    r</a:t>
            </a:r>
            <a:r>
              <a:rPr lang="en-US" dirty="0" smtClean="0"/>
              <a:t>-permutations of a set with n distinct elements.</a:t>
            </a:r>
          </a:p>
          <a:p>
            <a:pPr>
              <a:buNone/>
            </a:pPr>
            <a:r>
              <a:rPr lang="en-US" b="1" dirty="0" smtClean="0"/>
              <a:t>    Proof</a:t>
            </a:r>
            <a:r>
              <a:rPr lang="en-US" dirty="0" smtClean="0"/>
              <a:t>: Use the product rule. The first element can be chosen in </a:t>
            </a:r>
            <a:r>
              <a:rPr lang="en-US" i="1" dirty="0" smtClean="0"/>
              <a:t>n</a:t>
            </a:r>
            <a:r>
              <a:rPr lang="en-US" dirty="0" smtClean="0"/>
              <a:t> ways. The second in </a:t>
            </a:r>
            <a:r>
              <a:rPr lang="en-US" i="1" dirty="0" smtClean="0"/>
              <a:t>n</a:t>
            </a:r>
            <a:r>
              <a:rPr lang="en-US" dirty="0" smtClean="0"/>
              <a:t>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1 ways, and so on until there are             (</a:t>
            </a:r>
            <a:r>
              <a:rPr lang="en-US" i="1" dirty="0" smtClean="0"/>
              <a:t>n</a:t>
            </a:r>
            <a:r>
              <a:rPr lang="en-US" dirty="0" smtClean="0"/>
              <a:t> </a:t>
            </a:r>
            <a:r>
              <a:rPr lang="en-US" dirty="0" smtClean="0">
                <a:latin typeface="Cambria Math"/>
                <a:ea typeface="Cambria Math"/>
              </a:rPr>
              <a:t>−</a:t>
            </a:r>
            <a:r>
              <a:rPr lang="en-US" dirty="0" smtClean="0"/>
              <a:t> ( </a:t>
            </a:r>
            <a:r>
              <a:rPr lang="en-US" i="1" dirty="0" smtClean="0"/>
              <a:t>r</a:t>
            </a:r>
            <a:r>
              <a:rPr lang="en-US" dirty="0" smtClean="0"/>
              <a:t>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1</a:t>
            </a:r>
            <a:r>
              <a:rPr lang="en-US" dirty="0" smtClean="0">
                <a:ea typeface="Cambria Math" pitchFamily="18" charset="0"/>
              </a:rPr>
              <a:t>)) ways to choose the last element.</a:t>
            </a:r>
          </a:p>
          <a:p>
            <a:r>
              <a:rPr lang="en-US" dirty="0" smtClean="0">
                <a:ea typeface="Cambria Math" pitchFamily="18" charset="0"/>
              </a:rPr>
              <a:t>Note that </a:t>
            </a:r>
            <a:r>
              <a:rPr lang="en-US" i="1" dirty="0" smtClean="0">
                <a:ea typeface="Cambria Math" pitchFamily="18" charset="0"/>
              </a:rPr>
              <a:t>P</a:t>
            </a:r>
            <a:r>
              <a:rPr lang="en-US" dirty="0" smtClean="0">
                <a:ea typeface="Cambria Math" pitchFamily="18" charset="0"/>
              </a:rPr>
              <a:t>(</a:t>
            </a:r>
            <a:r>
              <a:rPr lang="en-US" i="1" dirty="0" smtClean="0">
                <a:ea typeface="Cambria Math" pitchFamily="18" charset="0"/>
              </a:rPr>
              <a:t>n</a:t>
            </a:r>
            <a:r>
              <a:rPr lang="en-US" dirty="0" smtClean="0">
                <a:ea typeface="Cambria Math" pitchFamily="18" charset="0"/>
              </a:rPr>
              <a:t>,</a:t>
            </a:r>
            <a:r>
              <a:rPr lang="en-US" dirty="0" smtClean="0">
                <a:latin typeface="Cambria Math" pitchFamily="18" charset="0"/>
                <a:ea typeface="Cambria Math" pitchFamily="18" charset="0"/>
              </a:rPr>
              <a:t>0</a:t>
            </a:r>
            <a:r>
              <a:rPr lang="en-US" dirty="0" smtClean="0">
                <a:ea typeface="Cambria Math" pitchFamily="18" charset="0"/>
              </a:rPr>
              <a:t>) = </a:t>
            </a:r>
            <a:r>
              <a:rPr lang="en-US" dirty="0" smtClean="0">
                <a:latin typeface="Cambria Math" pitchFamily="18" charset="0"/>
                <a:ea typeface="Cambria Math" pitchFamily="18" charset="0"/>
              </a:rPr>
              <a:t>1</a:t>
            </a:r>
            <a:r>
              <a:rPr lang="en-US" dirty="0" smtClean="0">
                <a:ea typeface="Cambria Math" pitchFamily="18" charset="0"/>
              </a:rPr>
              <a:t>, since there is only one way to order zero elements.</a:t>
            </a:r>
          </a:p>
          <a:p>
            <a:pPr>
              <a:buNone/>
            </a:pPr>
            <a:r>
              <a:rPr lang="en-US" b="1" dirty="0" smtClean="0">
                <a:ea typeface="Cambria Math" pitchFamily="18" charset="0"/>
              </a:rPr>
              <a:t>    Corollary </a:t>
            </a:r>
            <a:r>
              <a:rPr lang="en-US" b="1" dirty="0" smtClean="0">
                <a:latin typeface="Cambria Math" pitchFamily="18" charset="0"/>
                <a:ea typeface="Cambria Math" pitchFamily="18" charset="0"/>
              </a:rPr>
              <a:t>1</a:t>
            </a:r>
            <a:r>
              <a:rPr lang="en-US" dirty="0" smtClean="0">
                <a:ea typeface="Cambria Math" pitchFamily="18" charset="0"/>
              </a:rPr>
              <a:t>: If </a:t>
            </a:r>
            <a:r>
              <a:rPr lang="en-US" i="1" dirty="0" smtClean="0">
                <a:ea typeface="Cambria Math" pitchFamily="18" charset="0"/>
              </a:rPr>
              <a:t>n</a:t>
            </a:r>
            <a:r>
              <a:rPr lang="en-US" dirty="0" smtClean="0">
                <a:ea typeface="Cambria Math" pitchFamily="18" charset="0"/>
              </a:rPr>
              <a:t> and </a:t>
            </a:r>
            <a:r>
              <a:rPr lang="en-US" i="1" dirty="0" smtClean="0">
                <a:ea typeface="Cambria Math" pitchFamily="18" charset="0"/>
              </a:rPr>
              <a:t>r</a:t>
            </a:r>
            <a:r>
              <a:rPr lang="en-US" dirty="0" smtClean="0">
                <a:ea typeface="Cambria Math" pitchFamily="18" charset="0"/>
              </a:rPr>
              <a:t> are integers with </a:t>
            </a:r>
            <a:r>
              <a:rPr lang="en-US" dirty="0" smtClean="0">
                <a:latin typeface="Cambria Math" pitchFamily="18" charset="0"/>
                <a:ea typeface="Cambria Math" pitchFamily="18" charset="0"/>
              </a:rPr>
              <a:t>1</a:t>
            </a:r>
            <a:r>
              <a:rPr lang="en-US" dirty="0" smtClean="0"/>
              <a:t> </a:t>
            </a:r>
            <a:r>
              <a:rPr lang="en-US" dirty="0" smtClean="0">
                <a:latin typeface="Cambria Math"/>
                <a:ea typeface="Cambria Math"/>
              </a:rPr>
              <a:t>≤</a:t>
            </a:r>
            <a:r>
              <a:rPr lang="en-US" dirty="0" smtClean="0"/>
              <a:t> </a:t>
            </a:r>
            <a:r>
              <a:rPr lang="en-US" i="1" dirty="0" smtClean="0"/>
              <a:t>r</a:t>
            </a:r>
            <a:r>
              <a:rPr lang="en-US" dirty="0" smtClean="0"/>
              <a:t> </a:t>
            </a:r>
            <a:r>
              <a:rPr lang="en-US" dirty="0" smtClean="0">
                <a:latin typeface="Cambria Math"/>
                <a:ea typeface="Cambria Math"/>
              </a:rPr>
              <a:t>≤</a:t>
            </a:r>
            <a:r>
              <a:rPr lang="en-US" dirty="0" smtClean="0"/>
              <a:t> </a:t>
            </a:r>
            <a:r>
              <a:rPr lang="en-US" i="1" dirty="0" smtClean="0"/>
              <a:t>n, </a:t>
            </a:r>
            <a:r>
              <a:rPr lang="en-US" dirty="0" smtClean="0"/>
              <a:t>then</a:t>
            </a:r>
          </a:p>
          <a:p>
            <a:endParaRPr lang="en-US" i="1" dirty="0" smtClean="0"/>
          </a:p>
          <a:p>
            <a:pPr>
              <a:buNone/>
            </a:pPr>
            <a:r>
              <a:rPr lang="en-US" i="1" dirty="0" smtClean="0"/>
              <a:t> </a:t>
            </a:r>
            <a:endParaRPr lang="en-US" dirty="0"/>
          </a:p>
        </p:txBody>
      </p:sp>
      <p:pic>
        <p:nvPicPr>
          <p:cNvPr id="4" name="Content Placeholder 3" descr="addin_tmp.png"/>
          <p:cNvPicPr>
            <a:picLocks noChangeAspect="1"/>
          </p:cNvPicPr>
          <p:nvPr>
            <p:custDataLst>
              <p:tags r:id="rId1"/>
            </p:custDataLst>
          </p:nvPr>
        </p:nvPicPr>
        <p:blipFill>
          <a:blip r:embed="rId3" cstate="print"/>
          <a:stretch>
            <a:fillRect/>
          </a:stretch>
        </p:blipFill>
        <p:spPr>
          <a:xfrm>
            <a:off x="3048000" y="5638800"/>
            <a:ext cx="2608898" cy="53721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 Summary</a:t>
            </a:r>
            <a:endParaRPr lang="en-US" dirty="0"/>
          </a:p>
        </p:txBody>
      </p:sp>
      <p:sp>
        <p:nvSpPr>
          <p:cNvPr id="3" name="Content Placeholder 2"/>
          <p:cNvSpPr>
            <a:spLocks noGrp="1"/>
          </p:cNvSpPr>
          <p:nvPr>
            <p:ph idx="1"/>
          </p:nvPr>
        </p:nvSpPr>
        <p:spPr/>
        <p:txBody>
          <a:bodyPr/>
          <a:lstStyle/>
          <a:p>
            <a:r>
              <a:rPr lang="en-US" dirty="0"/>
              <a:t>The Sum Rule</a:t>
            </a:r>
          </a:p>
          <a:p>
            <a:r>
              <a:rPr lang="en-US" dirty="0" smtClean="0"/>
              <a:t>The Product Rule</a:t>
            </a:r>
          </a:p>
          <a:p>
            <a:r>
              <a:rPr lang="en-US" dirty="0" smtClean="0"/>
              <a:t>The Subtraction Rule</a:t>
            </a:r>
          </a:p>
          <a:p>
            <a:r>
              <a:rPr lang="en-US" dirty="0" smtClean="0"/>
              <a:t>The Division Rule</a:t>
            </a:r>
          </a:p>
          <a:p>
            <a:r>
              <a:rPr lang="en-US" dirty="0" smtClean="0"/>
              <a:t>Examples, Examples, and Examples</a:t>
            </a:r>
          </a:p>
          <a:p>
            <a:r>
              <a:rPr lang="en-US" dirty="0" smtClean="0"/>
              <a:t>Tree Diagrams</a:t>
            </a:r>
            <a:endParaRPr lang="en-US" dirty="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Solving Counting Problems by Counting Permutations</a:t>
            </a:r>
            <a:endParaRPr lang="en-US" dirty="0"/>
          </a:p>
        </p:txBody>
      </p:sp>
      <p:sp>
        <p:nvSpPr>
          <p:cNvPr id="3" name="Content Placeholder 2"/>
          <p:cNvSpPr>
            <a:spLocks noGrp="1"/>
          </p:cNvSpPr>
          <p:nvPr>
            <p:ph idx="1"/>
          </p:nvPr>
        </p:nvSpPr>
        <p:spPr/>
        <p:txBody>
          <a:bodyPr/>
          <a:lstStyle/>
          <a:p>
            <a:pPr>
              <a:buNone/>
            </a:pPr>
            <a:r>
              <a:rPr lang="en-US" b="1" dirty="0" smtClean="0"/>
              <a:t>   Example</a:t>
            </a:r>
            <a:r>
              <a:rPr lang="en-US" dirty="0" smtClean="0"/>
              <a:t>: How many ways are there to select a first-prize winner, a second prize winner, and a third-prize winner from </a:t>
            </a:r>
            <a:r>
              <a:rPr lang="en-US" dirty="0" smtClean="0">
                <a:latin typeface="Cambria Math" pitchFamily="18" charset="0"/>
                <a:ea typeface="Cambria Math" pitchFamily="18" charset="0"/>
              </a:rPr>
              <a:t>100</a:t>
            </a:r>
            <a:r>
              <a:rPr lang="en-US" dirty="0" smtClean="0"/>
              <a:t> different people who have entered a contest?</a:t>
            </a:r>
          </a:p>
          <a:p>
            <a:pPr>
              <a:buNone/>
            </a:pPr>
            <a:endParaRPr lang="en-US" dirty="0" smtClean="0"/>
          </a:p>
          <a:p>
            <a:pPr>
              <a:buNone/>
            </a:pPr>
            <a:r>
              <a:rPr lang="en-US" b="1" dirty="0" smtClean="0"/>
              <a:t>    Solution</a:t>
            </a:r>
            <a:r>
              <a:rPr lang="en-US" dirty="0" smtClean="0"/>
              <a:t>: </a:t>
            </a:r>
          </a:p>
          <a:p>
            <a:pPr>
              <a:buNone/>
            </a:pPr>
            <a:r>
              <a:rPr lang="en-US" dirty="0" smtClean="0"/>
              <a:t>            P(</a:t>
            </a:r>
            <a:r>
              <a:rPr lang="en-US" dirty="0" smtClean="0">
                <a:latin typeface="Cambria Math" pitchFamily="18" charset="0"/>
                <a:ea typeface="Cambria Math" pitchFamily="18" charset="0"/>
              </a:rPr>
              <a:t>100</a:t>
            </a:r>
            <a:r>
              <a:rPr lang="en-US" dirty="0" smtClean="0"/>
              <a:t>,</a:t>
            </a:r>
            <a:r>
              <a:rPr lang="en-US" dirty="0" smtClean="0">
                <a:latin typeface="Cambria Math" pitchFamily="18" charset="0"/>
                <a:ea typeface="Cambria Math" pitchFamily="18" charset="0"/>
              </a:rPr>
              <a:t>3</a:t>
            </a:r>
            <a:r>
              <a:rPr lang="en-US" dirty="0" smtClean="0"/>
              <a:t>) = </a:t>
            </a:r>
            <a:r>
              <a:rPr lang="en-US" dirty="0" smtClean="0">
                <a:latin typeface="Cambria Math" pitchFamily="18" charset="0"/>
                <a:ea typeface="Cambria Math" pitchFamily="18" charset="0"/>
              </a:rPr>
              <a:t>100</a:t>
            </a:r>
            <a:r>
              <a:rPr lang="en-US" dirty="0" smtClean="0"/>
              <a:t>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99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98</a:t>
            </a:r>
            <a:r>
              <a:rPr lang="en-US" dirty="0" smtClean="0"/>
              <a:t> = </a:t>
            </a:r>
            <a:r>
              <a:rPr lang="en-US" dirty="0" smtClean="0">
                <a:latin typeface="Cambria Math" pitchFamily="18" charset="0"/>
                <a:ea typeface="Cambria Math" pitchFamily="18" charset="0"/>
              </a:rPr>
              <a:t>970,200</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Solving Counting Problems by Counting Permutations (</a:t>
            </a:r>
            <a:r>
              <a:rPr lang="en-US" i="1" dirty="0" smtClean="0"/>
              <a:t>continued</a:t>
            </a:r>
            <a:r>
              <a:rPr lang="en-US" dirty="0" smtClean="0"/>
              <a:t>)</a:t>
            </a:r>
            <a:endParaRPr lang="en-US" dirty="0"/>
          </a:p>
        </p:txBody>
      </p:sp>
      <p:sp>
        <p:nvSpPr>
          <p:cNvPr id="3" name="Content Placeholder 2"/>
          <p:cNvSpPr>
            <a:spLocks noGrp="1"/>
          </p:cNvSpPr>
          <p:nvPr>
            <p:ph idx="1"/>
          </p:nvPr>
        </p:nvSpPr>
        <p:spPr/>
        <p:txBody>
          <a:bodyPr>
            <a:normAutofit lnSpcReduction="10000"/>
          </a:bodyPr>
          <a:lstStyle/>
          <a:p>
            <a:r>
              <a:rPr lang="en-US" b="1" dirty="0"/>
              <a:t> </a:t>
            </a:r>
            <a:r>
              <a:rPr lang="en-US" b="1" dirty="0" smtClean="0"/>
              <a:t>Example</a:t>
            </a:r>
            <a:r>
              <a:rPr lang="en-US" dirty="0" smtClean="0"/>
              <a:t>: </a:t>
            </a:r>
            <a:r>
              <a:rPr lang="en-US" dirty="0"/>
              <a:t>Suppose that there are eight runners in a race. The winner receives a gold medal, the </a:t>
            </a:r>
            <a:r>
              <a:rPr lang="en-US" dirty="0" smtClean="0"/>
              <a:t>second place finisher </a:t>
            </a:r>
            <a:r>
              <a:rPr lang="en-US" dirty="0"/>
              <a:t>receives a silver medal, and the third-place finisher receives a bronze medal. </a:t>
            </a:r>
            <a:r>
              <a:rPr lang="en-US" dirty="0" smtClean="0"/>
              <a:t>How many </a:t>
            </a:r>
            <a:r>
              <a:rPr lang="en-US" dirty="0"/>
              <a:t>different ways are there to award these medals, if all possible outcomes of the race </a:t>
            </a:r>
            <a:r>
              <a:rPr lang="en-US" dirty="0" smtClean="0"/>
              <a:t>can occur </a:t>
            </a:r>
            <a:r>
              <a:rPr lang="en-US" dirty="0"/>
              <a:t>and there are no ties?</a:t>
            </a:r>
            <a:endParaRPr lang="en-US" dirty="0" smtClean="0"/>
          </a:p>
          <a:p>
            <a:r>
              <a:rPr lang="en-US" b="1" dirty="0" smtClean="0"/>
              <a:t>Solution</a:t>
            </a:r>
            <a:r>
              <a:rPr lang="en-US" dirty="0" smtClean="0"/>
              <a:t>: The </a:t>
            </a:r>
            <a:r>
              <a:rPr lang="en-US" dirty="0"/>
              <a:t>number of different ways to award the medals is the number of </a:t>
            </a:r>
            <a:r>
              <a:rPr lang="en-US" dirty="0" smtClean="0"/>
              <a:t>3-permutations of </a:t>
            </a:r>
            <a:r>
              <a:rPr lang="en-US" dirty="0"/>
              <a:t>a set with eight elements. Hence, there are </a:t>
            </a:r>
            <a:r>
              <a:rPr lang="en-US" i="1" dirty="0"/>
              <a:t>P(</a:t>
            </a:r>
            <a:r>
              <a:rPr lang="en-US" dirty="0"/>
              <a:t>8</a:t>
            </a:r>
            <a:r>
              <a:rPr lang="en-US" i="1" dirty="0"/>
              <a:t>, </a:t>
            </a:r>
            <a:r>
              <a:rPr lang="en-US" dirty="0"/>
              <a:t>3</a:t>
            </a:r>
            <a:r>
              <a:rPr lang="en-US" i="1" dirty="0"/>
              <a:t>) </a:t>
            </a:r>
            <a:r>
              <a:rPr lang="en-US" dirty="0"/>
              <a:t>= 8 · 7 · 6 = 336 possible ways to </a:t>
            </a:r>
            <a:r>
              <a:rPr lang="en-US" dirty="0" smtClean="0"/>
              <a:t>award the </a:t>
            </a:r>
            <a:r>
              <a:rPr lang="en-US" dirty="0"/>
              <a:t>medals.</a:t>
            </a:r>
          </a:p>
        </p:txBody>
      </p:sp>
    </p:spTree>
    <p:extLst>
      <p:ext uri="{BB962C8B-B14F-4D97-AF65-F5344CB8AC3E}">
        <p14:creationId xmlns:p14="http://schemas.microsoft.com/office/powerpoint/2010/main" val="4093870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Solving Counting Problems by Counting Permutations (</a:t>
            </a:r>
            <a:r>
              <a:rPr lang="en-US" i="1" dirty="0" smtClean="0"/>
              <a:t>continued</a:t>
            </a:r>
            <a:r>
              <a:rPr lang="en-US" dirty="0" smtClean="0"/>
              <a:t>)</a:t>
            </a:r>
            <a:endParaRPr lang="en-US" dirty="0"/>
          </a:p>
        </p:txBody>
      </p:sp>
      <p:sp>
        <p:nvSpPr>
          <p:cNvPr id="3" name="Content Placeholder 2"/>
          <p:cNvSpPr>
            <a:spLocks noGrp="1"/>
          </p:cNvSpPr>
          <p:nvPr>
            <p:ph idx="1"/>
          </p:nvPr>
        </p:nvSpPr>
        <p:spPr/>
        <p:txBody>
          <a:bodyPr>
            <a:normAutofit lnSpcReduction="10000"/>
          </a:bodyPr>
          <a:lstStyle/>
          <a:p>
            <a:pPr>
              <a:buNone/>
            </a:pPr>
            <a:r>
              <a:rPr lang="en-US" b="1" dirty="0" smtClean="0"/>
              <a:t>   Example</a:t>
            </a:r>
            <a:r>
              <a:rPr lang="en-US" dirty="0" smtClean="0"/>
              <a:t>: Suppose that a saleswoman has to visit eight different cities. She must begin her trip in a specified city, but she can visit the other seven cities in any order she wishes. How many possible orders can the saleswoman use when visiting these cities?</a:t>
            </a:r>
          </a:p>
          <a:p>
            <a:pPr>
              <a:buNone/>
            </a:pPr>
            <a:endParaRPr lang="en-US" dirty="0" smtClean="0"/>
          </a:p>
          <a:p>
            <a:pPr>
              <a:buNone/>
            </a:pPr>
            <a:r>
              <a:rPr lang="en-US" b="1" dirty="0" smtClean="0"/>
              <a:t>    Solution</a:t>
            </a:r>
            <a:r>
              <a:rPr lang="en-US" dirty="0" smtClean="0"/>
              <a:t>: The first city is chosen, and the rest are ordered arbitrarily. Hence the orders are:</a:t>
            </a:r>
          </a:p>
          <a:p>
            <a:pPr>
              <a:buNone/>
            </a:pPr>
            <a:r>
              <a:rPr lang="en-US" dirty="0" smtClean="0"/>
              <a:t>            </a:t>
            </a:r>
            <a:r>
              <a:rPr lang="en-US" dirty="0" smtClean="0">
                <a:latin typeface="Cambria Math" pitchFamily="18" charset="0"/>
                <a:ea typeface="Cambria Math" pitchFamily="18" charset="0"/>
              </a:rPr>
              <a:t>7!</a:t>
            </a:r>
            <a:r>
              <a:rPr lang="en-US" dirty="0" smtClean="0"/>
              <a:t> = </a:t>
            </a:r>
            <a:r>
              <a:rPr lang="en-US" dirty="0" smtClean="0">
                <a:latin typeface="Cambria Math" pitchFamily="18" charset="0"/>
                <a:ea typeface="Cambria Math" pitchFamily="18" charset="0"/>
              </a:rPr>
              <a:t>7</a:t>
            </a:r>
            <a:r>
              <a:rPr lang="en-US" dirty="0" smtClean="0"/>
              <a:t>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6</a:t>
            </a:r>
            <a:r>
              <a:rPr lang="en-US" dirty="0" smtClean="0"/>
              <a:t>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5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4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3</a:t>
            </a:r>
            <a:r>
              <a:rPr lang="en-US" dirty="0" smtClean="0">
                <a:latin typeface="Cambria Math"/>
                <a:ea typeface="Cambria Math"/>
              </a:rPr>
              <a:t> ∙</a:t>
            </a:r>
            <a:r>
              <a:rPr lang="en-US" dirty="0" smtClean="0"/>
              <a:t> </a:t>
            </a:r>
            <a:r>
              <a:rPr lang="en-US" dirty="0" smtClean="0">
                <a:latin typeface="Cambria Math" pitchFamily="18" charset="0"/>
                <a:ea typeface="Cambria Math" pitchFamily="18" charset="0"/>
              </a:rPr>
              <a:t>2</a:t>
            </a:r>
            <a:r>
              <a:rPr lang="en-US" dirty="0" smtClean="0">
                <a:latin typeface="Cambria Math"/>
                <a:ea typeface="Cambria Math"/>
              </a:rPr>
              <a:t> ∙</a:t>
            </a:r>
            <a:r>
              <a:rPr lang="en-US" dirty="0" smtClean="0"/>
              <a:t> </a:t>
            </a:r>
            <a:r>
              <a:rPr lang="en-US" dirty="0" smtClean="0">
                <a:latin typeface="Cambria Math" pitchFamily="18" charset="0"/>
                <a:ea typeface="Cambria Math" pitchFamily="18" charset="0"/>
              </a:rPr>
              <a:t>1 </a:t>
            </a:r>
            <a:r>
              <a:rPr lang="en-US" dirty="0" smtClean="0"/>
              <a:t>= </a:t>
            </a:r>
            <a:r>
              <a:rPr lang="en-US" dirty="0" smtClean="0">
                <a:latin typeface="Cambria Math" pitchFamily="18" charset="0"/>
                <a:ea typeface="Cambria Math" pitchFamily="18" charset="0"/>
              </a:rPr>
              <a:t>5040</a:t>
            </a:r>
          </a:p>
          <a:p>
            <a:pPr>
              <a:buNone/>
            </a:pPr>
            <a:r>
              <a:rPr lang="en-US" dirty="0" smtClean="0">
                <a:latin typeface="Cambria Math" pitchFamily="18" charset="0"/>
                <a:ea typeface="Cambria Math" pitchFamily="18" charset="0"/>
              </a:rPr>
              <a:t>    If she wants to find the tour with the shortest path that visits all the cities, she must consider 5040 paths!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Solving Counting Problems by Counting Permutations (</a:t>
            </a:r>
            <a:r>
              <a:rPr lang="en-US" i="1" dirty="0" smtClean="0"/>
              <a:t>continued</a:t>
            </a:r>
            <a:r>
              <a:rPr lang="en-US" dirty="0" smtClean="0"/>
              <a:t>)</a:t>
            </a:r>
            <a:endParaRPr lang="en-US" dirty="0"/>
          </a:p>
        </p:txBody>
      </p:sp>
      <p:sp>
        <p:nvSpPr>
          <p:cNvPr id="3" name="Content Placeholder 2"/>
          <p:cNvSpPr>
            <a:spLocks noGrp="1"/>
          </p:cNvSpPr>
          <p:nvPr>
            <p:ph idx="1"/>
          </p:nvPr>
        </p:nvSpPr>
        <p:spPr/>
        <p:txBody>
          <a:bodyPr/>
          <a:lstStyle/>
          <a:p>
            <a:pPr>
              <a:buNone/>
            </a:pPr>
            <a:r>
              <a:rPr lang="en-US" b="1" dirty="0" smtClean="0"/>
              <a:t>   Example</a:t>
            </a:r>
            <a:r>
              <a:rPr lang="en-US" dirty="0" smtClean="0"/>
              <a:t>: How many permutations of the letters </a:t>
            </a:r>
            <a:r>
              <a:rPr lang="en-US" i="1" dirty="0" smtClean="0"/>
              <a:t>ABCDEFGH</a:t>
            </a:r>
            <a:r>
              <a:rPr lang="en-US" dirty="0" smtClean="0"/>
              <a:t> contain the string </a:t>
            </a:r>
            <a:r>
              <a:rPr lang="en-US" i="1" dirty="0" smtClean="0"/>
              <a:t>ABC</a:t>
            </a:r>
            <a:r>
              <a:rPr lang="en-US" dirty="0" smtClean="0"/>
              <a:t> ?</a:t>
            </a:r>
          </a:p>
          <a:p>
            <a:pPr>
              <a:buNone/>
            </a:pPr>
            <a:endParaRPr lang="en-US" dirty="0" smtClean="0"/>
          </a:p>
          <a:p>
            <a:pPr>
              <a:buNone/>
            </a:pPr>
            <a:r>
              <a:rPr lang="en-US" b="1" dirty="0" smtClean="0"/>
              <a:t>    Solution</a:t>
            </a:r>
            <a:r>
              <a:rPr lang="en-US" dirty="0" smtClean="0"/>
              <a:t>: We solve this problem by counting the permutations of six objects, </a:t>
            </a:r>
            <a:r>
              <a:rPr lang="en-US" i="1" dirty="0" smtClean="0"/>
              <a:t>ABC</a:t>
            </a:r>
            <a:r>
              <a:rPr lang="en-US" dirty="0" smtClean="0"/>
              <a:t>, </a:t>
            </a:r>
            <a:r>
              <a:rPr lang="en-US" i="1" dirty="0" smtClean="0"/>
              <a:t>D</a:t>
            </a:r>
            <a:r>
              <a:rPr lang="en-US" dirty="0" smtClean="0"/>
              <a:t>, </a:t>
            </a:r>
            <a:r>
              <a:rPr lang="en-US" i="1" dirty="0" smtClean="0"/>
              <a:t>E</a:t>
            </a:r>
            <a:r>
              <a:rPr lang="en-US" dirty="0" smtClean="0"/>
              <a:t>, </a:t>
            </a:r>
            <a:r>
              <a:rPr lang="en-US" i="1" dirty="0" smtClean="0"/>
              <a:t>F</a:t>
            </a:r>
            <a:r>
              <a:rPr lang="en-US" dirty="0" smtClean="0"/>
              <a:t>, </a:t>
            </a:r>
            <a:r>
              <a:rPr lang="en-US" i="1" dirty="0" smtClean="0"/>
              <a:t>G</a:t>
            </a:r>
            <a:r>
              <a:rPr lang="en-US" dirty="0" smtClean="0"/>
              <a:t>, and </a:t>
            </a:r>
            <a:r>
              <a:rPr lang="en-US" i="1" dirty="0" smtClean="0"/>
              <a:t>H</a:t>
            </a:r>
            <a:r>
              <a:rPr lang="en-US" dirty="0" smtClean="0"/>
              <a:t>.</a:t>
            </a:r>
          </a:p>
          <a:p>
            <a:pPr>
              <a:buNone/>
            </a:pPr>
            <a:endParaRPr lang="en-US" dirty="0" smtClean="0"/>
          </a:p>
          <a:p>
            <a:pPr>
              <a:buNone/>
            </a:pPr>
            <a:r>
              <a:rPr lang="en-US" dirty="0" smtClean="0"/>
              <a:t>             </a:t>
            </a:r>
            <a:r>
              <a:rPr lang="en-US" dirty="0" smtClean="0">
                <a:latin typeface="Cambria Math" pitchFamily="18" charset="0"/>
                <a:ea typeface="Cambria Math" pitchFamily="18" charset="0"/>
              </a:rPr>
              <a:t>6!</a:t>
            </a:r>
            <a:r>
              <a:rPr lang="en-US" dirty="0" smtClean="0"/>
              <a:t> = </a:t>
            </a:r>
            <a:r>
              <a:rPr lang="en-US" dirty="0" smtClean="0">
                <a:latin typeface="Cambria Math" pitchFamily="18" charset="0"/>
                <a:ea typeface="Cambria Math" pitchFamily="18" charset="0"/>
              </a:rPr>
              <a:t>6</a:t>
            </a:r>
            <a:r>
              <a:rPr lang="en-US" dirty="0" smtClean="0"/>
              <a:t>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5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4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3</a:t>
            </a:r>
            <a:r>
              <a:rPr lang="en-US" dirty="0" smtClean="0">
                <a:latin typeface="Cambria Math"/>
                <a:ea typeface="Cambria Math"/>
              </a:rPr>
              <a:t> ∙</a:t>
            </a:r>
            <a:r>
              <a:rPr lang="en-US" dirty="0" smtClean="0"/>
              <a:t> </a:t>
            </a:r>
            <a:r>
              <a:rPr lang="en-US" dirty="0" smtClean="0">
                <a:latin typeface="Cambria Math" pitchFamily="18" charset="0"/>
                <a:ea typeface="Cambria Math" pitchFamily="18" charset="0"/>
              </a:rPr>
              <a:t>2</a:t>
            </a:r>
            <a:r>
              <a:rPr lang="en-US" dirty="0" smtClean="0">
                <a:latin typeface="Cambria Math"/>
                <a:ea typeface="Cambria Math"/>
              </a:rPr>
              <a:t> ∙</a:t>
            </a:r>
            <a:r>
              <a:rPr lang="en-US" dirty="0" smtClean="0"/>
              <a:t> </a:t>
            </a:r>
            <a:r>
              <a:rPr lang="en-US" dirty="0" smtClean="0">
                <a:latin typeface="Cambria Math" pitchFamily="18" charset="0"/>
                <a:ea typeface="Cambria Math" pitchFamily="18" charset="0"/>
              </a:rPr>
              <a:t>1 </a:t>
            </a:r>
            <a:r>
              <a:rPr lang="en-US" dirty="0" smtClean="0"/>
              <a:t>= </a:t>
            </a:r>
            <a:r>
              <a:rPr lang="en-US" dirty="0" smtClean="0">
                <a:latin typeface="Cambria Math" pitchFamily="18" charset="0"/>
                <a:ea typeface="Cambria Math" pitchFamily="18" charset="0"/>
              </a:rPr>
              <a:t>720</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362712"/>
          </a:xfrm>
        </p:spPr>
        <p:txBody>
          <a:bodyPr>
            <a:normAutofit fontScale="90000"/>
          </a:bodyPr>
          <a:lstStyle/>
          <a:p>
            <a:r>
              <a:rPr lang="en-US" dirty="0" smtClean="0"/>
              <a:t>Combinations</a:t>
            </a:r>
            <a:endParaRPr lang="en-US" dirty="0"/>
          </a:p>
        </p:txBody>
      </p:sp>
      <p:sp>
        <p:nvSpPr>
          <p:cNvPr id="3" name="Content Placeholder 2"/>
          <p:cNvSpPr>
            <a:spLocks noGrp="1"/>
          </p:cNvSpPr>
          <p:nvPr>
            <p:ph idx="1"/>
          </p:nvPr>
        </p:nvSpPr>
        <p:spPr>
          <a:xfrm>
            <a:off x="457200" y="1066800"/>
            <a:ext cx="8229600" cy="5638800"/>
          </a:xfrm>
        </p:spPr>
        <p:txBody>
          <a:bodyPr>
            <a:normAutofit/>
          </a:bodyPr>
          <a:lstStyle/>
          <a:p>
            <a:pPr>
              <a:buNone/>
            </a:pPr>
            <a:r>
              <a:rPr lang="en-US" b="1" dirty="0" smtClean="0"/>
              <a:t>   Definition</a:t>
            </a:r>
            <a:r>
              <a:rPr lang="en-US" dirty="0" smtClean="0"/>
              <a:t>: An </a:t>
            </a:r>
            <a:r>
              <a:rPr lang="en-US" i="1" dirty="0" smtClean="0"/>
              <a:t>r-combination</a:t>
            </a:r>
            <a:r>
              <a:rPr lang="en-US" dirty="0" smtClean="0"/>
              <a:t> of elements of a set is an unordered selection of </a:t>
            </a:r>
            <a:r>
              <a:rPr lang="en-US" i="1" dirty="0" smtClean="0"/>
              <a:t>r</a:t>
            </a:r>
            <a:r>
              <a:rPr lang="en-US" dirty="0" smtClean="0"/>
              <a:t> elements from the set. Thus, an    </a:t>
            </a:r>
            <a:r>
              <a:rPr lang="en-US" i="1" dirty="0" smtClean="0"/>
              <a:t>r</a:t>
            </a:r>
            <a:r>
              <a:rPr lang="en-US" dirty="0" smtClean="0"/>
              <a:t>-combination is simply a subset of the set with </a:t>
            </a:r>
            <a:r>
              <a:rPr lang="en-US" i="1" dirty="0" smtClean="0"/>
              <a:t>r</a:t>
            </a:r>
            <a:r>
              <a:rPr lang="en-US" dirty="0" smtClean="0"/>
              <a:t> elements.</a:t>
            </a:r>
          </a:p>
          <a:p>
            <a:r>
              <a:rPr lang="en-US" dirty="0" smtClean="0"/>
              <a:t>The number of </a:t>
            </a:r>
            <a:r>
              <a:rPr lang="en-US" i="1" dirty="0" smtClean="0"/>
              <a:t>r</a:t>
            </a:r>
            <a:r>
              <a:rPr lang="en-US" dirty="0" smtClean="0"/>
              <a:t>-combinations of a set with n distinct elements is denoted by </a:t>
            </a:r>
            <a:r>
              <a:rPr lang="en-US" i="1" dirty="0" smtClean="0"/>
              <a:t>C</a:t>
            </a:r>
            <a:r>
              <a:rPr lang="en-US" dirty="0" smtClean="0"/>
              <a:t>(</a:t>
            </a:r>
            <a:r>
              <a:rPr lang="en-US" i="1" dirty="0" smtClean="0"/>
              <a:t>n</a:t>
            </a:r>
            <a:r>
              <a:rPr lang="en-US" dirty="0" smtClean="0"/>
              <a:t>, </a:t>
            </a:r>
            <a:r>
              <a:rPr lang="en-US" i="1" dirty="0" smtClean="0"/>
              <a:t>r</a:t>
            </a:r>
            <a:r>
              <a:rPr lang="en-US" dirty="0" smtClean="0"/>
              <a:t>). </a:t>
            </a:r>
          </a:p>
          <a:p>
            <a:pPr marL="0" indent="0">
              <a:buNone/>
            </a:pPr>
            <a:endParaRPr lang="en-US" dirty="0" smtClean="0"/>
          </a:p>
          <a:p>
            <a:r>
              <a:rPr lang="en-US" dirty="0" smtClean="0"/>
              <a:t>The notation          is also used and is called a </a:t>
            </a:r>
            <a:r>
              <a:rPr lang="en-US" i="1" dirty="0" smtClean="0"/>
              <a:t>binomial coefficient</a:t>
            </a:r>
            <a:r>
              <a:rPr lang="en-US" dirty="0" smtClean="0"/>
              <a:t>. (</a:t>
            </a:r>
            <a:r>
              <a:rPr lang="en-US" i="1" dirty="0" smtClean="0"/>
              <a:t>We will see the notation again in the binomial theorem in Section</a:t>
            </a:r>
            <a:r>
              <a:rPr lang="en-US" dirty="0" smtClean="0"/>
              <a:t>.</a:t>
            </a:r>
            <a:r>
              <a:rPr lang="en-US" dirty="0" smtClean="0">
                <a:latin typeface="Cambria Math" pitchFamily="18" charset="0"/>
                <a:ea typeface="Cambria Math" pitchFamily="18" charset="0"/>
              </a:rPr>
              <a:t> </a:t>
            </a:r>
            <a:r>
              <a:rPr lang="en-US" dirty="0">
                <a:latin typeface="Cambria Math" pitchFamily="18" charset="0"/>
                <a:ea typeface="Cambria Math" pitchFamily="18" charset="0"/>
              </a:rPr>
              <a:t>6</a:t>
            </a:r>
            <a:r>
              <a:rPr lang="en-US" dirty="0"/>
              <a:t>.</a:t>
            </a:r>
            <a:r>
              <a:rPr lang="en-US" dirty="0">
                <a:latin typeface="Cambria Math" pitchFamily="18" charset="0"/>
                <a:ea typeface="Cambria Math" pitchFamily="18" charset="0"/>
              </a:rPr>
              <a:t>4</a:t>
            </a:r>
            <a:r>
              <a:rPr lang="en-US" dirty="0" smtClean="0"/>
              <a:t>)</a:t>
            </a:r>
          </a:p>
        </p:txBody>
      </p:sp>
      <p:pic>
        <p:nvPicPr>
          <p:cNvPr id="8" name="Picture 7" descr="addin_tmp.png"/>
          <p:cNvPicPr>
            <a:picLocks noChangeAspect="1"/>
          </p:cNvPicPr>
          <p:nvPr>
            <p:custDataLst>
              <p:tags r:id="rId1"/>
            </p:custDataLst>
          </p:nvPr>
        </p:nvPicPr>
        <p:blipFill>
          <a:blip r:embed="rId3" cstate="print"/>
          <a:stretch>
            <a:fillRect/>
          </a:stretch>
        </p:blipFill>
        <p:spPr>
          <a:xfrm>
            <a:off x="2819400" y="3962400"/>
            <a:ext cx="533400" cy="4835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362712"/>
          </a:xfrm>
        </p:spPr>
        <p:txBody>
          <a:bodyPr>
            <a:normAutofit fontScale="90000"/>
          </a:bodyPr>
          <a:lstStyle/>
          <a:p>
            <a:r>
              <a:rPr lang="en-US" dirty="0" smtClean="0"/>
              <a:t>Combinations</a:t>
            </a:r>
            <a:endParaRPr lang="en-US" dirty="0"/>
          </a:p>
        </p:txBody>
      </p:sp>
      <p:sp>
        <p:nvSpPr>
          <p:cNvPr id="3" name="Content Placeholder 2"/>
          <p:cNvSpPr>
            <a:spLocks noGrp="1"/>
          </p:cNvSpPr>
          <p:nvPr>
            <p:ph idx="1"/>
          </p:nvPr>
        </p:nvSpPr>
        <p:spPr>
          <a:xfrm>
            <a:off x="457200" y="1066800"/>
            <a:ext cx="8229600" cy="5638800"/>
          </a:xfrm>
        </p:spPr>
        <p:txBody>
          <a:bodyPr>
            <a:normAutofit/>
          </a:bodyPr>
          <a:lstStyle/>
          <a:p>
            <a:pPr>
              <a:buNone/>
            </a:pPr>
            <a:r>
              <a:rPr lang="en-US" b="1" dirty="0" smtClean="0"/>
              <a:t>Example</a:t>
            </a:r>
            <a:r>
              <a:rPr lang="en-US" dirty="0" smtClean="0"/>
              <a:t>: </a:t>
            </a:r>
          </a:p>
          <a:p>
            <a:r>
              <a:rPr lang="en-US" dirty="0" smtClean="0"/>
              <a:t>Let </a:t>
            </a:r>
            <a:r>
              <a:rPr lang="en-US" i="1" dirty="0" smtClean="0"/>
              <a:t>S</a:t>
            </a:r>
            <a:r>
              <a:rPr lang="en-US" dirty="0" smtClean="0"/>
              <a:t> be the set {</a:t>
            </a:r>
            <a:r>
              <a:rPr lang="en-US" i="1" dirty="0" smtClean="0"/>
              <a:t>a</a:t>
            </a:r>
            <a:r>
              <a:rPr lang="en-US" dirty="0" smtClean="0"/>
              <a:t>, </a:t>
            </a:r>
            <a:r>
              <a:rPr lang="en-US" i="1" dirty="0" smtClean="0"/>
              <a:t>b</a:t>
            </a:r>
            <a:r>
              <a:rPr lang="en-US" dirty="0" smtClean="0"/>
              <a:t>, </a:t>
            </a:r>
            <a:r>
              <a:rPr lang="en-US" i="1" dirty="0" smtClean="0"/>
              <a:t>c</a:t>
            </a:r>
            <a:r>
              <a:rPr lang="en-US" dirty="0" smtClean="0"/>
              <a:t>, </a:t>
            </a:r>
            <a:r>
              <a:rPr lang="en-US" i="1" dirty="0" smtClean="0"/>
              <a:t>d</a:t>
            </a:r>
            <a:r>
              <a:rPr lang="en-US" dirty="0" smtClean="0"/>
              <a:t>}. Then {</a:t>
            </a:r>
            <a:r>
              <a:rPr lang="en-US" i="1" dirty="0" smtClean="0"/>
              <a:t>a</a:t>
            </a:r>
            <a:r>
              <a:rPr lang="en-US" dirty="0" smtClean="0"/>
              <a:t>, </a:t>
            </a:r>
            <a:r>
              <a:rPr lang="en-US" i="1" dirty="0" smtClean="0"/>
              <a:t>c</a:t>
            </a:r>
            <a:r>
              <a:rPr lang="en-US" dirty="0" smtClean="0"/>
              <a:t>, </a:t>
            </a:r>
            <a:r>
              <a:rPr lang="en-US" i="1" dirty="0" smtClean="0"/>
              <a:t>d</a:t>
            </a:r>
            <a:r>
              <a:rPr lang="en-US" dirty="0" smtClean="0"/>
              <a:t>} is a </a:t>
            </a:r>
            <a:r>
              <a:rPr lang="en-US" dirty="0" smtClean="0">
                <a:latin typeface="Cambria Math" pitchFamily="18" charset="0"/>
                <a:ea typeface="Cambria Math" pitchFamily="18" charset="0"/>
              </a:rPr>
              <a:t>3</a:t>
            </a:r>
            <a:r>
              <a:rPr lang="en-US" dirty="0" smtClean="0"/>
              <a:t>-combination from S. It is the same as {</a:t>
            </a:r>
            <a:r>
              <a:rPr lang="en-US" i="1" dirty="0" smtClean="0"/>
              <a:t>d</a:t>
            </a:r>
            <a:r>
              <a:rPr lang="en-US" dirty="0" smtClean="0"/>
              <a:t>, </a:t>
            </a:r>
            <a:r>
              <a:rPr lang="en-US" i="1" dirty="0" smtClean="0"/>
              <a:t>c</a:t>
            </a:r>
            <a:r>
              <a:rPr lang="en-US" dirty="0" smtClean="0"/>
              <a:t>, </a:t>
            </a:r>
            <a:r>
              <a:rPr lang="en-US" i="1" dirty="0" smtClean="0"/>
              <a:t>a</a:t>
            </a:r>
            <a:r>
              <a:rPr lang="en-US" dirty="0" smtClean="0"/>
              <a:t>} since the order listed does not matter.</a:t>
            </a:r>
          </a:p>
          <a:p>
            <a:r>
              <a:rPr lang="en-US" i="1" dirty="0" smtClean="0"/>
              <a:t>C</a:t>
            </a:r>
            <a:r>
              <a:rPr lang="en-US" dirty="0" smtClean="0"/>
              <a:t>(</a:t>
            </a:r>
            <a:r>
              <a:rPr lang="en-US" dirty="0" smtClean="0">
                <a:latin typeface="Cambria Math" pitchFamily="18" charset="0"/>
                <a:ea typeface="Cambria Math" pitchFamily="18" charset="0"/>
              </a:rPr>
              <a:t>4</a:t>
            </a:r>
            <a:r>
              <a:rPr lang="en-US" dirty="0" smtClean="0"/>
              <a:t>,</a:t>
            </a:r>
            <a:r>
              <a:rPr lang="en-US" dirty="0" smtClean="0">
                <a:latin typeface="Cambria Math" pitchFamily="18" charset="0"/>
                <a:ea typeface="Cambria Math" pitchFamily="18" charset="0"/>
              </a:rPr>
              <a:t>2</a:t>
            </a:r>
            <a:r>
              <a:rPr lang="en-US" dirty="0" smtClean="0"/>
              <a:t>) = </a:t>
            </a:r>
            <a:r>
              <a:rPr lang="en-US" dirty="0" smtClean="0">
                <a:latin typeface="Cambria Math" pitchFamily="18" charset="0"/>
                <a:ea typeface="Cambria Math" pitchFamily="18" charset="0"/>
              </a:rPr>
              <a:t>6 because the 2-combinations of </a:t>
            </a:r>
            <a:r>
              <a:rPr lang="en-US" dirty="0" smtClean="0"/>
              <a:t>{</a:t>
            </a:r>
            <a:r>
              <a:rPr lang="en-US" i="1" dirty="0" smtClean="0"/>
              <a:t>a</a:t>
            </a:r>
            <a:r>
              <a:rPr lang="en-US" dirty="0" smtClean="0"/>
              <a:t>, </a:t>
            </a:r>
            <a:r>
              <a:rPr lang="en-US" i="1" dirty="0" smtClean="0"/>
              <a:t>b</a:t>
            </a:r>
            <a:r>
              <a:rPr lang="en-US" dirty="0" smtClean="0"/>
              <a:t>, </a:t>
            </a:r>
            <a:r>
              <a:rPr lang="en-US" i="1" dirty="0" smtClean="0"/>
              <a:t>c</a:t>
            </a:r>
            <a:r>
              <a:rPr lang="en-US" dirty="0" smtClean="0"/>
              <a:t>, </a:t>
            </a:r>
            <a:r>
              <a:rPr lang="en-US" i="1" dirty="0" smtClean="0"/>
              <a:t>d</a:t>
            </a:r>
            <a:r>
              <a:rPr lang="en-US" dirty="0" smtClean="0"/>
              <a:t>} are   the six subsets {</a:t>
            </a:r>
            <a:r>
              <a:rPr lang="en-US" i="1" dirty="0" smtClean="0"/>
              <a:t>a</a:t>
            </a:r>
            <a:r>
              <a:rPr lang="en-US" dirty="0" smtClean="0"/>
              <a:t>, </a:t>
            </a:r>
            <a:r>
              <a:rPr lang="en-US" i="1" dirty="0" smtClean="0"/>
              <a:t>b</a:t>
            </a:r>
            <a:r>
              <a:rPr lang="en-US" dirty="0" smtClean="0"/>
              <a:t>}, {</a:t>
            </a:r>
            <a:r>
              <a:rPr lang="en-US" i="1" dirty="0" smtClean="0"/>
              <a:t>a</a:t>
            </a:r>
            <a:r>
              <a:rPr lang="en-US" dirty="0" smtClean="0"/>
              <a:t>, </a:t>
            </a:r>
            <a:r>
              <a:rPr lang="en-US" i="1" dirty="0" smtClean="0"/>
              <a:t>c</a:t>
            </a:r>
            <a:r>
              <a:rPr lang="en-US" dirty="0" smtClean="0"/>
              <a:t>}, {</a:t>
            </a:r>
            <a:r>
              <a:rPr lang="en-US" i="1" dirty="0" smtClean="0"/>
              <a:t>a</a:t>
            </a:r>
            <a:r>
              <a:rPr lang="en-US" dirty="0" smtClean="0"/>
              <a:t>, </a:t>
            </a:r>
            <a:r>
              <a:rPr lang="en-US" i="1" dirty="0" smtClean="0"/>
              <a:t>d</a:t>
            </a:r>
            <a:r>
              <a:rPr lang="en-US" dirty="0" smtClean="0"/>
              <a:t>}, {</a:t>
            </a:r>
            <a:r>
              <a:rPr lang="en-US" i="1" dirty="0" smtClean="0"/>
              <a:t>b</a:t>
            </a:r>
            <a:r>
              <a:rPr lang="en-US" dirty="0" smtClean="0"/>
              <a:t>, </a:t>
            </a:r>
            <a:r>
              <a:rPr lang="en-US" i="1" dirty="0" smtClean="0"/>
              <a:t>c</a:t>
            </a:r>
            <a:r>
              <a:rPr lang="en-US" dirty="0" smtClean="0"/>
              <a:t>}, {</a:t>
            </a:r>
            <a:r>
              <a:rPr lang="en-US" i="1" dirty="0" smtClean="0"/>
              <a:t>b</a:t>
            </a:r>
            <a:r>
              <a:rPr lang="en-US" dirty="0" smtClean="0"/>
              <a:t>, </a:t>
            </a:r>
            <a:r>
              <a:rPr lang="en-US" i="1" dirty="0" smtClean="0"/>
              <a:t>d</a:t>
            </a:r>
            <a:r>
              <a:rPr lang="en-US" dirty="0" smtClean="0"/>
              <a:t>}, and {</a:t>
            </a:r>
            <a:r>
              <a:rPr lang="en-US" i="1" dirty="0" smtClean="0"/>
              <a:t>c</a:t>
            </a:r>
            <a:r>
              <a:rPr lang="en-US" dirty="0" smtClean="0"/>
              <a:t>, </a:t>
            </a:r>
            <a:r>
              <a:rPr lang="en-US" i="1" dirty="0" smtClean="0"/>
              <a:t>d</a:t>
            </a:r>
            <a:r>
              <a:rPr lang="en-US" dirty="0" smtClean="0"/>
              <a:t>}. </a:t>
            </a:r>
            <a:endParaRPr lang="en-US" dirty="0">
              <a:latin typeface="Cambria Math" pitchFamily="18" charset="0"/>
              <a:ea typeface="Cambria Math" pitchFamily="18" charset="0"/>
            </a:endParaRPr>
          </a:p>
        </p:txBody>
      </p:sp>
    </p:spTree>
    <p:extLst>
      <p:ext uri="{BB962C8B-B14F-4D97-AF65-F5344CB8AC3E}">
        <p14:creationId xmlns:p14="http://schemas.microsoft.com/office/powerpoint/2010/main" val="300480369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Combinations</a:t>
            </a:r>
            <a:endParaRPr lang="en-US" dirty="0"/>
          </a:p>
        </p:txBody>
      </p:sp>
      <p:sp>
        <p:nvSpPr>
          <p:cNvPr id="6" name="Content Placeholder 5"/>
          <p:cNvSpPr>
            <a:spLocks noGrp="1"/>
          </p:cNvSpPr>
          <p:nvPr>
            <p:ph idx="1"/>
          </p:nvPr>
        </p:nvSpPr>
        <p:spPr/>
        <p:txBody>
          <a:bodyPr/>
          <a:lstStyle/>
          <a:p>
            <a:pPr>
              <a:buNone/>
            </a:pPr>
            <a:r>
              <a:rPr lang="en-US" b="1" dirty="0" smtClean="0"/>
              <a:t>   Theorem </a:t>
            </a:r>
            <a:r>
              <a:rPr lang="en-US" b="1" dirty="0" smtClean="0">
                <a:latin typeface="Cambria Math" pitchFamily="18" charset="0"/>
                <a:ea typeface="Cambria Math" pitchFamily="18" charset="0"/>
              </a:rPr>
              <a:t>2</a:t>
            </a:r>
            <a:r>
              <a:rPr lang="en-US" dirty="0" smtClean="0"/>
              <a:t>: The number of </a:t>
            </a:r>
            <a:r>
              <a:rPr lang="en-US" i="1" dirty="0" smtClean="0"/>
              <a:t>r</a:t>
            </a:r>
            <a:r>
              <a:rPr lang="en-US" dirty="0" smtClean="0"/>
              <a:t>-combinations of a set with </a:t>
            </a:r>
            <a:r>
              <a:rPr lang="en-US" i="1" dirty="0" smtClean="0"/>
              <a:t>n</a:t>
            </a:r>
            <a:r>
              <a:rPr lang="en-US" dirty="0" smtClean="0"/>
              <a:t> elements, where </a:t>
            </a:r>
            <a:r>
              <a:rPr lang="en-US" i="1" dirty="0" smtClean="0"/>
              <a:t>n</a:t>
            </a:r>
            <a:r>
              <a:rPr lang="en-US" dirty="0" smtClean="0"/>
              <a:t> </a:t>
            </a:r>
            <a:r>
              <a:rPr lang="en-US" dirty="0" smtClean="0">
                <a:latin typeface="Cambria Math"/>
                <a:ea typeface="Cambria Math"/>
              </a:rPr>
              <a:t>≥</a:t>
            </a:r>
            <a:r>
              <a:rPr lang="en-US" dirty="0" smtClean="0"/>
              <a:t> </a:t>
            </a:r>
            <a:r>
              <a:rPr lang="en-US" i="1" dirty="0" smtClean="0"/>
              <a:t>r</a:t>
            </a:r>
            <a:r>
              <a:rPr lang="en-US" dirty="0" smtClean="0">
                <a:latin typeface="Cambria Math"/>
                <a:ea typeface="Cambria Math"/>
              </a:rPr>
              <a:t> ≥ 0, equals</a:t>
            </a:r>
          </a:p>
          <a:p>
            <a:pPr>
              <a:buNone/>
            </a:pPr>
            <a:endParaRPr lang="en-US" dirty="0" smtClean="0">
              <a:latin typeface="Cambria Math"/>
              <a:ea typeface="Cambria Math"/>
            </a:endParaRPr>
          </a:p>
          <a:p>
            <a:pPr>
              <a:buNone/>
            </a:pPr>
            <a:endParaRPr lang="en-US" dirty="0" smtClean="0">
              <a:latin typeface="Cambria Math"/>
              <a:ea typeface="Cambria Math"/>
            </a:endParaRPr>
          </a:p>
          <a:p>
            <a:pPr>
              <a:buNone/>
            </a:pPr>
            <a:r>
              <a:rPr lang="en-US" b="1" dirty="0" smtClean="0">
                <a:latin typeface="Cambria Math"/>
                <a:ea typeface="Cambria Math"/>
              </a:rPr>
              <a:t>    Proof</a:t>
            </a:r>
            <a:r>
              <a:rPr lang="en-US" dirty="0" smtClean="0">
                <a:latin typeface="Cambria Math"/>
                <a:ea typeface="Cambria Math"/>
              </a:rPr>
              <a:t>:  By the product rule </a:t>
            </a:r>
            <a:r>
              <a:rPr lang="en-US" i="1" dirty="0" smtClean="0">
                <a:ea typeface="Cambria Math"/>
              </a:rPr>
              <a:t>P</a:t>
            </a:r>
            <a:r>
              <a:rPr lang="en-US" dirty="0" smtClean="0">
                <a:ea typeface="Cambria Math"/>
              </a:rPr>
              <a:t>(</a:t>
            </a:r>
            <a:r>
              <a:rPr lang="en-US" i="1" dirty="0" smtClean="0">
                <a:ea typeface="Cambria Math"/>
              </a:rPr>
              <a:t>n</a:t>
            </a:r>
            <a:r>
              <a:rPr lang="en-US" dirty="0" smtClean="0">
                <a:ea typeface="Cambria Math"/>
              </a:rPr>
              <a:t>, </a:t>
            </a:r>
            <a:r>
              <a:rPr lang="en-US" i="1" dirty="0" smtClean="0">
                <a:ea typeface="Cambria Math"/>
              </a:rPr>
              <a:t>r</a:t>
            </a:r>
            <a:r>
              <a:rPr lang="en-US" dirty="0" smtClean="0">
                <a:ea typeface="Cambria Math"/>
              </a:rPr>
              <a:t>) = </a:t>
            </a:r>
            <a:r>
              <a:rPr lang="en-US" i="1" dirty="0" smtClean="0">
                <a:ea typeface="Cambria Math"/>
              </a:rPr>
              <a:t>C</a:t>
            </a:r>
            <a:r>
              <a:rPr lang="en-US" dirty="0" smtClean="0">
                <a:ea typeface="Cambria Math"/>
              </a:rPr>
              <a:t>(</a:t>
            </a:r>
            <a:r>
              <a:rPr lang="en-US" i="1" dirty="0" err="1" smtClean="0">
                <a:ea typeface="Cambria Math"/>
              </a:rPr>
              <a:t>n</a:t>
            </a:r>
            <a:r>
              <a:rPr lang="en-US" dirty="0" err="1" smtClean="0">
                <a:ea typeface="Cambria Math"/>
              </a:rPr>
              <a:t>,</a:t>
            </a:r>
            <a:r>
              <a:rPr lang="en-US" i="1" dirty="0" err="1" smtClean="0">
                <a:ea typeface="Cambria Math"/>
              </a:rPr>
              <a:t>r</a:t>
            </a:r>
            <a:r>
              <a:rPr lang="en-US" dirty="0" smtClean="0">
                <a:ea typeface="Cambria Math"/>
              </a:rPr>
              <a:t>) ∙ </a:t>
            </a:r>
            <a:r>
              <a:rPr lang="en-US" i="1" dirty="0" smtClean="0">
                <a:ea typeface="Cambria Math"/>
              </a:rPr>
              <a:t>P</a:t>
            </a:r>
            <a:r>
              <a:rPr lang="en-US" dirty="0" smtClean="0">
                <a:ea typeface="Cambria Math"/>
              </a:rPr>
              <a:t>(</a:t>
            </a:r>
            <a:r>
              <a:rPr lang="en-US" i="1" dirty="0" err="1" smtClean="0">
                <a:ea typeface="Cambria Math"/>
              </a:rPr>
              <a:t>r</a:t>
            </a:r>
            <a:r>
              <a:rPr lang="en-US" dirty="0" err="1" smtClean="0">
                <a:ea typeface="Cambria Math"/>
              </a:rPr>
              <a:t>,</a:t>
            </a:r>
            <a:r>
              <a:rPr lang="en-US" i="1" dirty="0" err="1" smtClean="0">
                <a:ea typeface="Cambria Math"/>
              </a:rPr>
              <a:t>r</a:t>
            </a:r>
            <a:r>
              <a:rPr lang="en-US" dirty="0" smtClean="0">
                <a:ea typeface="Cambria Math"/>
              </a:rPr>
              <a:t>). Therefore, </a:t>
            </a:r>
            <a:endParaRPr lang="en-US" dirty="0"/>
          </a:p>
        </p:txBody>
      </p:sp>
      <p:pic>
        <p:nvPicPr>
          <p:cNvPr id="11" name="Picture 10" descr="addin_tmp.png"/>
          <p:cNvPicPr>
            <a:picLocks noChangeAspect="1"/>
          </p:cNvPicPr>
          <p:nvPr>
            <p:custDataLst>
              <p:tags r:id="rId1"/>
            </p:custDataLst>
          </p:nvPr>
        </p:nvPicPr>
        <p:blipFill>
          <a:blip r:embed="rId4" cstate="print"/>
          <a:stretch>
            <a:fillRect/>
          </a:stretch>
        </p:blipFill>
        <p:spPr>
          <a:xfrm>
            <a:off x="1981200" y="4953000"/>
            <a:ext cx="5405438" cy="488156"/>
          </a:xfrm>
          <a:prstGeom prst="rect">
            <a:avLst/>
          </a:prstGeom>
        </p:spPr>
      </p:pic>
      <p:pic>
        <p:nvPicPr>
          <p:cNvPr id="12" name="Picture 11" descr="addin_tmp.png"/>
          <p:cNvPicPr>
            <a:picLocks noChangeAspect="1"/>
          </p:cNvPicPr>
          <p:nvPr>
            <p:custDataLst>
              <p:tags r:id="rId2"/>
            </p:custDataLst>
          </p:nvPr>
        </p:nvPicPr>
        <p:blipFill>
          <a:blip r:embed="rId5" cstate="print"/>
          <a:stretch>
            <a:fillRect/>
          </a:stretch>
        </p:blipFill>
        <p:spPr>
          <a:xfrm>
            <a:off x="2819401" y="2971801"/>
            <a:ext cx="2466975" cy="447675"/>
          </a:xfrm>
          <a:prstGeom prst="rect">
            <a:avLst/>
          </a:prstGeom>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Combinations</a:t>
            </a:r>
            <a:endParaRPr lang="en-US" dirty="0"/>
          </a:p>
        </p:txBody>
      </p:sp>
      <p:sp>
        <p:nvSpPr>
          <p:cNvPr id="3" name="Content Placeholder 2"/>
          <p:cNvSpPr>
            <a:spLocks noGrp="1"/>
          </p:cNvSpPr>
          <p:nvPr>
            <p:ph idx="1"/>
          </p:nvPr>
        </p:nvSpPr>
        <p:spPr/>
        <p:txBody>
          <a:bodyPr>
            <a:normAutofit fontScale="92500" lnSpcReduction="10000"/>
          </a:bodyPr>
          <a:lstStyle/>
          <a:p>
            <a:pPr>
              <a:buNone/>
            </a:pPr>
            <a:r>
              <a:rPr lang="en-US" b="1" dirty="0" smtClean="0"/>
              <a:t>   Example</a:t>
            </a:r>
            <a:r>
              <a:rPr lang="en-US" dirty="0" smtClean="0"/>
              <a:t>: How many poker hands of five cards can be dealt from a standard deck of </a:t>
            </a:r>
            <a:r>
              <a:rPr lang="en-US" dirty="0" smtClean="0">
                <a:latin typeface="Cambria Math" pitchFamily="18" charset="0"/>
                <a:ea typeface="Cambria Math" pitchFamily="18" charset="0"/>
              </a:rPr>
              <a:t>52</a:t>
            </a:r>
            <a:r>
              <a:rPr lang="en-US" dirty="0" smtClean="0"/>
              <a:t> cards? Also, how many ways are there to select </a:t>
            </a:r>
            <a:r>
              <a:rPr lang="en-US" dirty="0" smtClean="0">
                <a:latin typeface="Cambria Math" pitchFamily="18" charset="0"/>
                <a:ea typeface="Cambria Math" pitchFamily="18" charset="0"/>
              </a:rPr>
              <a:t>47</a:t>
            </a:r>
            <a:r>
              <a:rPr lang="en-US" dirty="0" smtClean="0"/>
              <a:t> cards from a deck of </a:t>
            </a:r>
            <a:r>
              <a:rPr lang="en-US" dirty="0" smtClean="0">
                <a:latin typeface="Cambria Math" pitchFamily="18" charset="0"/>
                <a:ea typeface="Cambria Math" pitchFamily="18" charset="0"/>
              </a:rPr>
              <a:t>52</a:t>
            </a:r>
            <a:r>
              <a:rPr lang="en-US" dirty="0" smtClean="0"/>
              <a:t> cards?</a:t>
            </a:r>
          </a:p>
          <a:p>
            <a:pPr>
              <a:buNone/>
            </a:pPr>
            <a:r>
              <a:rPr lang="en-US" b="1" dirty="0" smtClean="0"/>
              <a:t>   Solution</a:t>
            </a:r>
            <a:r>
              <a:rPr lang="en-US" dirty="0" smtClean="0"/>
              <a:t>: Since the order in which the cards are dealt does not matter, the number of five card hands is:</a:t>
            </a:r>
          </a:p>
          <a:p>
            <a:endParaRPr lang="en-US" dirty="0" smtClean="0"/>
          </a:p>
          <a:p>
            <a:endParaRPr lang="en-US" dirty="0" smtClean="0"/>
          </a:p>
          <a:p>
            <a:endParaRPr lang="en-US" dirty="0" smtClean="0"/>
          </a:p>
          <a:p>
            <a:r>
              <a:rPr lang="en-US" dirty="0" smtClean="0"/>
              <a:t>The different ways to select </a:t>
            </a:r>
            <a:r>
              <a:rPr lang="en-US" dirty="0" smtClean="0">
                <a:latin typeface="Cambria Math" pitchFamily="18" charset="0"/>
                <a:ea typeface="Cambria Math" pitchFamily="18" charset="0"/>
              </a:rPr>
              <a:t>47</a:t>
            </a:r>
            <a:r>
              <a:rPr lang="en-US" dirty="0" smtClean="0"/>
              <a:t> cards from </a:t>
            </a:r>
            <a:r>
              <a:rPr lang="en-US" dirty="0" smtClean="0">
                <a:latin typeface="Cambria Math" pitchFamily="18" charset="0"/>
                <a:ea typeface="Cambria Math" pitchFamily="18" charset="0"/>
              </a:rPr>
              <a:t>52</a:t>
            </a:r>
            <a:r>
              <a:rPr lang="en-US" dirty="0" smtClean="0"/>
              <a:t> is</a:t>
            </a:r>
          </a:p>
          <a:p>
            <a:endParaRPr lang="en-US" dirty="0" smtClean="0"/>
          </a:p>
          <a:p>
            <a:pPr>
              <a:buNone/>
            </a:pPr>
            <a:r>
              <a:rPr lang="en-US" dirty="0" smtClean="0"/>
              <a:t>    </a:t>
            </a:r>
            <a:endParaRPr lang="en-US" dirty="0"/>
          </a:p>
        </p:txBody>
      </p:sp>
      <p:pic>
        <p:nvPicPr>
          <p:cNvPr id="13" name="Picture 12" descr="addin_tmp.png"/>
          <p:cNvPicPr>
            <a:picLocks noChangeAspect="1"/>
          </p:cNvPicPr>
          <p:nvPr>
            <p:custDataLst>
              <p:tags r:id="rId1"/>
            </p:custDataLst>
          </p:nvPr>
        </p:nvPicPr>
        <p:blipFill>
          <a:blip r:embed="rId5" cstate="print"/>
          <a:stretch>
            <a:fillRect/>
          </a:stretch>
        </p:blipFill>
        <p:spPr>
          <a:xfrm>
            <a:off x="838200" y="3810000"/>
            <a:ext cx="2078831" cy="397669"/>
          </a:xfrm>
          <a:prstGeom prst="rect">
            <a:avLst/>
          </a:prstGeom>
        </p:spPr>
      </p:pic>
      <p:pic>
        <p:nvPicPr>
          <p:cNvPr id="10" name="Picture 9" descr="addin_tmp.png"/>
          <p:cNvPicPr>
            <a:picLocks noChangeAspect="1"/>
          </p:cNvPicPr>
          <p:nvPr>
            <p:custDataLst>
              <p:tags r:id="rId2"/>
            </p:custDataLst>
          </p:nvPr>
        </p:nvPicPr>
        <p:blipFill>
          <a:blip r:embed="rId6" cstate="print"/>
          <a:stretch>
            <a:fillRect/>
          </a:stretch>
        </p:blipFill>
        <p:spPr>
          <a:xfrm>
            <a:off x="2057400" y="4343400"/>
            <a:ext cx="6672263" cy="390525"/>
          </a:xfrm>
          <a:prstGeom prst="rect">
            <a:avLst/>
          </a:prstGeom>
        </p:spPr>
      </p:pic>
      <p:pic>
        <p:nvPicPr>
          <p:cNvPr id="12" name="Picture 11" descr="addin_tmp.png"/>
          <p:cNvPicPr>
            <a:picLocks noChangeAspect="1"/>
          </p:cNvPicPr>
          <p:nvPr>
            <p:custDataLst>
              <p:tags r:id="rId3"/>
            </p:custDataLst>
          </p:nvPr>
        </p:nvPicPr>
        <p:blipFill>
          <a:blip r:embed="rId7" cstate="print"/>
          <a:stretch>
            <a:fillRect/>
          </a:stretch>
        </p:blipFill>
        <p:spPr>
          <a:xfrm>
            <a:off x="1447800" y="5562600"/>
            <a:ext cx="5676900" cy="397669"/>
          </a:xfrm>
          <a:prstGeom prst="rect">
            <a:avLst/>
          </a:prstGeom>
        </p:spPr>
      </p:pic>
      <p:sp>
        <p:nvSpPr>
          <p:cNvPr id="14" name="TextBox 13"/>
          <p:cNvSpPr txBox="1"/>
          <p:nvPr/>
        </p:nvSpPr>
        <p:spPr>
          <a:xfrm>
            <a:off x="3124200" y="6324600"/>
            <a:ext cx="5257800" cy="369332"/>
          </a:xfrm>
          <a:prstGeom prst="rect">
            <a:avLst/>
          </a:prstGeom>
          <a:noFill/>
        </p:spPr>
        <p:txBody>
          <a:bodyPr wrap="square" rtlCol="0">
            <a:spAutoFit/>
          </a:bodyPr>
          <a:lstStyle/>
          <a:p>
            <a:r>
              <a:rPr lang="en-US" i="1" dirty="0" smtClean="0"/>
              <a:t>This is a special case of a general result. </a:t>
            </a:r>
            <a:r>
              <a:rPr lang="en-US" dirty="0" smtClean="0">
                <a:latin typeface="Cambria Math"/>
                <a:ea typeface="Cambria Math"/>
              </a:rPr>
              <a:t>→</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Combinations</a:t>
            </a:r>
            <a:endParaRPr lang="en-US" dirty="0"/>
          </a:p>
        </p:txBody>
      </p:sp>
      <p:sp>
        <p:nvSpPr>
          <p:cNvPr id="3" name="Content Placeholder 2"/>
          <p:cNvSpPr>
            <a:spLocks noGrp="1"/>
          </p:cNvSpPr>
          <p:nvPr>
            <p:ph idx="1"/>
          </p:nvPr>
        </p:nvSpPr>
        <p:spPr/>
        <p:txBody>
          <a:bodyPr/>
          <a:lstStyle/>
          <a:p>
            <a:pPr>
              <a:buNone/>
            </a:pPr>
            <a:r>
              <a:rPr lang="en-US" b="1" dirty="0" smtClean="0"/>
              <a:t>   Corollary </a:t>
            </a:r>
            <a:r>
              <a:rPr lang="en-US" b="1" dirty="0" smtClean="0">
                <a:latin typeface="Cambria Math" pitchFamily="18" charset="0"/>
                <a:ea typeface="Cambria Math" pitchFamily="18" charset="0"/>
              </a:rPr>
              <a:t>2</a:t>
            </a:r>
            <a:r>
              <a:rPr lang="en-US" dirty="0" smtClean="0"/>
              <a:t>: Let </a:t>
            </a:r>
            <a:r>
              <a:rPr lang="en-US" i="1" dirty="0" smtClean="0"/>
              <a:t>n</a:t>
            </a:r>
            <a:r>
              <a:rPr lang="en-US" dirty="0" smtClean="0"/>
              <a:t> and </a:t>
            </a:r>
            <a:r>
              <a:rPr lang="en-US" i="1" dirty="0" smtClean="0"/>
              <a:t>r</a:t>
            </a:r>
            <a:r>
              <a:rPr lang="en-US" dirty="0" smtClean="0"/>
              <a:t> be nonnegative integers with     </a:t>
            </a:r>
            <a:r>
              <a:rPr lang="en-US" i="1" dirty="0" smtClean="0"/>
              <a:t>r </a:t>
            </a:r>
            <a:r>
              <a:rPr lang="en-US" dirty="0" smtClean="0">
                <a:latin typeface="Cambria Math"/>
                <a:ea typeface="Cambria Math"/>
              </a:rPr>
              <a:t>≤ </a:t>
            </a:r>
            <a:r>
              <a:rPr lang="en-US" i="1" dirty="0" smtClean="0">
                <a:ea typeface="Cambria Math"/>
              </a:rPr>
              <a:t>n</a:t>
            </a:r>
            <a:r>
              <a:rPr lang="en-US" dirty="0" smtClean="0">
                <a:latin typeface="Cambria Math"/>
                <a:ea typeface="Cambria Math"/>
              </a:rPr>
              <a:t>.</a:t>
            </a:r>
            <a:r>
              <a:rPr lang="en-US" dirty="0" smtClean="0"/>
              <a:t> Then </a:t>
            </a:r>
            <a:r>
              <a:rPr lang="en-US" i="1" dirty="0" smtClean="0"/>
              <a:t>C</a:t>
            </a:r>
            <a:r>
              <a:rPr lang="en-US" dirty="0" smtClean="0"/>
              <a:t>(</a:t>
            </a:r>
            <a:r>
              <a:rPr lang="en-US" i="1" dirty="0" smtClean="0"/>
              <a:t>n</a:t>
            </a:r>
            <a:r>
              <a:rPr lang="en-US" dirty="0" smtClean="0"/>
              <a:t>, </a:t>
            </a:r>
            <a:r>
              <a:rPr lang="en-US" i="1" dirty="0" smtClean="0"/>
              <a:t>r</a:t>
            </a:r>
            <a:r>
              <a:rPr lang="en-US" dirty="0" smtClean="0"/>
              <a:t>) = </a:t>
            </a:r>
            <a:r>
              <a:rPr lang="en-US" i="1" dirty="0" smtClean="0"/>
              <a:t>C</a:t>
            </a:r>
            <a:r>
              <a:rPr lang="en-US" dirty="0" smtClean="0"/>
              <a:t>(</a:t>
            </a:r>
            <a:r>
              <a:rPr lang="en-US" i="1" dirty="0" smtClean="0"/>
              <a:t>n</a:t>
            </a:r>
            <a:r>
              <a:rPr lang="en-US" dirty="0" smtClean="0"/>
              <a:t>, </a:t>
            </a:r>
            <a:r>
              <a:rPr lang="en-US" i="1" dirty="0" smtClean="0"/>
              <a:t>n</a:t>
            </a:r>
            <a:r>
              <a:rPr lang="en-US" dirty="0" smtClean="0"/>
              <a:t> </a:t>
            </a:r>
            <a:r>
              <a:rPr lang="en-US" dirty="0" smtClean="0">
                <a:latin typeface="Cambria Math"/>
                <a:ea typeface="Cambria Math"/>
              </a:rPr>
              <a:t>− </a:t>
            </a:r>
            <a:r>
              <a:rPr lang="en-US" i="1" dirty="0" smtClean="0">
                <a:ea typeface="Cambria Math"/>
              </a:rPr>
              <a:t>r</a:t>
            </a:r>
            <a:r>
              <a:rPr lang="en-US" dirty="0" smtClean="0">
                <a:latin typeface="Cambria Math"/>
                <a:ea typeface="Cambria Math"/>
              </a:rPr>
              <a:t>).</a:t>
            </a:r>
          </a:p>
          <a:p>
            <a:pPr>
              <a:buNone/>
            </a:pPr>
            <a:r>
              <a:rPr lang="en-US" b="1" dirty="0" smtClean="0">
                <a:latin typeface="Cambria Math"/>
                <a:ea typeface="Cambria Math"/>
              </a:rPr>
              <a:t>   Proof</a:t>
            </a:r>
            <a:r>
              <a:rPr lang="en-US" dirty="0" smtClean="0">
                <a:latin typeface="Cambria Math"/>
                <a:ea typeface="Cambria Math"/>
              </a:rPr>
              <a:t>: From Theorem 2, it follows that</a:t>
            </a:r>
          </a:p>
          <a:p>
            <a:endParaRPr lang="en-US" dirty="0" smtClean="0">
              <a:latin typeface="Cambria Math"/>
              <a:ea typeface="Cambria Math"/>
            </a:endParaRPr>
          </a:p>
          <a:p>
            <a:pPr>
              <a:buNone/>
            </a:pPr>
            <a:r>
              <a:rPr lang="en-US" dirty="0" smtClean="0">
                <a:latin typeface="Cambria Math"/>
                <a:ea typeface="Cambria Math"/>
              </a:rPr>
              <a:t>     and </a:t>
            </a:r>
          </a:p>
          <a:p>
            <a:endParaRPr lang="en-US" dirty="0" smtClean="0">
              <a:latin typeface="Cambria Math"/>
              <a:ea typeface="Cambria Math"/>
            </a:endParaRPr>
          </a:p>
          <a:p>
            <a:pPr>
              <a:buNone/>
            </a:pPr>
            <a:r>
              <a:rPr lang="en-US" dirty="0" smtClean="0"/>
              <a:t>   Hence, </a:t>
            </a:r>
            <a:r>
              <a:rPr lang="en-US" i="1" dirty="0" smtClean="0"/>
              <a:t>C</a:t>
            </a:r>
            <a:r>
              <a:rPr lang="en-US" dirty="0" smtClean="0"/>
              <a:t>(</a:t>
            </a:r>
            <a:r>
              <a:rPr lang="en-US" i="1" dirty="0" smtClean="0"/>
              <a:t>n</a:t>
            </a:r>
            <a:r>
              <a:rPr lang="en-US" dirty="0" smtClean="0"/>
              <a:t>, </a:t>
            </a:r>
            <a:r>
              <a:rPr lang="en-US" i="1" dirty="0" smtClean="0"/>
              <a:t>r</a:t>
            </a:r>
            <a:r>
              <a:rPr lang="en-US" dirty="0" smtClean="0"/>
              <a:t>) = </a:t>
            </a:r>
            <a:r>
              <a:rPr lang="en-US" i="1" dirty="0" smtClean="0"/>
              <a:t>C</a:t>
            </a:r>
            <a:r>
              <a:rPr lang="en-US" dirty="0" smtClean="0"/>
              <a:t>(</a:t>
            </a:r>
            <a:r>
              <a:rPr lang="en-US" i="1" dirty="0" smtClean="0"/>
              <a:t>n</a:t>
            </a:r>
            <a:r>
              <a:rPr lang="en-US" dirty="0" smtClean="0"/>
              <a:t>, </a:t>
            </a:r>
            <a:r>
              <a:rPr lang="en-US" i="1" dirty="0" smtClean="0"/>
              <a:t>n</a:t>
            </a:r>
            <a:r>
              <a:rPr lang="en-US" dirty="0" smtClean="0"/>
              <a:t> </a:t>
            </a:r>
            <a:r>
              <a:rPr lang="en-US" dirty="0" smtClean="0">
                <a:latin typeface="Cambria Math"/>
                <a:ea typeface="Cambria Math"/>
              </a:rPr>
              <a:t>− </a:t>
            </a:r>
            <a:r>
              <a:rPr lang="en-US" i="1" dirty="0" smtClean="0">
                <a:ea typeface="Cambria Math"/>
              </a:rPr>
              <a:t>r</a:t>
            </a:r>
            <a:r>
              <a:rPr lang="en-US" dirty="0" smtClean="0">
                <a:latin typeface="Cambria Math"/>
                <a:ea typeface="Cambria Math"/>
              </a:rPr>
              <a:t>).</a:t>
            </a:r>
          </a:p>
        </p:txBody>
      </p:sp>
      <p:pic>
        <p:nvPicPr>
          <p:cNvPr id="6" name="Picture 5" descr="addin_tmp.png"/>
          <p:cNvPicPr>
            <a:picLocks noChangeAspect="1"/>
          </p:cNvPicPr>
          <p:nvPr>
            <p:custDataLst>
              <p:tags r:id="rId1"/>
            </p:custDataLst>
          </p:nvPr>
        </p:nvPicPr>
        <p:blipFill>
          <a:blip r:embed="rId4" cstate="print"/>
          <a:stretch>
            <a:fillRect/>
          </a:stretch>
        </p:blipFill>
        <p:spPr>
          <a:xfrm>
            <a:off x="2895600" y="3429000"/>
            <a:ext cx="2369344" cy="447675"/>
          </a:xfrm>
          <a:prstGeom prst="rect">
            <a:avLst/>
          </a:prstGeom>
        </p:spPr>
      </p:pic>
      <p:pic>
        <p:nvPicPr>
          <p:cNvPr id="9" name="Picture 8" descr="addin_tmp.png"/>
          <p:cNvPicPr>
            <a:picLocks noChangeAspect="1"/>
          </p:cNvPicPr>
          <p:nvPr>
            <p:custDataLst>
              <p:tags r:id="rId2"/>
            </p:custDataLst>
          </p:nvPr>
        </p:nvPicPr>
        <p:blipFill>
          <a:blip r:embed="rId5" cstate="print"/>
          <a:stretch>
            <a:fillRect/>
          </a:stretch>
        </p:blipFill>
        <p:spPr>
          <a:xfrm>
            <a:off x="2514600" y="4191000"/>
            <a:ext cx="5622131" cy="450056"/>
          </a:xfrm>
          <a:prstGeom prst="rect">
            <a:avLst/>
          </a:prstGeom>
        </p:spPr>
      </p:pic>
      <p:sp>
        <p:nvSpPr>
          <p:cNvPr id="8" name="TextBox 7"/>
          <p:cNvSpPr txBox="1"/>
          <p:nvPr/>
        </p:nvSpPr>
        <p:spPr>
          <a:xfrm>
            <a:off x="1524000" y="5791200"/>
            <a:ext cx="6858000" cy="369332"/>
          </a:xfrm>
          <a:prstGeom prst="rect">
            <a:avLst/>
          </a:prstGeom>
          <a:noFill/>
        </p:spPr>
        <p:txBody>
          <a:bodyPr wrap="square" rtlCol="0">
            <a:spAutoFit/>
          </a:bodyPr>
          <a:lstStyle/>
          <a:p>
            <a:r>
              <a:rPr lang="en-US" i="1" dirty="0" smtClean="0"/>
              <a:t>This result can be proved without using algebraic manipulation. </a:t>
            </a:r>
            <a:r>
              <a:rPr lang="en-US" dirty="0" smtClean="0">
                <a:latin typeface="Cambria Math"/>
                <a:ea typeface="Cambria Math"/>
              </a:rPr>
              <a:t>→</a:t>
            </a:r>
            <a:endParaRPr lang="en-US" dirty="0"/>
          </a:p>
        </p:txBody>
      </p:sp>
      <p:sp>
        <p:nvSpPr>
          <p:cNvPr id="7" name="Isosceles Triangle 6"/>
          <p:cNvSpPr/>
          <p:nvPr/>
        </p:nvSpPr>
        <p:spPr>
          <a:xfrm rot="5400000" flipV="1">
            <a:off x="8153400" y="49530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Combinatorial Proofs</a:t>
            </a:r>
            <a:endParaRPr lang="en-US" dirty="0"/>
          </a:p>
        </p:txBody>
      </p:sp>
      <p:sp>
        <p:nvSpPr>
          <p:cNvPr id="3" name="Content Placeholder 2"/>
          <p:cNvSpPr>
            <a:spLocks noGrp="1"/>
          </p:cNvSpPr>
          <p:nvPr>
            <p:ph idx="1"/>
          </p:nvPr>
        </p:nvSpPr>
        <p:spPr/>
        <p:txBody>
          <a:bodyPr/>
          <a:lstStyle/>
          <a:p>
            <a:r>
              <a:rPr lang="en-US" b="1" dirty="0" smtClean="0"/>
              <a:t>Definition </a:t>
            </a:r>
            <a:r>
              <a:rPr lang="en-US" b="1" dirty="0" smtClean="0">
                <a:latin typeface="Cambria Math" pitchFamily="18" charset="0"/>
                <a:ea typeface="Cambria Math" pitchFamily="18" charset="0"/>
              </a:rPr>
              <a:t>1</a:t>
            </a:r>
            <a:r>
              <a:rPr lang="en-US" dirty="0" smtClean="0"/>
              <a:t>: A </a:t>
            </a:r>
            <a:r>
              <a:rPr lang="en-US" i="1" dirty="0" smtClean="0"/>
              <a:t>combinatorial proof </a:t>
            </a:r>
            <a:r>
              <a:rPr lang="en-US" dirty="0" smtClean="0"/>
              <a:t>of an identity is a proof that  uses one of the following methods.</a:t>
            </a:r>
          </a:p>
          <a:p>
            <a:pPr lvl="1"/>
            <a:r>
              <a:rPr lang="en-US" dirty="0" smtClean="0"/>
              <a:t>A </a:t>
            </a:r>
            <a:r>
              <a:rPr lang="en-US" i="1" dirty="0" smtClean="0"/>
              <a:t>double counting proof </a:t>
            </a:r>
            <a:r>
              <a:rPr lang="en-US" dirty="0" smtClean="0"/>
              <a:t>uses counting arguments to prove that both sides of an identity count the same objects, but in different ways.</a:t>
            </a:r>
          </a:p>
          <a:p>
            <a:pPr lvl="1"/>
            <a:r>
              <a:rPr lang="en-US" dirty="0" smtClean="0"/>
              <a:t>A </a:t>
            </a:r>
            <a:r>
              <a:rPr lang="en-US" i="1" dirty="0" err="1" smtClean="0"/>
              <a:t>bijective</a:t>
            </a:r>
            <a:r>
              <a:rPr lang="en-US" i="1" dirty="0" smtClean="0"/>
              <a:t> proof  </a:t>
            </a:r>
            <a:r>
              <a:rPr lang="en-US" dirty="0" smtClean="0"/>
              <a:t>shows  that there is a </a:t>
            </a:r>
            <a:r>
              <a:rPr lang="en-US" dirty="0" err="1" smtClean="0"/>
              <a:t>bijection</a:t>
            </a:r>
            <a:r>
              <a:rPr lang="en-US" dirty="0" smtClean="0"/>
              <a:t> between the sets of objects counted by the two sides of the identity.</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smtClean="0"/>
              <a:t>Basic Counting Principles:  The Sum Rule</a:t>
            </a:r>
            <a:endParaRPr lang="en-US" sz="4000" dirty="0"/>
          </a:p>
        </p:txBody>
      </p:sp>
      <p:sp>
        <p:nvSpPr>
          <p:cNvPr id="3" name="Content Placeholder 2"/>
          <p:cNvSpPr>
            <a:spLocks noGrp="1"/>
          </p:cNvSpPr>
          <p:nvPr>
            <p:ph idx="1"/>
          </p:nvPr>
        </p:nvSpPr>
        <p:spPr/>
        <p:txBody>
          <a:bodyPr>
            <a:normAutofit/>
          </a:bodyPr>
          <a:lstStyle/>
          <a:p>
            <a:pPr>
              <a:buNone/>
            </a:pPr>
            <a:r>
              <a:rPr lang="en-US" b="1" dirty="0" smtClean="0"/>
              <a:t>   </a:t>
            </a:r>
            <a:r>
              <a:rPr lang="en-US" sz="3600" b="1" dirty="0" smtClean="0"/>
              <a:t>The Sum Rule</a:t>
            </a:r>
            <a:r>
              <a:rPr lang="en-US" sz="3600" dirty="0" smtClean="0"/>
              <a:t>: If a task can be done either in one of </a:t>
            </a:r>
            <a:r>
              <a:rPr lang="en-US" sz="3600" i="1" dirty="0" smtClean="0"/>
              <a:t>n</a:t>
            </a:r>
            <a:r>
              <a:rPr lang="en-US" sz="3600" baseline="-25000" dirty="0" smtClean="0">
                <a:latin typeface="Cambria Math" pitchFamily="18" charset="0"/>
                <a:ea typeface="Cambria Math" pitchFamily="18" charset="0"/>
              </a:rPr>
              <a:t>1</a:t>
            </a:r>
            <a:r>
              <a:rPr lang="en-US" sz="3600" dirty="0" smtClean="0"/>
              <a:t> ways or in one of   </a:t>
            </a:r>
            <a:r>
              <a:rPr lang="en-US" sz="3600" i="1" dirty="0" smtClean="0"/>
              <a:t>n</a:t>
            </a:r>
            <a:r>
              <a:rPr lang="en-US" sz="3600" baseline="-25000" dirty="0" smtClean="0">
                <a:latin typeface="Cambria Math" pitchFamily="18" charset="0"/>
                <a:ea typeface="Cambria Math" pitchFamily="18" charset="0"/>
              </a:rPr>
              <a:t>2</a:t>
            </a:r>
            <a:r>
              <a:rPr lang="en-US" sz="3600" dirty="0" smtClean="0"/>
              <a:t> ways to do the second task, where none of the set of</a:t>
            </a:r>
            <a:r>
              <a:rPr lang="en-US" sz="3600" i="1" dirty="0" smtClean="0"/>
              <a:t> n</a:t>
            </a:r>
            <a:r>
              <a:rPr lang="en-US" sz="3600" baseline="-25000" dirty="0" smtClean="0">
                <a:latin typeface="Cambria Math" pitchFamily="18" charset="0"/>
                <a:ea typeface="Cambria Math" pitchFamily="18" charset="0"/>
              </a:rPr>
              <a:t>1</a:t>
            </a:r>
            <a:r>
              <a:rPr lang="en-US" sz="3600" dirty="0" smtClean="0"/>
              <a:t> ways is the same as any of the  </a:t>
            </a:r>
            <a:r>
              <a:rPr lang="en-US" sz="3600" i="1" dirty="0" smtClean="0"/>
              <a:t>n</a:t>
            </a:r>
            <a:r>
              <a:rPr lang="en-US" sz="3600" baseline="-25000" dirty="0" smtClean="0">
                <a:latin typeface="Cambria Math" pitchFamily="18" charset="0"/>
                <a:ea typeface="Cambria Math" pitchFamily="18" charset="0"/>
              </a:rPr>
              <a:t>2</a:t>
            </a:r>
            <a:r>
              <a:rPr lang="en-US" sz="3600" dirty="0" smtClean="0"/>
              <a:t> ways,  then there are </a:t>
            </a:r>
            <a:r>
              <a:rPr lang="en-US" sz="3600" i="1" dirty="0" smtClean="0"/>
              <a:t>n</a:t>
            </a:r>
            <a:r>
              <a:rPr lang="en-US" sz="3600" baseline="-25000" dirty="0" smtClean="0">
                <a:latin typeface="Cambria Math" pitchFamily="18" charset="0"/>
                <a:ea typeface="Cambria Math" pitchFamily="18" charset="0"/>
              </a:rPr>
              <a:t>1 </a:t>
            </a:r>
            <a:r>
              <a:rPr lang="en-US" sz="3600" dirty="0" smtClean="0">
                <a:latin typeface="Cambria Math"/>
                <a:ea typeface="Cambria Math"/>
              </a:rPr>
              <a:t>+</a:t>
            </a:r>
            <a:r>
              <a:rPr lang="en-US" sz="3600" i="1" dirty="0" smtClean="0"/>
              <a:t> n</a:t>
            </a:r>
            <a:r>
              <a:rPr lang="en-US" sz="3600" baseline="-25000" dirty="0" smtClean="0">
                <a:latin typeface="Cambria Math" pitchFamily="18" charset="0"/>
                <a:ea typeface="Cambria Math" pitchFamily="18" charset="0"/>
              </a:rPr>
              <a:t>2</a:t>
            </a:r>
            <a:r>
              <a:rPr lang="en-US" sz="3600" dirty="0" smtClean="0"/>
              <a:t> ways  to do the task.</a:t>
            </a:r>
          </a:p>
          <a:p>
            <a:endParaRPr lang="en-US" dirty="0" smtClean="0"/>
          </a:p>
          <a:p>
            <a:endParaRPr lang="en-US"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Combinatorial Proofs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Here are two combinatorial proofs that </a:t>
            </a:r>
          </a:p>
          <a:p>
            <a:pPr>
              <a:buNone/>
            </a:pPr>
            <a:r>
              <a:rPr lang="en-US" dirty="0" smtClean="0"/>
              <a:t>                    </a:t>
            </a:r>
            <a:r>
              <a:rPr lang="en-US" i="1" dirty="0" smtClean="0"/>
              <a:t>C</a:t>
            </a:r>
            <a:r>
              <a:rPr lang="en-US" dirty="0" smtClean="0"/>
              <a:t>(</a:t>
            </a:r>
            <a:r>
              <a:rPr lang="en-US" i="1" dirty="0" smtClean="0"/>
              <a:t>n</a:t>
            </a:r>
            <a:r>
              <a:rPr lang="en-US" dirty="0" smtClean="0"/>
              <a:t>, </a:t>
            </a:r>
            <a:r>
              <a:rPr lang="en-US" i="1" dirty="0" smtClean="0"/>
              <a:t>r</a:t>
            </a:r>
            <a:r>
              <a:rPr lang="en-US" dirty="0" smtClean="0"/>
              <a:t>) = </a:t>
            </a:r>
            <a:r>
              <a:rPr lang="en-US" i="1" dirty="0" smtClean="0"/>
              <a:t>C</a:t>
            </a:r>
            <a:r>
              <a:rPr lang="en-US" dirty="0" smtClean="0"/>
              <a:t>(</a:t>
            </a:r>
            <a:r>
              <a:rPr lang="en-US" i="1" dirty="0" smtClean="0"/>
              <a:t>n</a:t>
            </a:r>
            <a:r>
              <a:rPr lang="en-US" dirty="0" smtClean="0"/>
              <a:t>, </a:t>
            </a:r>
            <a:r>
              <a:rPr lang="en-US" i="1" dirty="0" smtClean="0"/>
              <a:t>n</a:t>
            </a:r>
            <a:r>
              <a:rPr lang="en-US" dirty="0" smtClean="0"/>
              <a:t> </a:t>
            </a:r>
            <a:r>
              <a:rPr lang="en-US" dirty="0" smtClean="0">
                <a:latin typeface="Cambria Math"/>
                <a:ea typeface="Cambria Math"/>
              </a:rPr>
              <a:t>− </a:t>
            </a:r>
            <a:r>
              <a:rPr lang="en-US" i="1" dirty="0" smtClean="0">
                <a:ea typeface="Cambria Math"/>
              </a:rPr>
              <a:t>r</a:t>
            </a:r>
            <a:r>
              <a:rPr lang="en-US" dirty="0" smtClean="0">
                <a:latin typeface="Cambria Math"/>
                <a:ea typeface="Cambria Math"/>
              </a:rPr>
              <a:t>) </a:t>
            </a:r>
          </a:p>
          <a:p>
            <a:pPr>
              <a:buNone/>
            </a:pPr>
            <a:r>
              <a:rPr lang="en-US" dirty="0" smtClean="0">
                <a:latin typeface="Cambria Math"/>
                <a:ea typeface="Cambria Math"/>
              </a:rPr>
              <a:t>    when r and n are nonnegative integers with </a:t>
            </a:r>
            <a:r>
              <a:rPr lang="en-US" i="1" dirty="0" smtClean="0">
                <a:latin typeface="Cambria Math"/>
                <a:ea typeface="Cambria Math"/>
              </a:rPr>
              <a:t>r</a:t>
            </a:r>
            <a:r>
              <a:rPr lang="en-US" dirty="0" smtClean="0">
                <a:latin typeface="Cambria Math"/>
                <a:ea typeface="Cambria Math"/>
              </a:rPr>
              <a:t> &lt; </a:t>
            </a:r>
            <a:r>
              <a:rPr lang="en-US" i="1" dirty="0" smtClean="0">
                <a:latin typeface="Cambria Math"/>
                <a:ea typeface="Cambria Math"/>
              </a:rPr>
              <a:t>n</a:t>
            </a:r>
            <a:r>
              <a:rPr lang="en-US" dirty="0" smtClean="0"/>
              <a:t>:</a:t>
            </a:r>
          </a:p>
          <a:p>
            <a:pPr lvl="1"/>
            <a:r>
              <a:rPr lang="en-US" i="1" dirty="0" err="1" smtClean="0"/>
              <a:t>Bijective</a:t>
            </a:r>
            <a:r>
              <a:rPr lang="en-US" i="1" dirty="0" smtClean="0"/>
              <a:t> Proof</a:t>
            </a:r>
            <a:r>
              <a:rPr lang="en-US" dirty="0" smtClean="0"/>
              <a:t>: Suppose that </a:t>
            </a:r>
            <a:r>
              <a:rPr lang="en-US" i="1" dirty="0" smtClean="0"/>
              <a:t>S</a:t>
            </a:r>
            <a:r>
              <a:rPr lang="en-US" dirty="0" smtClean="0"/>
              <a:t> is a set with </a:t>
            </a:r>
            <a:r>
              <a:rPr lang="en-US" i="1" dirty="0" smtClean="0"/>
              <a:t>n</a:t>
            </a:r>
            <a:r>
              <a:rPr lang="en-US" dirty="0" smtClean="0"/>
              <a:t> elements. The function that maps a subset </a:t>
            </a:r>
            <a:r>
              <a:rPr lang="en-US" i="1" dirty="0" smtClean="0"/>
              <a:t>A</a:t>
            </a:r>
            <a:r>
              <a:rPr lang="en-US" dirty="0" smtClean="0"/>
              <a:t> of </a:t>
            </a:r>
            <a:r>
              <a:rPr lang="en-US" i="1" dirty="0" smtClean="0"/>
              <a:t>S </a:t>
            </a:r>
            <a:r>
              <a:rPr lang="en-US" dirty="0" smtClean="0"/>
              <a:t>to      is a </a:t>
            </a:r>
            <a:r>
              <a:rPr lang="en-US" dirty="0" err="1" smtClean="0"/>
              <a:t>bijection</a:t>
            </a:r>
            <a:r>
              <a:rPr lang="en-US" dirty="0" smtClean="0"/>
              <a:t> between the subsets of </a:t>
            </a:r>
            <a:r>
              <a:rPr lang="en-US" i="1" dirty="0" smtClean="0"/>
              <a:t>S</a:t>
            </a:r>
            <a:r>
              <a:rPr lang="en-US" dirty="0" smtClean="0"/>
              <a:t> with </a:t>
            </a:r>
            <a:r>
              <a:rPr lang="en-US" i="1" dirty="0" smtClean="0"/>
              <a:t>r</a:t>
            </a:r>
            <a:r>
              <a:rPr lang="en-US" dirty="0" smtClean="0"/>
              <a:t> elements and the subsets with </a:t>
            </a:r>
            <a:r>
              <a:rPr lang="en-US" i="1" dirty="0" smtClean="0"/>
              <a:t>n</a:t>
            </a:r>
            <a:r>
              <a:rPr lang="en-US" dirty="0" smtClean="0"/>
              <a:t> </a:t>
            </a:r>
            <a:r>
              <a:rPr lang="en-US" dirty="0" smtClean="0">
                <a:latin typeface="Cambria Math"/>
                <a:ea typeface="Cambria Math"/>
              </a:rPr>
              <a:t>− </a:t>
            </a:r>
            <a:r>
              <a:rPr lang="en-US" i="1" dirty="0" smtClean="0">
                <a:latin typeface="Cambria Math"/>
                <a:ea typeface="Cambria Math"/>
              </a:rPr>
              <a:t>r</a:t>
            </a:r>
            <a:r>
              <a:rPr lang="en-US" dirty="0" smtClean="0">
                <a:latin typeface="Cambria Math"/>
                <a:ea typeface="Cambria Math"/>
              </a:rPr>
              <a:t> elements. Since there is a </a:t>
            </a:r>
            <a:r>
              <a:rPr lang="en-US" dirty="0" err="1" smtClean="0">
                <a:latin typeface="Cambria Math"/>
                <a:ea typeface="Cambria Math"/>
              </a:rPr>
              <a:t>bijection</a:t>
            </a:r>
            <a:r>
              <a:rPr lang="en-US" dirty="0" smtClean="0">
                <a:latin typeface="Cambria Math"/>
                <a:ea typeface="Cambria Math"/>
              </a:rPr>
              <a:t> between the two sets, they must have the same number of elements. </a:t>
            </a:r>
            <a:r>
              <a:rPr lang="en-US" dirty="0" smtClean="0"/>
              <a:t>  </a:t>
            </a:r>
            <a:r>
              <a:rPr lang="en-US" i="1" dirty="0" smtClean="0">
                <a:ea typeface="Cambria Math" pitchFamily="18" charset="0"/>
              </a:rPr>
              <a:t> </a:t>
            </a:r>
            <a:endParaRPr lang="en-US" b="1" i="1" dirty="0" smtClean="0">
              <a:ea typeface="Cambria Math" pitchFamily="18" charset="0"/>
            </a:endParaRPr>
          </a:p>
          <a:p>
            <a:pPr lvl="1"/>
            <a:r>
              <a:rPr lang="en-US" i="1" dirty="0" smtClean="0"/>
              <a:t>Double Counting Proof</a:t>
            </a:r>
            <a:r>
              <a:rPr lang="en-US" dirty="0" smtClean="0"/>
              <a:t>: By definition the number of subsets of </a:t>
            </a:r>
            <a:r>
              <a:rPr lang="en-US" i="1" dirty="0" smtClean="0"/>
              <a:t>S</a:t>
            </a:r>
            <a:r>
              <a:rPr lang="en-US" dirty="0" smtClean="0"/>
              <a:t> with </a:t>
            </a:r>
            <a:r>
              <a:rPr lang="en-US" i="1" dirty="0" smtClean="0"/>
              <a:t>r</a:t>
            </a:r>
            <a:r>
              <a:rPr lang="en-US" dirty="0" smtClean="0"/>
              <a:t> elements is </a:t>
            </a:r>
            <a:r>
              <a:rPr lang="en-US" i="1" dirty="0" smtClean="0"/>
              <a:t>C</a:t>
            </a:r>
            <a:r>
              <a:rPr lang="en-US" dirty="0" smtClean="0"/>
              <a:t>(</a:t>
            </a:r>
            <a:r>
              <a:rPr lang="en-US" i="1" dirty="0" smtClean="0"/>
              <a:t>n</a:t>
            </a:r>
            <a:r>
              <a:rPr lang="en-US" dirty="0" smtClean="0"/>
              <a:t>, </a:t>
            </a:r>
            <a:r>
              <a:rPr lang="en-US" i="1" dirty="0" smtClean="0"/>
              <a:t>r</a:t>
            </a:r>
            <a:r>
              <a:rPr lang="en-US" dirty="0" smtClean="0"/>
              <a:t>). Each subset A of S can also be described by specifying which elements are not in A, i.e., those which are  in     . Since the complement of a subset of S with </a:t>
            </a:r>
            <a:r>
              <a:rPr lang="en-US" i="1" dirty="0" smtClean="0"/>
              <a:t>r</a:t>
            </a:r>
            <a:r>
              <a:rPr lang="en-US" dirty="0" smtClean="0"/>
              <a:t> elements has </a:t>
            </a:r>
            <a:r>
              <a:rPr lang="en-US" i="1" dirty="0" smtClean="0"/>
              <a:t>n</a:t>
            </a:r>
            <a:r>
              <a:rPr lang="en-US" dirty="0" smtClean="0"/>
              <a:t> </a:t>
            </a:r>
            <a:r>
              <a:rPr lang="en-US" dirty="0" smtClean="0">
                <a:latin typeface="Cambria Math"/>
                <a:ea typeface="Cambria Math"/>
              </a:rPr>
              <a:t>− </a:t>
            </a:r>
            <a:r>
              <a:rPr lang="en-US" i="1" dirty="0" smtClean="0">
                <a:latin typeface="Cambria Math"/>
                <a:ea typeface="Cambria Math"/>
              </a:rPr>
              <a:t>r</a:t>
            </a:r>
            <a:r>
              <a:rPr lang="en-US" dirty="0" smtClean="0">
                <a:latin typeface="Cambria Math"/>
                <a:ea typeface="Cambria Math"/>
              </a:rPr>
              <a:t>  elements, there are also </a:t>
            </a:r>
            <a:r>
              <a:rPr lang="en-US" i="1" dirty="0" smtClean="0"/>
              <a:t>C</a:t>
            </a:r>
            <a:r>
              <a:rPr lang="en-US" dirty="0" smtClean="0"/>
              <a:t>(</a:t>
            </a:r>
            <a:r>
              <a:rPr lang="en-US" i="1" dirty="0" smtClean="0"/>
              <a:t>n</a:t>
            </a:r>
            <a:r>
              <a:rPr lang="en-US" dirty="0" smtClean="0"/>
              <a:t>, </a:t>
            </a:r>
            <a:r>
              <a:rPr lang="en-US" i="1" dirty="0" smtClean="0"/>
              <a:t>n</a:t>
            </a:r>
            <a:r>
              <a:rPr lang="en-US" dirty="0" smtClean="0"/>
              <a:t> </a:t>
            </a:r>
            <a:r>
              <a:rPr lang="en-US" dirty="0" smtClean="0">
                <a:latin typeface="Cambria Math"/>
                <a:ea typeface="Cambria Math"/>
              </a:rPr>
              <a:t>− </a:t>
            </a:r>
            <a:r>
              <a:rPr lang="en-US" i="1" dirty="0" smtClean="0">
                <a:ea typeface="Cambria Math"/>
              </a:rPr>
              <a:t>r</a:t>
            </a:r>
            <a:r>
              <a:rPr lang="en-US" dirty="0" smtClean="0">
                <a:latin typeface="Cambria Math"/>
                <a:ea typeface="Cambria Math"/>
              </a:rPr>
              <a:t>) subsets of </a:t>
            </a:r>
            <a:r>
              <a:rPr lang="en-US" i="1" dirty="0" smtClean="0">
                <a:latin typeface="Cambria Math"/>
                <a:ea typeface="Cambria Math"/>
              </a:rPr>
              <a:t>S </a:t>
            </a:r>
            <a:r>
              <a:rPr lang="en-US" dirty="0" smtClean="0">
                <a:latin typeface="Cambria Math"/>
                <a:ea typeface="Cambria Math"/>
              </a:rPr>
              <a:t>with </a:t>
            </a:r>
            <a:r>
              <a:rPr lang="en-US" i="1" dirty="0" smtClean="0">
                <a:latin typeface="Cambria Math"/>
                <a:ea typeface="Cambria Math"/>
              </a:rPr>
              <a:t>r</a:t>
            </a:r>
            <a:r>
              <a:rPr lang="en-US" dirty="0" smtClean="0">
                <a:latin typeface="Cambria Math"/>
                <a:ea typeface="Cambria Math"/>
              </a:rPr>
              <a:t> elements.</a:t>
            </a:r>
            <a:endParaRPr lang="en-US" dirty="0"/>
          </a:p>
        </p:txBody>
      </p:sp>
      <p:pic>
        <p:nvPicPr>
          <p:cNvPr id="11" name="Picture 10" descr="addin_tmp.png"/>
          <p:cNvPicPr>
            <a:picLocks noChangeAspect="1"/>
          </p:cNvPicPr>
          <p:nvPr>
            <p:custDataLst>
              <p:tags r:id="rId1"/>
            </p:custDataLst>
          </p:nvPr>
        </p:nvPicPr>
        <p:blipFill>
          <a:blip r:embed="rId4" cstate="print"/>
          <a:stretch>
            <a:fillRect/>
          </a:stretch>
        </p:blipFill>
        <p:spPr>
          <a:xfrm>
            <a:off x="3505200" y="5257800"/>
            <a:ext cx="228600" cy="215265"/>
          </a:xfrm>
          <a:prstGeom prst="rect">
            <a:avLst/>
          </a:prstGeom>
        </p:spPr>
      </p:pic>
      <p:sp>
        <p:nvSpPr>
          <p:cNvPr id="8" name="Isosceles Triangle 7"/>
          <p:cNvSpPr/>
          <p:nvPr/>
        </p:nvSpPr>
        <p:spPr>
          <a:xfrm rot="5400000" flipV="1">
            <a:off x="8305800" y="59436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p:cNvSpPr/>
          <p:nvPr/>
        </p:nvSpPr>
        <p:spPr>
          <a:xfrm rot="5400000" flipV="1">
            <a:off x="8153400" y="41910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ddin_tmp.png"/>
          <p:cNvPicPr>
            <a:picLocks noChangeAspect="1"/>
          </p:cNvPicPr>
          <p:nvPr>
            <p:custDataLst>
              <p:tags r:id="rId2"/>
            </p:custDataLst>
          </p:nvPr>
        </p:nvPicPr>
        <p:blipFill>
          <a:blip r:embed="rId4" cstate="print"/>
          <a:stretch>
            <a:fillRect/>
          </a:stretch>
        </p:blipFill>
        <p:spPr>
          <a:xfrm>
            <a:off x="5638800" y="3352800"/>
            <a:ext cx="228600" cy="215265"/>
          </a:xfrm>
          <a:prstGeom prst="rect">
            <a:avLst/>
          </a:prstGeom>
        </p:spPr>
      </p:pic>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Combinations</a:t>
            </a:r>
            <a:endParaRPr lang="en-US" dirty="0"/>
          </a:p>
        </p:txBody>
      </p:sp>
      <p:sp>
        <p:nvSpPr>
          <p:cNvPr id="3" name="Content Placeholder 2"/>
          <p:cNvSpPr>
            <a:spLocks noGrp="1"/>
          </p:cNvSpPr>
          <p:nvPr>
            <p:ph idx="1"/>
          </p:nvPr>
        </p:nvSpPr>
        <p:spPr/>
        <p:txBody>
          <a:bodyPr>
            <a:normAutofit fontScale="92500" lnSpcReduction="20000"/>
          </a:bodyPr>
          <a:lstStyle/>
          <a:p>
            <a:pPr>
              <a:buNone/>
            </a:pPr>
            <a:r>
              <a:rPr lang="en-US" b="1" dirty="0" smtClean="0"/>
              <a:t>   Example</a:t>
            </a:r>
            <a:r>
              <a:rPr lang="en-US" dirty="0" smtClean="0"/>
              <a:t>: How many ways are there to select five players from a </a:t>
            </a:r>
            <a:r>
              <a:rPr lang="en-US" dirty="0" smtClean="0">
                <a:latin typeface="Cambria Math" pitchFamily="18" charset="0"/>
                <a:ea typeface="Cambria Math" pitchFamily="18" charset="0"/>
              </a:rPr>
              <a:t>10</a:t>
            </a:r>
            <a:r>
              <a:rPr lang="en-US" dirty="0" smtClean="0"/>
              <a:t>-member tennis team to make a trip to a match at another school.</a:t>
            </a:r>
          </a:p>
          <a:p>
            <a:pPr>
              <a:buNone/>
            </a:pPr>
            <a:r>
              <a:rPr lang="en-US" b="1" dirty="0" smtClean="0"/>
              <a:t>   Solution</a:t>
            </a:r>
            <a:r>
              <a:rPr lang="en-US" dirty="0" smtClean="0"/>
              <a:t>: By Theorem </a:t>
            </a:r>
            <a:r>
              <a:rPr lang="en-US" dirty="0" smtClean="0">
                <a:latin typeface="Cambria Math" pitchFamily="18" charset="0"/>
                <a:ea typeface="Cambria Math" pitchFamily="18" charset="0"/>
              </a:rPr>
              <a:t>2</a:t>
            </a:r>
            <a:r>
              <a:rPr lang="en-US" dirty="0" smtClean="0"/>
              <a:t>, the number of combinations is</a:t>
            </a:r>
          </a:p>
          <a:p>
            <a:pPr>
              <a:buNone/>
            </a:pPr>
            <a:endParaRPr lang="en-US" dirty="0" smtClean="0"/>
          </a:p>
          <a:p>
            <a:pPr>
              <a:buNone/>
            </a:pPr>
            <a:endParaRPr lang="en-US" dirty="0" smtClean="0"/>
          </a:p>
          <a:p>
            <a:pPr>
              <a:buNone/>
            </a:pPr>
            <a:r>
              <a:rPr lang="en-US" b="1" dirty="0" smtClean="0"/>
              <a:t>   Example</a:t>
            </a:r>
            <a:r>
              <a:rPr lang="en-US" dirty="0" smtClean="0"/>
              <a:t>: A group of </a:t>
            </a:r>
            <a:r>
              <a:rPr lang="en-US" dirty="0" smtClean="0">
                <a:latin typeface="Cambria Math" pitchFamily="18" charset="0"/>
                <a:ea typeface="Cambria Math" pitchFamily="18" charset="0"/>
              </a:rPr>
              <a:t>30 </a:t>
            </a:r>
            <a:r>
              <a:rPr lang="en-US" dirty="0" smtClean="0"/>
              <a:t>people have been trained as astronauts to go on the first mission to Mars. How many ways are there to select a crew of six people to go on this mission?</a:t>
            </a:r>
          </a:p>
          <a:p>
            <a:pPr>
              <a:buNone/>
            </a:pPr>
            <a:r>
              <a:rPr lang="en-US" b="1" dirty="0" smtClean="0"/>
              <a:t>   Solution</a:t>
            </a:r>
            <a:r>
              <a:rPr lang="en-US" dirty="0" smtClean="0"/>
              <a:t>: By Theorem </a:t>
            </a:r>
            <a:r>
              <a:rPr lang="en-US" dirty="0" smtClean="0">
                <a:latin typeface="Cambria Math" pitchFamily="18" charset="0"/>
                <a:ea typeface="Cambria Math" pitchFamily="18" charset="0"/>
              </a:rPr>
              <a:t>2</a:t>
            </a:r>
            <a:r>
              <a:rPr lang="en-US" dirty="0" smtClean="0"/>
              <a:t>, the number of possible crews is</a:t>
            </a:r>
          </a:p>
          <a:p>
            <a:pPr>
              <a:buNone/>
            </a:pPr>
            <a:r>
              <a:rPr lang="en-US" dirty="0" smtClean="0"/>
              <a:t> </a:t>
            </a:r>
          </a:p>
          <a:p>
            <a:endParaRPr lang="en-US" dirty="0" smtClean="0"/>
          </a:p>
          <a:p>
            <a:endParaRPr lang="en-US" dirty="0"/>
          </a:p>
        </p:txBody>
      </p:sp>
      <p:pic>
        <p:nvPicPr>
          <p:cNvPr id="4" name="Picture 3" descr="addin_tmp.png"/>
          <p:cNvPicPr>
            <a:picLocks noChangeAspect="1"/>
          </p:cNvPicPr>
          <p:nvPr>
            <p:custDataLst>
              <p:tags r:id="rId1"/>
            </p:custDataLst>
          </p:nvPr>
        </p:nvPicPr>
        <p:blipFill>
          <a:blip r:embed="rId4" cstate="print"/>
          <a:stretch>
            <a:fillRect/>
          </a:stretch>
        </p:blipFill>
        <p:spPr>
          <a:xfrm>
            <a:off x="2667000" y="3352800"/>
            <a:ext cx="2592133" cy="349948"/>
          </a:xfrm>
          <a:prstGeom prst="rect">
            <a:avLst/>
          </a:prstGeom>
        </p:spPr>
      </p:pic>
      <p:pic>
        <p:nvPicPr>
          <p:cNvPr id="7" name="Picture 6" descr="addin_tmp.png"/>
          <p:cNvPicPr>
            <a:picLocks noChangeAspect="1"/>
          </p:cNvPicPr>
          <p:nvPr>
            <p:custDataLst>
              <p:tags r:id="rId2"/>
            </p:custDataLst>
          </p:nvPr>
        </p:nvPicPr>
        <p:blipFill>
          <a:blip r:embed="rId5" cstate="print"/>
          <a:stretch>
            <a:fillRect/>
          </a:stretch>
        </p:blipFill>
        <p:spPr>
          <a:xfrm>
            <a:off x="1905000" y="5791200"/>
            <a:ext cx="5425249" cy="34994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Binomial Coefficients and Identities</a:t>
            </a:r>
            <a:endParaRPr lang="en-US" dirty="0"/>
          </a:p>
        </p:txBody>
      </p:sp>
      <p:sp>
        <p:nvSpPr>
          <p:cNvPr id="3" name="Subtitle 2"/>
          <p:cNvSpPr>
            <a:spLocks noGrp="1"/>
          </p:cNvSpPr>
          <p:nvPr>
            <p:ph type="subTitle" idx="1"/>
          </p:nvPr>
        </p:nvSpPr>
        <p:spPr/>
        <p:txBody>
          <a:bodyPr/>
          <a:lstStyle/>
          <a:p>
            <a:r>
              <a:rPr lang="en-US" dirty="0" smtClean="0"/>
              <a:t>Section </a:t>
            </a:r>
            <a:r>
              <a:rPr lang="en-US" dirty="0" smtClean="0">
                <a:latin typeface="Cambria Math" pitchFamily="18" charset="0"/>
                <a:ea typeface="Cambria Math" pitchFamily="18" charset="0"/>
              </a:rPr>
              <a:t>6.4</a:t>
            </a:r>
            <a:endParaRPr lang="en-US" dirty="0">
              <a:latin typeface="Cambria Math" pitchFamily="18" charset="0"/>
              <a:ea typeface="Cambria Math" pitchFamily="18" charset="0"/>
            </a:endParaRP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 Summary</a:t>
            </a:r>
            <a:endParaRPr lang="en-US" dirty="0"/>
          </a:p>
        </p:txBody>
      </p:sp>
      <p:sp>
        <p:nvSpPr>
          <p:cNvPr id="3" name="Content Placeholder 2"/>
          <p:cNvSpPr>
            <a:spLocks noGrp="1"/>
          </p:cNvSpPr>
          <p:nvPr>
            <p:ph idx="1"/>
          </p:nvPr>
        </p:nvSpPr>
        <p:spPr/>
        <p:txBody>
          <a:bodyPr/>
          <a:lstStyle/>
          <a:p>
            <a:r>
              <a:rPr lang="en-US" dirty="0" smtClean="0"/>
              <a:t>The Binomial Theorem </a:t>
            </a:r>
          </a:p>
          <a:p>
            <a:r>
              <a:rPr lang="en-US" dirty="0" smtClean="0"/>
              <a:t>Pascal’s Identity and Triangle</a:t>
            </a: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Binomial Theorem </a:t>
            </a:r>
            <a:endParaRPr lang="en-US" dirty="0"/>
          </a:p>
        </p:txBody>
      </p:sp>
      <p:sp>
        <p:nvSpPr>
          <p:cNvPr id="3" name="Content Placeholder 2"/>
          <p:cNvSpPr>
            <a:spLocks noGrp="1"/>
          </p:cNvSpPr>
          <p:nvPr>
            <p:ph idx="1"/>
          </p:nvPr>
        </p:nvSpPr>
        <p:spPr/>
        <p:txBody>
          <a:bodyPr/>
          <a:lstStyle/>
          <a:p>
            <a:pPr>
              <a:buNone/>
            </a:pPr>
            <a:r>
              <a:rPr lang="en-US" b="1" dirty="0" smtClean="0"/>
              <a:t>   Binomial Theorem</a:t>
            </a:r>
            <a:r>
              <a:rPr lang="en-US" dirty="0" smtClean="0"/>
              <a:t>: Let </a:t>
            </a:r>
            <a:r>
              <a:rPr lang="en-US" i="1" dirty="0" smtClean="0"/>
              <a:t>x</a:t>
            </a:r>
            <a:r>
              <a:rPr lang="en-US" dirty="0" smtClean="0"/>
              <a:t> and </a:t>
            </a:r>
            <a:r>
              <a:rPr lang="en-US" i="1" dirty="0" smtClean="0"/>
              <a:t>y</a:t>
            </a:r>
            <a:r>
              <a:rPr lang="en-US" dirty="0" smtClean="0"/>
              <a:t> be variables, and </a:t>
            </a:r>
            <a:r>
              <a:rPr lang="en-US" i="1" dirty="0" smtClean="0"/>
              <a:t>n</a:t>
            </a:r>
            <a:r>
              <a:rPr lang="en-US" dirty="0" smtClean="0"/>
              <a:t> a nonnegative integer. Then:</a:t>
            </a:r>
          </a:p>
          <a:p>
            <a:pPr>
              <a:buNone/>
            </a:pPr>
            <a:endParaRPr lang="en-US" dirty="0" smtClean="0"/>
          </a:p>
          <a:p>
            <a:pPr>
              <a:buNone/>
            </a:pPr>
            <a:endParaRPr lang="en-US" dirty="0" smtClean="0"/>
          </a:p>
          <a:p>
            <a:pPr>
              <a:buNone/>
            </a:pPr>
            <a:r>
              <a:rPr lang="en-US" b="1" dirty="0" smtClean="0"/>
              <a:t>   Proof</a:t>
            </a:r>
            <a:r>
              <a:rPr lang="en-US" dirty="0" smtClean="0"/>
              <a:t>: We use combinatorial reasoning . The terms in the expansion of (</a:t>
            </a:r>
            <a:r>
              <a:rPr lang="en-US" i="1" dirty="0" smtClean="0"/>
              <a:t>x </a:t>
            </a:r>
            <a:r>
              <a:rPr lang="en-US" dirty="0" smtClean="0"/>
              <a:t>+ </a:t>
            </a:r>
            <a:r>
              <a:rPr lang="en-US" i="1" dirty="0" smtClean="0"/>
              <a:t>y</a:t>
            </a:r>
            <a:r>
              <a:rPr lang="en-US" dirty="0" smtClean="0"/>
              <a:t>)</a:t>
            </a:r>
            <a:r>
              <a:rPr lang="en-US" i="1" baseline="30000" dirty="0" smtClean="0">
                <a:latin typeface="Cambria Math" pitchFamily="18" charset="0"/>
                <a:ea typeface="Cambria Math" pitchFamily="18" charset="0"/>
              </a:rPr>
              <a:t>n</a:t>
            </a:r>
            <a:r>
              <a:rPr lang="en-US" dirty="0" smtClean="0"/>
              <a:t> are of the form </a:t>
            </a:r>
            <a:r>
              <a:rPr lang="en-US" i="1" dirty="0" err="1" smtClean="0"/>
              <a:t>x</a:t>
            </a:r>
            <a:r>
              <a:rPr lang="en-US" i="1" baseline="30000" dirty="0" err="1" smtClean="0"/>
              <a:t>n</a:t>
            </a:r>
            <a:r>
              <a:rPr lang="en-US" baseline="30000" dirty="0" err="1" smtClean="0">
                <a:latin typeface="Cambria Math"/>
                <a:ea typeface="Cambria Math"/>
              </a:rPr>
              <a:t>−</a:t>
            </a:r>
            <a:r>
              <a:rPr lang="en-US" i="1" baseline="30000" dirty="0" err="1" smtClean="0"/>
              <a:t>j</a:t>
            </a:r>
            <a:r>
              <a:rPr lang="en-US" i="1" dirty="0" err="1" smtClean="0"/>
              <a:t>y</a:t>
            </a:r>
            <a:r>
              <a:rPr lang="en-US" i="1" baseline="30000" dirty="0" err="1" smtClean="0"/>
              <a:t>j</a:t>
            </a:r>
            <a:r>
              <a:rPr lang="en-US" baseline="30000" dirty="0" smtClean="0"/>
              <a:t> </a:t>
            </a:r>
            <a:r>
              <a:rPr lang="en-US" dirty="0" smtClean="0"/>
              <a:t>for                  </a:t>
            </a:r>
            <a:r>
              <a:rPr lang="en-US" i="1" dirty="0" smtClean="0"/>
              <a:t>j</a:t>
            </a:r>
            <a:r>
              <a:rPr lang="en-US" dirty="0" smtClean="0"/>
              <a:t> = </a:t>
            </a:r>
            <a:r>
              <a:rPr lang="en-US" dirty="0" smtClean="0">
                <a:latin typeface="Cambria Math" pitchFamily="18" charset="0"/>
                <a:ea typeface="Cambria Math" pitchFamily="18" charset="0"/>
              </a:rPr>
              <a:t>0</a:t>
            </a:r>
            <a:r>
              <a:rPr lang="en-US" dirty="0" smtClean="0"/>
              <a:t>,</a:t>
            </a:r>
            <a:r>
              <a:rPr lang="en-US" dirty="0" smtClean="0">
                <a:latin typeface="Cambria Math" pitchFamily="18" charset="0"/>
                <a:ea typeface="Cambria Math" pitchFamily="18" charset="0"/>
              </a:rPr>
              <a:t>1</a:t>
            </a:r>
            <a:r>
              <a:rPr lang="en-US" dirty="0" smtClean="0"/>
              <a:t>,</a:t>
            </a:r>
            <a:r>
              <a:rPr lang="en-US" dirty="0" smtClean="0">
                <a:latin typeface="Cambria Math" pitchFamily="18" charset="0"/>
                <a:ea typeface="Cambria Math" pitchFamily="18" charset="0"/>
              </a:rPr>
              <a:t>2</a:t>
            </a:r>
            <a:r>
              <a:rPr lang="en-US" dirty="0" smtClean="0"/>
              <a:t>,…,</a:t>
            </a:r>
            <a:r>
              <a:rPr lang="en-US" i="1" dirty="0" smtClean="0"/>
              <a:t>n</a:t>
            </a:r>
            <a:r>
              <a:rPr lang="en-US" dirty="0" smtClean="0"/>
              <a:t>. To form the term </a:t>
            </a:r>
            <a:r>
              <a:rPr lang="en-US" i="1" dirty="0" smtClean="0"/>
              <a:t> </a:t>
            </a:r>
            <a:r>
              <a:rPr lang="en-US" i="1" dirty="0" err="1" smtClean="0"/>
              <a:t>x</a:t>
            </a:r>
            <a:r>
              <a:rPr lang="en-US" i="1" baseline="30000" dirty="0" err="1" smtClean="0"/>
              <a:t>n</a:t>
            </a:r>
            <a:r>
              <a:rPr lang="en-US" baseline="30000" dirty="0" err="1" smtClean="0">
                <a:latin typeface="Cambria Math"/>
                <a:ea typeface="Cambria Math"/>
              </a:rPr>
              <a:t>−</a:t>
            </a:r>
            <a:r>
              <a:rPr lang="en-US" i="1" baseline="30000" dirty="0" err="1" smtClean="0"/>
              <a:t>j</a:t>
            </a:r>
            <a:r>
              <a:rPr lang="en-US" i="1" dirty="0" err="1" smtClean="0"/>
              <a:t>y</a:t>
            </a:r>
            <a:r>
              <a:rPr lang="en-US" i="1" baseline="30000" dirty="0" err="1" smtClean="0"/>
              <a:t>j</a:t>
            </a:r>
            <a:r>
              <a:rPr lang="en-US" dirty="0" smtClean="0"/>
              <a:t>, it is necessary to choose  </a:t>
            </a:r>
            <a:r>
              <a:rPr lang="en-US" i="1" dirty="0" smtClean="0"/>
              <a:t>n</a:t>
            </a:r>
            <a:r>
              <a:rPr lang="en-US" dirty="0" smtClean="0">
                <a:latin typeface="Cambria Math"/>
                <a:ea typeface="Cambria Math"/>
              </a:rPr>
              <a:t>−</a:t>
            </a:r>
            <a:r>
              <a:rPr lang="en-US" i="1" dirty="0" smtClean="0"/>
              <a:t>j</a:t>
            </a:r>
            <a:r>
              <a:rPr lang="en-US" dirty="0" smtClean="0"/>
              <a:t>  </a:t>
            </a:r>
            <a:r>
              <a:rPr lang="en-US" i="1" dirty="0" err="1" smtClean="0"/>
              <a:t>x</a:t>
            </a:r>
            <a:r>
              <a:rPr lang="en-US" dirty="0" err="1" smtClean="0"/>
              <a:t>s</a:t>
            </a:r>
            <a:r>
              <a:rPr lang="en-US" dirty="0" smtClean="0"/>
              <a:t> from the </a:t>
            </a:r>
            <a:r>
              <a:rPr lang="en-US" i="1" dirty="0" smtClean="0"/>
              <a:t>n</a:t>
            </a:r>
            <a:r>
              <a:rPr lang="en-US" dirty="0" smtClean="0"/>
              <a:t> sums. Therefore,  the coefficient of </a:t>
            </a:r>
            <a:r>
              <a:rPr lang="en-US" i="1" dirty="0" err="1" smtClean="0"/>
              <a:t>x</a:t>
            </a:r>
            <a:r>
              <a:rPr lang="en-US" i="1" baseline="30000" dirty="0" err="1" smtClean="0"/>
              <a:t>n</a:t>
            </a:r>
            <a:r>
              <a:rPr lang="en-US" baseline="30000" dirty="0" err="1" smtClean="0">
                <a:latin typeface="Cambria Math"/>
                <a:ea typeface="Cambria Math"/>
              </a:rPr>
              <a:t>−</a:t>
            </a:r>
            <a:r>
              <a:rPr lang="en-US" i="1" baseline="30000" dirty="0" err="1" smtClean="0"/>
              <a:t>j</a:t>
            </a:r>
            <a:r>
              <a:rPr lang="en-US" i="1" dirty="0" err="1" smtClean="0"/>
              <a:t>y</a:t>
            </a:r>
            <a:r>
              <a:rPr lang="en-US" i="1" baseline="30000" dirty="0" err="1" smtClean="0"/>
              <a:t>j</a:t>
            </a:r>
            <a:r>
              <a:rPr lang="en-US" dirty="0" smtClean="0"/>
              <a:t>  is             which equals       .</a:t>
            </a:r>
            <a:endParaRPr lang="en-US" dirty="0"/>
          </a:p>
        </p:txBody>
      </p:sp>
      <p:pic>
        <p:nvPicPr>
          <p:cNvPr id="8" name="Picture 7" descr="addin_tmp.png"/>
          <p:cNvPicPr>
            <a:picLocks noChangeAspect="1"/>
          </p:cNvPicPr>
          <p:nvPr>
            <p:custDataLst>
              <p:tags r:id="rId1"/>
            </p:custDataLst>
          </p:nvPr>
        </p:nvPicPr>
        <p:blipFill>
          <a:blip r:embed="rId5" cstate="print"/>
          <a:stretch>
            <a:fillRect/>
          </a:stretch>
        </p:blipFill>
        <p:spPr>
          <a:xfrm>
            <a:off x="914400" y="2895600"/>
            <a:ext cx="7659529" cy="547211"/>
          </a:xfrm>
          <a:prstGeom prst="rect">
            <a:avLst/>
          </a:prstGeom>
        </p:spPr>
      </p:pic>
      <p:pic>
        <p:nvPicPr>
          <p:cNvPr id="15" name="Picture 14" descr="addin_tmp.png"/>
          <p:cNvPicPr>
            <a:picLocks noChangeAspect="1"/>
          </p:cNvPicPr>
          <p:nvPr>
            <p:custDataLst>
              <p:tags r:id="rId2"/>
            </p:custDataLst>
          </p:nvPr>
        </p:nvPicPr>
        <p:blipFill>
          <a:blip r:embed="rId6" cstate="print"/>
          <a:stretch>
            <a:fillRect/>
          </a:stretch>
        </p:blipFill>
        <p:spPr>
          <a:xfrm>
            <a:off x="4038600" y="5410200"/>
            <a:ext cx="716947" cy="396240"/>
          </a:xfrm>
          <a:prstGeom prst="rect">
            <a:avLst/>
          </a:prstGeom>
        </p:spPr>
      </p:pic>
      <p:pic>
        <p:nvPicPr>
          <p:cNvPr id="14" name="Picture 13" descr="addin_tmp.png"/>
          <p:cNvPicPr>
            <a:picLocks noChangeAspect="1"/>
          </p:cNvPicPr>
          <p:nvPr>
            <p:custDataLst>
              <p:tags r:id="rId3"/>
            </p:custDataLst>
          </p:nvPr>
        </p:nvPicPr>
        <p:blipFill>
          <a:blip r:embed="rId7" cstate="print"/>
          <a:stretch>
            <a:fillRect/>
          </a:stretch>
        </p:blipFill>
        <p:spPr>
          <a:xfrm>
            <a:off x="6858000" y="5410200"/>
            <a:ext cx="438340" cy="396240"/>
          </a:xfrm>
          <a:prstGeom prst="rect">
            <a:avLst/>
          </a:prstGeom>
        </p:spPr>
      </p:pic>
      <p:sp>
        <p:nvSpPr>
          <p:cNvPr id="9" name="Isosceles Triangle 8"/>
          <p:cNvSpPr/>
          <p:nvPr/>
        </p:nvSpPr>
        <p:spPr>
          <a:xfrm rot="5400000" flipV="1">
            <a:off x="8305800" y="55626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286512"/>
          </a:xfrm>
        </p:spPr>
        <p:txBody>
          <a:bodyPr>
            <a:normAutofit fontScale="90000"/>
          </a:bodyPr>
          <a:lstStyle/>
          <a:p>
            <a:r>
              <a:rPr lang="en-US" dirty="0" smtClean="0"/>
              <a:t>Powers of Binomial Expressions</a:t>
            </a:r>
            <a:endParaRPr lang="en-US" dirty="0"/>
          </a:p>
        </p:txBody>
      </p:sp>
      <p:sp>
        <p:nvSpPr>
          <p:cNvPr id="3" name="Content Placeholder 2"/>
          <p:cNvSpPr>
            <a:spLocks noGrp="1"/>
          </p:cNvSpPr>
          <p:nvPr>
            <p:ph idx="1"/>
          </p:nvPr>
        </p:nvSpPr>
        <p:spPr>
          <a:xfrm>
            <a:off x="0" y="990600"/>
            <a:ext cx="9144000" cy="5867400"/>
          </a:xfrm>
        </p:spPr>
        <p:txBody>
          <a:bodyPr>
            <a:normAutofit fontScale="77500" lnSpcReduction="20000"/>
          </a:bodyPr>
          <a:lstStyle/>
          <a:p>
            <a:pPr>
              <a:buNone/>
            </a:pPr>
            <a:r>
              <a:rPr lang="en-US" b="1" dirty="0" smtClean="0"/>
              <a:t>     Definition</a:t>
            </a:r>
            <a:r>
              <a:rPr lang="en-US" dirty="0" smtClean="0"/>
              <a:t>: A </a:t>
            </a:r>
            <a:r>
              <a:rPr lang="en-US" i="1" dirty="0" smtClean="0"/>
              <a:t>binomial</a:t>
            </a:r>
            <a:r>
              <a:rPr lang="en-US" dirty="0" smtClean="0"/>
              <a:t> expression is the sum of two terms, such as </a:t>
            </a:r>
            <a:r>
              <a:rPr lang="en-US" i="1" dirty="0" smtClean="0"/>
              <a:t>x </a:t>
            </a:r>
            <a:r>
              <a:rPr lang="en-US" dirty="0" smtClean="0"/>
              <a:t>+ </a:t>
            </a:r>
            <a:r>
              <a:rPr lang="en-US" i="1" dirty="0" smtClean="0"/>
              <a:t>y</a:t>
            </a:r>
            <a:r>
              <a:rPr lang="en-US" dirty="0" smtClean="0"/>
              <a:t>. (More generally, these terms can be products of constants and variables.)</a:t>
            </a:r>
          </a:p>
          <a:p>
            <a:r>
              <a:rPr lang="en-US" dirty="0" smtClean="0"/>
              <a:t>We  can use counting principles to find the coefficients in the expansion of (</a:t>
            </a:r>
            <a:r>
              <a:rPr lang="en-US" i="1" dirty="0" smtClean="0"/>
              <a:t>x </a:t>
            </a:r>
            <a:r>
              <a:rPr lang="en-US" dirty="0" smtClean="0"/>
              <a:t>+ </a:t>
            </a:r>
            <a:r>
              <a:rPr lang="en-US" i="1" dirty="0" smtClean="0"/>
              <a:t>y</a:t>
            </a:r>
            <a:r>
              <a:rPr lang="en-US" dirty="0" smtClean="0"/>
              <a:t>)</a:t>
            </a:r>
            <a:r>
              <a:rPr lang="en-US" i="1" baseline="30000" dirty="0" smtClean="0">
                <a:latin typeface="Cambria Math" pitchFamily="18" charset="0"/>
                <a:ea typeface="Cambria Math" pitchFamily="18" charset="0"/>
              </a:rPr>
              <a:t>n</a:t>
            </a:r>
            <a:r>
              <a:rPr lang="en-US" dirty="0" smtClean="0">
                <a:latin typeface="Cambria Math" pitchFamily="18" charset="0"/>
                <a:ea typeface="Cambria Math" pitchFamily="18" charset="0"/>
              </a:rPr>
              <a:t> </a:t>
            </a:r>
            <a:r>
              <a:rPr lang="en-US" dirty="0" smtClean="0"/>
              <a:t>where n is a positive integer. </a:t>
            </a:r>
          </a:p>
          <a:p>
            <a:r>
              <a:rPr lang="en-US" dirty="0" smtClean="0"/>
              <a:t>To illustrate this idea, we first look at the process of expanding (</a:t>
            </a:r>
            <a:r>
              <a:rPr lang="en-US" i="1" dirty="0" smtClean="0"/>
              <a:t>x </a:t>
            </a:r>
            <a:r>
              <a:rPr lang="en-US" dirty="0" smtClean="0"/>
              <a:t>+ </a:t>
            </a:r>
            <a:r>
              <a:rPr lang="en-US" i="1" dirty="0" smtClean="0"/>
              <a:t>y</a:t>
            </a:r>
            <a:r>
              <a:rPr lang="en-US" dirty="0" smtClean="0"/>
              <a:t>)</a:t>
            </a:r>
            <a:r>
              <a:rPr lang="en-US" baseline="30000" dirty="0" smtClean="0">
                <a:latin typeface="Cambria Math" pitchFamily="18" charset="0"/>
                <a:ea typeface="Cambria Math" pitchFamily="18" charset="0"/>
              </a:rPr>
              <a:t>3</a:t>
            </a:r>
            <a:r>
              <a:rPr lang="en-US" dirty="0" smtClean="0">
                <a:latin typeface="Cambria Math" pitchFamily="18" charset="0"/>
                <a:ea typeface="Cambria Math" pitchFamily="18" charset="0"/>
              </a:rPr>
              <a:t>.</a:t>
            </a:r>
          </a:p>
          <a:p>
            <a:r>
              <a:rPr lang="en-US" dirty="0" smtClean="0"/>
              <a:t>(</a:t>
            </a:r>
            <a:r>
              <a:rPr lang="en-US" i="1" dirty="0" smtClean="0"/>
              <a:t>x </a:t>
            </a:r>
            <a:r>
              <a:rPr lang="en-US" dirty="0" smtClean="0"/>
              <a:t>+ </a:t>
            </a:r>
            <a:r>
              <a:rPr lang="en-US" i="1" dirty="0" smtClean="0"/>
              <a:t>y</a:t>
            </a:r>
            <a:r>
              <a:rPr lang="en-US" dirty="0" smtClean="0"/>
              <a:t>)</a:t>
            </a:r>
            <a:r>
              <a:rPr lang="en-US" dirty="0" smtClean="0">
                <a:latin typeface="Cambria Math" pitchFamily="18" charset="0"/>
                <a:ea typeface="Cambria Math" pitchFamily="18" charset="0"/>
              </a:rPr>
              <a:t> </a:t>
            </a:r>
            <a:r>
              <a:rPr lang="en-US" dirty="0" smtClean="0"/>
              <a:t>(</a:t>
            </a:r>
            <a:r>
              <a:rPr lang="en-US" i="1" dirty="0" smtClean="0"/>
              <a:t>x </a:t>
            </a:r>
            <a:r>
              <a:rPr lang="en-US" dirty="0" smtClean="0"/>
              <a:t>+ </a:t>
            </a:r>
            <a:r>
              <a:rPr lang="en-US" i="1" dirty="0" smtClean="0"/>
              <a:t>y</a:t>
            </a:r>
            <a:r>
              <a:rPr lang="en-US" dirty="0" smtClean="0"/>
              <a:t>) (</a:t>
            </a:r>
            <a:r>
              <a:rPr lang="en-US" i="1" dirty="0" smtClean="0"/>
              <a:t>x </a:t>
            </a:r>
            <a:r>
              <a:rPr lang="en-US" dirty="0" smtClean="0"/>
              <a:t>+ </a:t>
            </a:r>
            <a:r>
              <a:rPr lang="en-US" i="1" dirty="0" smtClean="0"/>
              <a:t>y</a:t>
            </a:r>
            <a:r>
              <a:rPr lang="en-US" dirty="0" smtClean="0"/>
              <a:t>) expands  into a sum of terms that are the product of a term from each of the three sums.</a:t>
            </a:r>
            <a:endParaRPr lang="en-US" baseline="30000" dirty="0" smtClean="0">
              <a:latin typeface="Cambria Math" pitchFamily="18" charset="0"/>
              <a:ea typeface="Cambria Math" pitchFamily="18" charset="0"/>
            </a:endParaRPr>
          </a:p>
          <a:p>
            <a:r>
              <a:rPr lang="en-US" dirty="0" smtClean="0">
                <a:latin typeface="Cambria Math" pitchFamily="18" charset="0"/>
                <a:ea typeface="Cambria Math" pitchFamily="18" charset="0"/>
              </a:rPr>
              <a:t>Terms of the form </a:t>
            </a:r>
            <a:r>
              <a:rPr lang="en-US" i="1" dirty="0" smtClean="0">
                <a:ea typeface="Cambria Math" pitchFamily="18" charset="0"/>
              </a:rPr>
              <a:t>x</a:t>
            </a:r>
            <a:r>
              <a:rPr lang="en-US" baseline="30000" dirty="0" smtClean="0">
                <a:latin typeface="Cambria Math" pitchFamily="18" charset="0"/>
                <a:ea typeface="Cambria Math" pitchFamily="18" charset="0"/>
              </a:rPr>
              <a:t>3</a:t>
            </a:r>
            <a:r>
              <a:rPr lang="en-US" dirty="0" smtClean="0">
                <a:latin typeface="Cambria Math" pitchFamily="18" charset="0"/>
                <a:ea typeface="Cambria Math" pitchFamily="18" charset="0"/>
              </a:rPr>
              <a:t>,</a:t>
            </a:r>
            <a:r>
              <a:rPr lang="en-US" i="1" dirty="0" smtClean="0">
                <a:ea typeface="Cambria Math" pitchFamily="18" charset="0"/>
              </a:rPr>
              <a:t> x</a:t>
            </a:r>
            <a:r>
              <a:rPr lang="en-US" baseline="30000" dirty="0" smtClean="0">
                <a:latin typeface="Cambria Math" pitchFamily="18" charset="0"/>
                <a:ea typeface="Cambria Math" pitchFamily="18" charset="0"/>
              </a:rPr>
              <a:t>2</a:t>
            </a:r>
            <a:r>
              <a:rPr lang="en-US" i="1" dirty="0" smtClean="0">
                <a:ea typeface="Cambria Math" pitchFamily="18" charset="0"/>
              </a:rPr>
              <a:t>y</a:t>
            </a:r>
            <a:r>
              <a:rPr lang="en-US" dirty="0" smtClean="0">
                <a:latin typeface="Cambria Math" pitchFamily="18" charset="0"/>
                <a:ea typeface="Cambria Math" pitchFamily="18" charset="0"/>
              </a:rPr>
              <a:t>, </a:t>
            </a:r>
            <a:r>
              <a:rPr lang="en-US" i="1" dirty="0" smtClean="0">
                <a:ea typeface="Cambria Math" pitchFamily="18" charset="0"/>
              </a:rPr>
              <a:t>x y</a:t>
            </a:r>
            <a:r>
              <a:rPr lang="en-US" baseline="30000" dirty="0" smtClean="0">
                <a:latin typeface="Cambria Math" pitchFamily="18" charset="0"/>
                <a:ea typeface="Cambria Math" pitchFamily="18" charset="0"/>
              </a:rPr>
              <a:t>2</a:t>
            </a:r>
            <a:r>
              <a:rPr lang="en-US" i="1" dirty="0" smtClean="0">
                <a:ea typeface="Cambria Math" pitchFamily="18" charset="0"/>
              </a:rPr>
              <a:t>,</a:t>
            </a:r>
            <a:r>
              <a:rPr lang="en-US" dirty="0" smtClean="0">
                <a:latin typeface="Cambria Math" pitchFamily="18" charset="0"/>
                <a:ea typeface="Cambria Math" pitchFamily="18" charset="0"/>
              </a:rPr>
              <a:t> </a:t>
            </a:r>
            <a:r>
              <a:rPr lang="en-US" i="1" dirty="0" smtClean="0">
                <a:ea typeface="Cambria Math" pitchFamily="18" charset="0"/>
              </a:rPr>
              <a:t>y</a:t>
            </a:r>
            <a:r>
              <a:rPr lang="en-US" baseline="30000" dirty="0" smtClean="0">
                <a:latin typeface="Cambria Math" pitchFamily="18" charset="0"/>
                <a:ea typeface="Cambria Math" pitchFamily="18" charset="0"/>
              </a:rPr>
              <a:t>3</a:t>
            </a:r>
            <a:r>
              <a:rPr lang="en-US" dirty="0" smtClean="0">
                <a:latin typeface="Cambria Math" pitchFamily="18" charset="0"/>
                <a:ea typeface="Cambria Math" pitchFamily="18" charset="0"/>
              </a:rPr>
              <a:t> arise. The question is what are the coefficients?</a:t>
            </a:r>
          </a:p>
          <a:p>
            <a:pPr lvl="1"/>
            <a:r>
              <a:rPr lang="en-US" dirty="0" smtClean="0">
                <a:latin typeface="Cambria Math" pitchFamily="18" charset="0"/>
                <a:ea typeface="Cambria Math" pitchFamily="18" charset="0"/>
              </a:rPr>
              <a:t>To obtain </a:t>
            </a:r>
            <a:r>
              <a:rPr lang="en-US" i="1" dirty="0" smtClean="0">
                <a:ea typeface="Cambria Math" pitchFamily="18" charset="0"/>
              </a:rPr>
              <a:t>x</a:t>
            </a:r>
            <a:r>
              <a:rPr lang="en-US" baseline="30000" dirty="0" smtClean="0">
                <a:latin typeface="Cambria Math" pitchFamily="18" charset="0"/>
                <a:ea typeface="Cambria Math" pitchFamily="18" charset="0"/>
              </a:rPr>
              <a:t>3 </a:t>
            </a:r>
            <a:r>
              <a:rPr lang="en-US" dirty="0" smtClean="0">
                <a:latin typeface="Cambria Math" pitchFamily="18" charset="0"/>
                <a:ea typeface="Cambria Math" pitchFamily="18" charset="0"/>
              </a:rPr>
              <a:t>, an </a:t>
            </a:r>
            <a:r>
              <a:rPr lang="en-US" i="1" dirty="0" smtClean="0">
                <a:ea typeface="Cambria Math" pitchFamily="18" charset="0"/>
              </a:rPr>
              <a:t>x</a:t>
            </a:r>
            <a:r>
              <a:rPr lang="en-US" dirty="0" smtClean="0">
                <a:latin typeface="Cambria Math" pitchFamily="18" charset="0"/>
                <a:ea typeface="Cambria Math" pitchFamily="18" charset="0"/>
              </a:rPr>
              <a:t> must be chosen from each of the sums. There is only one way to do this. So, the coefficient of</a:t>
            </a:r>
            <a:r>
              <a:rPr lang="en-US" i="1" dirty="0" smtClean="0">
                <a:ea typeface="Cambria Math" pitchFamily="18" charset="0"/>
              </a:rPr>
              <a:t> x</a:t>
            </a:r>
            <a:r>
              <a:rPr lang="en-US" baseline="30000" dirty="0" smtClean="0">
                <a:latin typeface="Cambria Math" pitchFamily="18" charset="0"/>
                <a:ea typeface="Cambria Math" pitchFamily="18" charset="0"/>
              </a:rPr>
              <a:t>3 </a:t>
            </a:r>
            <a:r>
              <a:rPr lang="en-US" dirty="0" smtClean="0">
                <a:latin typeface="Cambria Math" pitchFamily="18" charset="0"/>
                <a:ea typeface="Cambria Math" pitchFamily="18" charset="0"/>
              </a:rPr>
              <a:t>  is 1. </a:t>
            </a:r>
          </a:p>
          <a:p>
            <a:pPr lvl="1"/>
            <a:r>
              <a:rPr lang="en-US" dirty="0" smtClean="0">
                <a:latin typeface="Cambria Math" pitchFamily="18" charset="0"/>
                <a:ea typeface="Cambria Math" pitchFamily="18" charset="0"/>
              </a:rPr>
              <a:t>To obtain </a:t>
            </a:r>
            <a:r>
              <a:rPr lang="en-US" i="1" dirty="0" smtClean="0">
                <a:ea typeface="Cambria Math" pitchFamily="18" charset="0"/>
              </a:rPr>
              <a:t>x</a:t>
            </a:r>
            <a:r>
              <a:rPr lang="en-US" baseline="30000" dirty="0" smtClean="0">
                <a:latin typeface="Cambria Math" pitchFamily="18" charset="0"/>
                <a:ea typeface="Cambria Math" pitchFamily="18" charset="0"/>
              </a:rPr>
              <a:t>2</a:t>
            </a:r>
            <a:r>
              <a:rPr lang="en-US" i="1" dirty="0" smtClean="0">
                <a:ea typeface="Cambria Math" pitchFamily="18" charset="0"/>
              </a:rPr>
              <a:t>y</a:t>
            </a:r>
            <a:r>
              <a:rPr lang="en-US" dirty="0" smtClean="0">
                <a:latin typeface="Cambria Math" pitchFamily="18" charset="0"/>
                <a:ea typeface="Cambria Math" pitchFamily="18" charset="0"/>
              </a:rPr>
              <a:t>, an </a:t>
            </a:r>
            <a:r>
              <a:rPr lang="en-US" i="1" dirty="0" smtClean="0">
                <a:ea typeface="Cambria Math" pitchFamily="18" charset="0"/>
              </a:rPr>
              <a:t>x</a:t>
            </a:r>
            <a:r>
              <a:rPr lang="en-US" dirty="0" smtClean="0">
                <a:latin typeface="Cambria Math" pitchFamily="18" charset="0"/>
                <a:ea typeface="Cambria Math" pitchFamily="18" charset="0"/>
              </a:rPr>
              <a:t> must be chosen from two of the sums and a </a:t>
            </a:r>
            <a:r>
              <a:rPr lang="en-US" i="1" dirty="0" smtClean="0">
                <a:latin typeface="Cambria Math" pitchFamily="18" charset="0"/>
                <a:ea typeface="Cambria Math" pitchFamily="18" charset="0"/>
              </a:rPr>
              <a:t>y</a:t>
            </a:r>
            <a:r>
              <a:rPr lang="en-US" dirty="0" smtClean="0">
                <a:latin typeface="Cambria Math" pitchFamily="18" charset="0"/>
                <a:ea typeface="Cambria Math" pitchFamily="18" charset="0"/>
              </a:rPr>
              <a:t>  from the other. There      are           ways to do this  and so the coefficient of </a:t>
            </a:r>
            <a:r>
              <a:rPr lang="en-US" i="1" dirty="0" smtClean="0">
                <a:ea typeface="Cambria Math" pitchFamily="18" charset="0"/>
              </a:rPr>
              <a:t>x</a:t>
            </a:r>
            <a:r>
              <a:rPr lang="en-US" baseline="30000" dirty="0" smtClean="0">
                <a:latin typeface="Cambria Math" pitchFamily="18" charset="0"/>
                <a:ea typeface="Cambria Math" pitchFamily="18" charset="0"/>
              </a:rPr>
              <a:t>2</a:t>
            </a:r>
            <a:r>
              <a:rPr lang="en-US" i="1" dirty="0" smtClean="0">
                <a:ea typeface="Cambria Math" pitchFamily="18" charset="0"/>
              </a:rPr>
              <a:t>y</a:t>
            </a:r>
            <a:r>
              <a:rPr lang="en-US" dirty="0" smtClean="0">
                <a:latin typeface="Cambria Math" pitchFamily="18" charset="0"/>
                <a:ea typeface="Cambria Math" pitchFamily="18" charset="0"/>
              </a:rPr>
              <a:t> is 3. </a:t>
            </a:r>
          </a:p>
          <a:p>
            <a:pPr lvl="1"/>
            <a:r>
              <a:rPr lang="en-US" dirty="0" smtClean="0">
                <a:latin typeface="Cambria Math" pitchFamily="18" charset="0"/>
                <a:ea typeface="Cambria Math" pitchFamily="18" charset="0"/>
              </a:rPr>
              <a:t>To obtain </a:t>
            </a:r>
            <a:r>
              <a:rPr lang="en-US" i="1" dirty="0" smtClean="0">
                <a:ea typeface="Cambria Math" pitchFamily="18" charset="0"/>
              </a:rPr>
              <a:t>xy</a:t>
            </a:r>
            <a:r>
              <a:rPr lang="en-US" baseline="30000" dirty="0" smtClean="0">
                <a:latin typeface="Cambria Math" pitchFamily="18" charset="0"/>
                <a:ea typeface="Cambria Math" pitchFamily="18" charset="0"/>
              </a:rPr>
              <a:t>2</a:t>
            </a:r>
            <a:r>
              <a:rPr lang="en-US" dirty="0" smtClean="0">
                <a:latin typeface="Cambria Math" pitchFamily="18" charset="0"/>
                <a:ea typeface="Cambria Math" pitchFamily="18" charset="0"/>
              </a:rPr>
              <a:t>, an </a:t>
            </a:r>
            <a:r>
              <a:rPr lang="en-US" i="1" dirty="0" smtClean="0">
                <a:ea typeface="Cambria Math" pitchFamily="18" charset="0"/>
              </a:rPr>
              <a:t>x</a:t>
            </a:r>
            <a:r>
              <a:rPr lang="en-US" dirty="0" smtClean="0">
                <a:latin typeface="Cambria Math" pitchFamily="18" charset="0"/>
                <a:ea typeface="Cambria Math" pitchFamily="18" charset="0"/>
              </a:rPr>
              <a:t> must be chosen from  of the sums and a </a:t>
            </a:r>
            <a:r>
              <a:rPr lang="en-US" i="1" dirty="0" smtClean="0">
                <a:latin typeface="Cambria Math" pitchFamily="18" charset="0"/>
                <a:ea typeface="Cambria Math" pitchFamily="18" charset="0"/>
              </a:rPr>
              <a:t>y</a:t>
            </a:r>
            <a:r>
              <a:rPr lang="en-US" dirty="0" smtClean="0">
                <a:latin typeface="Cambria Math" pitchFamily="18" charset="0"/>
                <a:ea typeface="Cambria Math" pitchFamily="18" charset="0"/>
              </a:rPr>
              <a:t>  from the other two . There  are          ways to do this  and so the coefficient of</a:t>
            </a:r>
            <a:r>
              <a:rPr lang="en-US" i="1" dirty="0" smtClean="0">
                <a:ea typeface="Cambria Math" pitchFamily="18" charset="0"/>
              </a:rPr>
              <a:t> xy</a:t>
            </a:r>
            <a:r>
              <a:rPr lang="en-US" baseline="30000" dirty="0" smtClean="0">
                <a:latin typeface="Cambria Math" pitchFamily="18" charset="0"/>
                <a:ea typeface="Cambria Math" pitchFamily="18" charset="0"/>
              </a:rPr>
              <a:t>2</a:t>
            </a:r>
            <a:r>
              <a:rPr lang="en-US" dirty="0" smtClean="0">
                <a:latin typeface="Cambria Math" pitchFamily="18" charset="0"/>
                <a:ea typeface="Cambria Math" pitchFamily="18" charset="0"/>
              </a:rPr>
              <a:t>  is 3. </a:t>
            </a:r>
          </a:p>
          <a:p>
            <a:pPr lvl="1"/>
            <a:r>
              <a:rPr lang="en-US" dirty="0" smtClean="0">
                <a:latin typeface="Cambria Math" pitchFamily="18" charset="0"/>
                <a:ea typeface="Cambria Math" pitchFamily="18" charset="0"/>
              </a:rPr>
              <a:t>To obtain </a:t>
            </a:r>
            <a:r>
              <a:rPr lang="en-US" i="1" dirty="0" smtClean="0">
                <a:ea typeface="Cambria Math" pitchFamily="18" charset="0"/>
              </a:rPr>
              <a:t>y</a:t>
            </a:r>
            <a:r>
              <a:rPr lang="en-US" baseline="30000" dirty="0" smtClean="0">
                <a:latin typeface="Cambria Math" pitchFamily="18" charset="0"/>
                <a:ea typeface="Cambria Math" pitchFamily="18" charset="0"/>
              </a:rPr>
              <a:t>3 </a:t>
            </a:r>
            <a:r>
              <a:rPr lang="en-US" dirty="0" smtClean="0">
                <a:latin typeface="Cambria Math" pitchFamily="18" charset="0"/>
                <a:ea typeface="Cambria Math" pitchFamily="18" charset="0"/>
              </a:rPr>
              <a:t>, a </a:t>
            </a:r>
            <a:r>
              <a:rPr lang="en-US" i="1" dirty="0" smtClean="0">
                <a:ea typeface="Cambria Math" pitchFamily="18" charset="0"/>
              </a:rPr>
              <a:t>y</a:t>
            </a:r>
            <a:r>
              <a:rPr lang="en-US" dirty="0" smtClean="0">
                <a:latin typeface="Cambria Math" pitchFamily="18" charset="0"/>
                <a:ea typeface="Cambria Math" pitchFamily="18" charset="0"/>
              </a:rPr>
              <a:t> must be chosen from each of the sums. There is only one way to do this. So, the coefficient of</a:t>
            </a:r>
            <a:r>
              <a:rPr lang="en-US" i="1" dirty="0" smtClean="0">
                <a:ea typeface="Cambria Math" pitchFamily="18" charset="0"/>
              </a:rPr>
              <a:t> y</a:t>
            </a:r>
            <a:r>
              <a:rPr lang="en-US" baseline="30000" dirty="0" smtClean="0">
                <a:latin typeface="Cambria Math" pitchFamily="18" charset="0"/>
                <a:ea typeface="Cambria Math" pitchFamily="18" charset="0"/>
              </a:rPr>
              <a:t>3</a:t>
            </a:r>
            <a:r>
              <a:rPr lang="en-US" dirty="0" smtClean="0">
                <a:latin typeface="Cambria Math" pitchFamily="18" charset="0"/>
                <a:ea typeface="Cambria Math" pitchFamily="18" charset="0"/>
              </a:rPr>
              <a:t>  is 1. </a:t>
            </a:r>
          </a:p>
          <a:p>
            <a:r>
              <a:rPr lang="en-US" dirty="0" smtClean="0"/>
              <a:t>We have used a counting argument to show that (</a:t>
            </a:r>
            <a:r>
              <a:rPr lang="en-US" i="1" dirty="0" smtClean="0"/>
              <a:t>x </a:t>
            </a:r>
            <a:r>
              <a:rPr lang="en-US" dirty="0" smtClean="0"/>
              <a:t>+ </a:t>
            </a:r>
            <a:r>
              <a:rPr lang="en-US" i="1" dirty="0" smtClean="0"/>
              <a:t>y</a:t>
            </a:r>
            <a:r>
              <a:rPr lang="en-US" dirty="0" smtClean="0"/>
              <a:t>)</a:t>
            </a:r>
            <a:r>
              <a:rPr lang="en-US" baseline="30000" dirty="0" smtClean="0">
                <a:latin typeface="Cambria Math" pitchFamily="18" charset="0"/>
                <a:ea typeface="Cambria Math" pitchFamily="18" charset="0"/>
              </a:rPr>
              <a:t>3</a:t>
            </a:r>
            <a:r>
              <a:rPr lang="en-US" dirty="0" smtClean="0"/>
              <a:t> = </a:t>
            </a:r>
            <a:r>
              <a:rPr lang="en-US" i="1" dirty="0" smtClean="0">
                <a:ea typeface="Cambria Math" pitchFamily="18" charset="0"/>
              </a:rPr>
              <a:t>x</a:t>
            </a:r>
            <a:r>
              <a:rPr lang="en-US" baseline="30000" dirty="0" smtClean="0">
                <a:latin typeface="Cambria Math" pitchFamily="18" charset="0"/>
                <a:ea typeface="Cambria Math" pitchFamily="18" charset="0"/>
              </a:rPr>
              <a:t>3</a:t>
            </a:r>
            <a:r>
              <a:rPr lang="en-US" i="1" dirty="0" smtClean="0"/>
              <a:t> +  </a:t>
            </a:r>
            <a:r>
              <a:rPr lang="en-US" dirty="0" smtClean="0">
                <a:latin typeface="Cambria Math" pitchFamily="18" charset="0"/>
                <a:ea typeface="Cambria Math" pitchFamily="18" charset="0"/>
              </a:rPr>
              <a:t>3</a:t>
            </a:r>
            <a:r>
              <a:rPr lang="en-US" i="1" dirty="0" smtClean="0">
                <a:ea typeface="Cambria Math" pitchFamily="18" charset="0"/>
              </a:rPr>
              <a:t>x</a:t>
            </a:r>
            <a:r>
              <a:rPr lang="en-US" baseline="30000" dirty="0" smtClean="0">
                <a:latin typeface="Cambria Math" pitchFamily="18" charset="0"/>
                <a:ea typeface="Cambria Math" pitchFamily="18" charset="0"/>
              </a:rPr>
              <a:t>2</a:t>
            </a:r>
            <a:r>
              <a:rPr lang="en-US" i="1" dirty="0" smtClean="0">
                <a:ea typeface="Cambria Math" pitchFamily="18" charset="0"/>
              </a:rPr>
              <a:t>y</a:t>
            </a:r>
            <a:r>
              <a:rPr lang="en-US" i="1" dirty="0" smtClean="0">
                <a:latin typeface="Cambria Math" pitchFamily="18" charset="0"/>
                <a:ea typeface="Cambria Math" pitchFamily="18" charset="0"/>
              </a:rPr>
              <a:t> </a:t>
            </a:r>
            <a:r>
              <a:rPr lang="en-US" i="1" dirty="0" smtClean="0"/>
              <a:t> + </a:t>
            </a:r>
            <a:r>
              <a:rPr lang="en-US" dirty="0" smtClean="0">
                <a:latin typeface="Cambria Math" pitchFamily="18" charset="0"/>
                <a:ea typeface="Cambria Math" pitchFamily="18" charset="0"/>
              </a:rPr>
              <a:t>3</a:t>
            </a:r>
            <a:r>
              <a:rPr lang="en-US" i="1" dirty="0" smtClean="0">
                <a:ea typeface="Cambria Math" pitchFamily="18" charset="0"/>
              </a:rPr>
              <a:t>x y</a:t>
            </a:r>
            <a:r>
              <a:rPr lang="en-US" baseline="30000" dirty="0" smtClean="0">
                <a:latin typeface="Cambria Math" pitchFamily="18" charset="0"/>
                <a:ea typeface="Cambria Math" pitchFamily="18" charset="0"/>
              </a:rPr>
              <a:t>2</a:t>
            </a:r>
            <a:r>
              <a:rPr lang="en-US" i="1" dirty="0" smtClean="0"/>
              <a:t>  + </a:t>
            </a:r>
            <a:r>
              <a:rPr lang="en-US" i="1" dirty="0" smtClean="0">
                <a:ea typeface="Cambria Math" pitchFamily="18" charset="0"/>
              </a:rPr>
              <a:t>y</a:t>
            </a:r>
            <a:r>
              <a:rPr lang="en-US" baseline="30000" dirty="0" smtClean="0">
                <a:latin typeface="Cambria Math" pitchFamily="18" charset="0"/>
                <a:ea typeface="Cambria Math" pitchFamily="18" charset="0"/>
              </a:rPr>
              <a:t>3</a:t>
            </a:r>
            <a:r>
              <a:rPr lang="en-US" i="1" dirty="0" smtClean="0"/>
              <a:t> .</a:t>
            </a:r>
          </a:p>
          <a:p>
            <a:r>
              <a:rPr lang="en-US" dirty="0" smtClean="0">
                <a:latin typeface="Cambria Math" pitchFamily="18" charset="0"/>
                <a:ea typeface="Cambria Math" pitchFamily="18" charset="0"/>
              </a:rPr>
              <a:t>Next we present the binomial theorem gives the coefficients of the terms in the expansion of </a:t>
            </a:r>
            <a:r>
              <a:rPr lang="en-US" dirty="0" smtClean="0"/>
              <a:t>(</a:t>
            </a:r>
            <a:r>
              <a:rPr lang="en-US" i="1" dirty="0" smtClean="0"/>
              <a:t>x </a:t>
            </a:r>
            <a:r>
              <a:rPr lang="en-US" dirty="0" smtClean="0"/>
              <a:t>+ </a:t>
            </a:r>
            <a:r>
              <a:rPr lang="en-US" i="1" dirty="0" smtClean="0"/>
              <a:t>y</a:t>
            </a:r>
            <a:r>
              <a:rPr lang="en-US" dirty="0" smtClean="0"/>
              <a:t>)</a:t>
            </a:r>
            <a:r>
              <a:rPr lang="en-US" i="1" baseline="30000" dirty="0" smtClean="0">
                <a:latin typeface="Cambria Math" pitchFamily="18" charset="0"/>
                <a:ea typeface="Cambria Math" pitchFamily="18" charset="0"/>
              </a:rPr>
              <a:t>n</a:t>
            </a:r>
            <a:r>
              <a:rPr lang="en-US" dirty="0" smtClean="0">
                <a:latin typeface="Cambria Math" pitchFamily="18" charset="0"/>
                <a:ea typeface="Cambria Math" pitchFamily="18" charset="0"/>
              </a:rPr>
              <a:t> .   </a:t>
            </a:r>
          </a:p>
          <a:p>
            <a:endParaRPr lang="en-US" dirty="0">
              <a:latin typeface="Cambria Math" pitchFamily="18" charset="0"/>
              <a:ea typeface="Cambria Math" pitchFamily="18" charset="0"/>
            </a:endParaRPr>
          </a:p>
        </p:txBody>
      </p:sp>
      <p:pic>
        <p:nvPicPr>
          <p:cNvPr id="6" name="Picture 5" descr="addin_tmp.png"/>
          <p:cNvPicPr>
            <a:picLocks noChangeAspect="1"/>
          </p:cNvPicPr>
          <p:nvPr>
            <p:custDataLst>
              <p:tags r:id="rId1"/>
            </p:custDataLst>
          </p:nvPr>
        </p:nvPicPr>
        <p:blipFill>
          <a:blip r:embed="rId4" cstate="print"/>
          <a:stretch>
            <a:fillRect/>
          </a:stretch>
        </p:blipFill>
        <p:spPr>
          <a:xfrm>
            <a:off x="2164666" y="4075762"/>
            <a:ext cx="259080" cy="243840"/>
          </a:xfrm>
          <a:prstGeom prst="rect">
            <a:avLst/>
          </a:prstGeom>
        </p:spPr>
      </p:pic>
      <p:pic>
        <p:nvPicPr>
          <p:cNvPr id="7" name="Picture 6" descr="addin_tmp.png"/>
          <p:cNvPicPr>
            <a:picLocks noChangeAspect="1"/>
          </p:cNvPicPr>
          <p:nvPr>
            <p:custDataLst>
              <p:tags r:id="rId2"/>
            </p:custDataLst>
          </p:nvPr>
        </p:nvPicPr>
        <p:blipFill>
          <a:blip r:embed="rId5" cstate="print"/>
          <a:stretch>
            <a:fillRect/>
          </a:stretch>
        </p:blipFill>
        <p:spPr>
          <a:xfrm>
            <a:off x="1905586" y="4606114"/>
            <a:ext cx="259080" cy="243840"/>
          </a:xfrm>
          <a:prstGeom prst="rect">
            <a:avLst/>
          </a:prstGeom>
        </p:spPr>
      </p:pic>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rmAutofit fontScale="90000"/>
          </a:bodyPr>
          <a:lstStyle/>
          <a:p>
            <a:r>
              <a:rPr lang="en-US" dirty="0" smtClean="0"/>
              <a:t>Using the Binomial Theorem</a:t>
            </a:r>
            <a:endParaRPr lang="en-US" dirty="0"/>
          </a:p>
        </p:txBody>
      </p:sp>
      <p:sp>
        <p:nvSpPr>
          <p:cNvPr id="3" name="Content Placeholder 2"/>
          <p:cNvSpPr>
            <a:spLocks noGrp="1"/>
          </p:cNvSpPr>
          <p:nvPr>
            <p:ph idx="1"/>
          </p:nvPr>
        </p:nvSpPr>
        <p:spPr>
          <a:xfrm>
            <a:off x="457200" y="1219200"/>
            <a:ext cx="8229600" cy="5105400"/>
          </a:xfrm>
        </p:spPr>
        <p:txBody>
          <a:bodyPr/>
          <a:lstStyle/>
          <a:p>
            <a:pPr>
              <a:buNone/>
            </a:pPr>
            <a:r>
              <a:rPr lang="en-US" b="1" dirty="0" smtClean="0"/>
              <a:t>   Example</a:t>
            </a:r>
            <a:r>
              <a:rPr lang="en-US" dirty="0" smtClean="0"/>
              <a:t>:</a:t>
            </a:r>
            <a:endParaRPr lang="en-US" dirty="0"/>
          </a:p>
        </p:txBody>
      </p:sp>
      <p:pic>
        <p:nvPicPr>
          <p:cNvPr id="5" name="Picture 4"/>
          <p:cNvPicPr>
            <a:picLocks noChangeAspect="1"/>
          </p:cNvPicPr>
          <p:nvPr/>
        </p:nvPicPr>
        <p:blipFill>
          <a:blip r:embed="rId2"/>
          <a:stretch>
            <a:fillRect/>
          </a:stretch>
        </p:blipFill>
        <p:spPr>
          <a:xfrm>
            <a:off x="685800" y="1981200"/>
            <a:ext cx="7315200" cy="4267200"/>
          </a:xfrm>
          <a:prstGeom prst="rect">
            <a:avLst/>
          </a:prstGeom>
        </p:spPr>
      </p:pic>
    </p:spTree>
    <p:extLst>
      <p:ext uri="{BB962C8B-B14F-4D97-AF65-F5344CB8AC3E}">
        <p14:creationId xmlns:p14="http://schemas.microsoft.com/office/powerpoint/2010/main" val="23709787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Binomial Theorem</a:t>
            </a:r>
            <a:endParaRPr lang="en-US" dirty="0"/>
          </a:p>
        </p:txBody>
      </p:sp>
      <p:pic>
        <p:nvPicPr>
          <p:cNvPr id="4" name="Content Placeholder 3"/>
          <p:cNvPicPr>
            <a:picLocks noGrp="1" noChangeAspect="1"/>
          </p:cNvPicPr>
          <p:nvPr>
            <p:ph idx="1"/>
          </p:nvPr>
        </p:nvPicPr>
        <p:blipFill>
          <a:blip r:embed="rId2"/>
          <a:stretch>
            <a:fillRect/>
          </a:stretch>
        </p:blipFill>
        <p:spPr>
          <a:xfrm>
            <a:off x="762000" y="2362200"/>
            <a:ext cx="7620000" cy="3429000"/>
          </a:xfrm>
          <a:prstGeom prst="rect">
            <a:avLst/>
          </a:prstGeom>
        </p:spPr>
      </p:pic>
    </p:spTree>
    <p:extLst>
      <p:ext uri="{BB962C8B-B14F-4D97-AF65-F5344CB8AC3E}">
        <p14:creationId xmlns:p14="http://schemas.microsoft.com/office/powerpoint/2010/main" val="275590358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667512"/>
          </a:xfrm>
        </p:spPr>
        <p:txBody>
          <a:bodyPr>
            <a:normAutofit fontScale="90000"/>
          </a:bodyPr>
          <a:lstStyle/>
          <a:p>
            <a:r>
              <a:rPr lang="en-US" dirty="0" smtClean="0"/>
              <a:t>Using the Binomial Theorem</a:t>
            </a:r>
            <a:endParaRPr lang="en-US" dirty="0"/>
          </a:p>
        </p:txBody>
      </p:sp>
      <p:sp>
        <p:nvSpPr>
          <p:cNvPr id="3" name="Content Placeholder 2"/>
          <p:cNvSpPr>
            <a:spLocks noGrp="1"/>
          </p:cNvSpPr>
          <p:nvPr>
            <p:ph idx="1"/>
          </p:nvPr>
        </p:nvSpPr>
        <p:spPr>
          <a:xfrm>
            <a:off x="457200" y="1600200"/>
            <a:ext cx="8229600" cy="4724400"/>
          </a:xfrm>
        </p:spPr>
        <p:txBody>
          <a:bodyPr/>
          <a:lstStyle/>
          <a:p>
            <a:pPr>
              <a:buNone/>
            </a:pPr>
            <a:r>
              <a:rPr lang="en-US" b="1" dirty="0" smtClean="0"/>
              <a:t>   Example</a:t>
            </a:r>
            <a:r>
              <a:rPr lang="en-US" dirty="0" smtClean="0"/>
              <a:t>: What is the coefficient of </a:t>
            </a:r>
            <a:r>
              <a:rPr lang="en-US" i="1" dirty="0" smtClean="0"/>
              <a:t>x</a:t>
            </a:r>
            <a:r>
              <a:rPr lang="en-US" baseline="30000" dirty="0" smtClean="0">
                <a:latin typeface="Cambria Math" pitchFamily="18" charset="0"/>
                <a:ea typeface="Cambria Math" pitchFamily="18" charset="0"/>
              </a:rPr>
              <a:t>12</a:t>
            </a:r>
            <a:r>
              <a:rPr lang="en-US" i="1" dirty="0" smtClean="0"/>
              <a:t>y</a:t>
            </a:r>
            <a:r>
              <a:rPr lang="en-US" baseline="30000" dirty="0" smtClean="0">
                <a:latin typeface="Cambria Math" pitchFamily="18" charset="0"/>
                <a:ea typeface="Cambria Math" pitchFamily="18" charset="0"/>
              </a:rPr>
              <a:t>13</a:t>
            </a:r>
            <a:r>
              <a:rPr lang="en-US" dirty="0" smtClean="0"/>
              <a:t> in the expansion of (</a:t>
            </a:r>
            <a:r>
              <a:rPr lang="en-US" dirty="0" smtClean="0">
                <a:latin typeface="Cambria Math" pitchFamily="18" charset="0"/>
                <a:ea typeface="Cambria Math" pitchFamily="18" charset="0"/>
              </a:rPr>
              <a:t>2</a:t>
            </a:r>
            <a:r>
              <a:rPr lang="en-US" i="1" dirty="0" smtClean="0"/>
              <a:t>x</a:t>
            </a:r>
            <a:r>
              <a:rPr lang="en-US" dirty="0" smtClean="0"/>
              <a:t>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3</a:t>
            </a:r>
            <a:r>
              <a:rPr lang="en-US" i="1" dirty="0" smtClean="0"/>
              <a:t>y</a:t>
            </a:r>
            <a:r>
              <a:rPr lang="en-US" dirty="0" smtClean="0"/>
              <a:t>)</a:t>
            </a:r>
            <a:r>
              <a:rPr lang="en-US" baseline="30000" dirty="0" smtClean="0">
                <a:latin typeface="Cambria Math" pitchFamily="18" charset="0"/>
                <a:ea typeface="Cambria Math" pitchFamily="18" charset="0"/>
              </a:rPr>
              <a:t>25</a:t>
            </a:r>
            <a:r>
              <a:rPr lang="en-US" dirty="0" smtClean="0"/>
              <a:t>?</a:t>
            </a:r>
          </a:p>
          <a:p>
            <a:pPr>
              <a:buNone/>
            </a:pPr>
            <a:r>
              <a:rPr lang="en-US" b="1" dirty="0" smtClean="0"/>
              <a:t>   Solution</a:t>
            </a:r>
            <a:r>
              <a:rPr lang="en-US" dirty="0" smtClean="0"/>
              <a:t>: We view the expression as (</a:t>
            </a:r>
            <a:r>
              <a:rPr lang="en-US" dirty="0" smtClean="0">
                <a:latin typeface="Cambria Math" pitchFamily="18" charset="0"/>
                <a:ea typeface="Cambria Math" pitchFamily="18" charset="0"/>
              </a:rPr>
              <a:t>2</a:t>
            </a:r>
            <a:r>
              <a:rPr lang="en-US" i="1" dirty="0" smtClean="0"/>
              <a:t>x</a:t>
            </a:r>
            <a:r>
              <a:rPr lang="en-US" dirty="0" smtClean="0"/>
              <a:t> +(</a:t>
            </a:r>
            <a:r>
              <a:rPr lang="en-US" dirty="0" smtClean="0">
                <a:latin typeface="Cambria Math"/>
                <a:ea typeface="Cambria Math"/>
              </a:rPr>
              <a:t>−</a:t>
            </a:r>
            <a:r>
              <a:rPr lang="en-US" dirty="0" smtClean="0">
                <a:latin typeface="Cambria Math" pitchFamily="18" charset="0"/>
                <a:ea typeface="Cambria Math" pitchFamily="18" charset="0"/>
              </a:rPr>
              <a:t>3</a:t>
            </a:r>
            <a:r>
              <a:rPr lang="en-US" i="1" dirty="0" smtClean="0"/>
              <a:t>y)</a:t>
            </a:r>
            <a:r>
              <a:rPr lang="en-US" dirty="0" smtClean="0"/>
              <a:t>)</a:t>
            </a:r>
            <a:r>
              <a:rPr lang="en-US" baseline="30000" dirty="0" smtClean="0">
                <a:latin typeface="Cambria Math" pitchFamily="18" charset="0"/>
                <a:ea typeface="Cambria Math" pitchFamily="18" charset="0"/>
              </a:rPr>
              <a:t>25</a:t>
            </a:r>
            <a:r>
              <a:rPr lang="en-US" dirty="0" smtClean="0"/>
              <a:t>.        By the binomial theorem</a:t>
            </a:r>
          </a:p>
          <a:p>
            <a:pPr>
              <a:buNone/>
            </a:pPr>
            <a:endParaRPr lang="en-US" dirty="0" smtClean="0"/>
          </a:p>
          <a:p>
            <a:pPr>
              <a:buNone/>
            </a:pPr>
            <a:endParaRPr lang="en-US" baseline="30000" dirty="0" smtClean="0">
              <a:latin typeface="Cambria Math" pitchFamily="18" charset="0"/>
              <a:ea typeface="Cambria Math" pitchFamily="18" charset="0"/>
            </a:endParaRPr>
          </a:p>
          <a:p>
            <a:pPr>
              <a:buNone/>
            </a:pPr>
            <a:r>
              <a:rPr lang="en-US" dirty="0" smtClean="0">
                <a:latin typeface="Cambria Math" pitchFamily="18" charset="0"/>
                <a:ea typeface="Cambria Math" pitchFamily="18" charset="0"/>
              </a:rPr>
              <a:t>   Consequently, the coefficient of </a:t>
            </a:r>
            <a:r>
              <a:rPr lang="en-US" i="1" dirty="0" smtClean="0">
                <a:ea typeface="Cambria Math" pitchFamily="18" charset="0"/>
              </a:rPr>
              <a:t>x</a:t>
            </a:r>
            <a:r>
              <a:rPr lang="en-US" baseline="30000" dirty="0" smtClean="0">
                <a:latin typeface="Cambria Math" pitchFamily="18" charset="0"/>
                <a:ea typeface="Cambria Math" pitchFamily="18" charset="0"/>
              </a:rPr>
              <a:t>12</a:t>
            </a:r>
            <a:r>
              <a:rPr lang="en-US" i="1" dirty="0" smtClean="0">
                <a:ea typeface="Cambria Math" pitchFamily="18" charset="0"/>
              </a:rPr>
              <a:t>y</a:t>
            </a:r>
            <a:r>
              <a:rPr lang="en-US" baseline="30000" dirty="0" smtClean="0">
                <a:latin typeface="Cambria Math" pitchFamily="18" charset="0"/>
                <a:ea typeface="Cambria Math" pitchFamily="18" charset="0"/>
              </a:rPr>
              <a:t>13</a:t>
            </a:r>
            <a:r>
              <a:rPr lang="en-US" dirty="0" smtClean="0">
                <a:latin typeface="Cambria Math" pitchFamily="18" charset="0"/>
                <a:ea typeface="Cambria Math" pitchFamily="18" charset="0"/>
              </a:rPr>
              <a:t> in the expansion is obtained when </a:t>
            </a:r>
            <a:r>
              <a:rPr lang="en-US" i="1" dirty="0" smtClean="0">
                <a:latin typeface="Cambria Math" pitchFamily="18" charset="0"/>
                <a:ea typeface="Cambria Math" pitchFamily="18" charset="0"/>
              </a:rPr>
              <a:t>j</a:t>
            </a:r>
            <a:r>
              <a:rPr lang="en-US" dirty="0" smtClean="0">
                <a:latin typeface="Cambria Math" pitchFamily="18" charset="0"/>
                <a:ea typeface="Cambria Math" pitchFamily="18" charset="0"/>
              </a:rPr>
              <a:t> = 13.</a:t>
            </a:r>
            <a:endParaRPr lang="en-US" dirty="0" smtClean="0"/>
          </a:p>
          <a:p>
            <a:pPr>
              <a:buNone/>
            </a:pPr>
            <a:endParaRPr lang="en-US" dirty="0"/>
          </a:p>
        </p:txBody>
      </p:sp>
      <p:pic>
        <p:nvPicPr>
          <p:cNvPr id="6" name="Picture 5" descr="addin_tmp.png"/>
          <p:cNvPicPr>
            <a:picLocks noChangeAspect="1"/>
          </p:cNvPicPr>
          <p:nvPr>
            <p:custDataLst>
              <p:tags r:id="rId1"/>
            </p:custDataLst>
          </p:nvPr>
        </p:nvPicPr>
        <p:blipFill>
          <a:blip r:embed="rId4" cstate="print"/>
          <a:stretch>
            <a:fillRect/>
          </a:stretch>
        </p:blipFill>
        <p:spPr>
          <a:xfrm>
            <a:off x="1524000" y="3292077"/>
            <a:ext cx="5943600" cy="777338"/>
          </a:xfrm>
          <a:prstGeom prst="rect">
            <a:avLst/>
          </a:prstGeom>
        </p:spPr>
      </p:pic>
      <p:pic>
        <p:nvPicPr>
          <p:cNvPr id="7" name="Picture 6" descr="addin_tmp.png"/>
          <p:cNvPicPr>
            <a:picLocks noChangeAspect="1"/>
          </p:cNvPicPr>
          <p:nvPr>
            <p:custDataLst>
              <p:tags r:id="rId2"/>
            </p:custDataLst>
          </p:nvPr>
        </p:nvPicPr>
        <p:blipFill>
          <a:blip r:embed="rId5" cstate="print"/>
          <a:stretch>
            <a:fillRect/>
          </a:stretch>
        </p:blipFill>
        <p:spPr>
          <a:xfrm>
            <a:off x="1524000" y="5396721"/>
            <a:ext cx="5181600" cy="805691"/>
          </a:xfrm>
          <a:prstGeom prst="rect">
            <a:avLst/>
          </a:prstGeom>
        </p:spPr>
      </p:pic>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 Useful Identity</a:t>
            </a:r>
            <a:endParaRPr lang="en-US" dirty="0"/>
          </a:p>
        </p:txBody>
      </p:sp>
      <p:sp>
        <p:nvSpPr>
          <p:cNvPr id="3" name="Content Placeholder 2"/>
          <p:cNvSpPr>
            <a:spLocks noGrp="1"/>
          </p:cNvSpPr>
          <p:nvPr>
            <p:ph idx="1"/>
          </p:nvPr>
        </p:nvSpPr>
        <p:spPr/>
        <p:txBody>
          <a:bodyPr>
            <a:normAutofit fontScale="85000" lnSpcReduction="20000"/>
          </a:bodyPr>
          <a:lstStyle/>
          <a:p>
            <a:pPr>
              <a:buNone/>
            </a:pPr>
            <a:r>
              <a:rPr lang="en-US" b="1" dirty="0" smtClean="0"/>
              <a:t>    Corollary </a:t>
            </a:r>
            <a:r>
              <a:rPr lang="en-US" b="1" dirty="0" smtClean="0">
                <a:latin typeface="Cambria Math" pitchFamily="18" charset="0"/>
                <a:ea typeface="Cambria Math" pitchFamily="18" charset="0"/>
              </a:rPr>
              <a:t>1</a:t>
            </a:r>
            <a:r>
              <a:rPr lang="en-US" dirty="0" smtClean="0"/>
              <a:t>: With </a:t>
            </a:r>
            <a:r>
              <a:rPr lang="en-US" i="1" dirty="0" smtClean="0"/>
              <a:t>n</a:t>
            </a:r>
            <a:r>
              <a:rPr lang="en-US" dirty="0" smtClean="0"/>
              <a:t> </a:t>
            </a:r>
            <a:r>
              <a:rPr lang="en-US" dirty="0" smtClean="0">
                <a:latin typeface="Cambria Math"/>
                <a:ea typeface="Cambria Math"/>
              </a:rPr>
              <a:t>≥</a:t>
            </a:r>
            <a:r>
              <a:rPr lang="en-US" dirty="0" smtClean="0">
                <a:latin typeface="Cambria Math" pitchFamily="18" charset="0"/>
                <a:ea typeface="Cambria Math" pitchFamily="18" charset="0"/>
              </a:rPr>
              <a:t>0,</a:t>
            </a:r>
          </a:p>
          <a:p>
            <a:endParaRPr lang="en-US" dirty="0" smtClean="0"/>
          </a:p>
          <a:p>
            <a:pPr>
              <a:buNone/>
            </a:pPr>
            <a:r>
              <a:rPr lang="en-US" b="1" dirty="0" smtClean="0"/>
              <a:t>    Proof</a:t>
            </a:r>
            <a:r>
              <a:rPr lang="en-US" dirty="0" smtClean="0"/>
              <a:t> (</a:t>
            </a:r>
            <a:r>
              <a:rPr lang="en-US" i="1" dirty="0" smtClean="0"/>
              <a:t>using binomial theorem</a:t>
            </a:r>
            <a:r>
              <a:rPr lang="en-US" dirty="0" smtClean="0"/>
              <a:t>): With </a:t>
            </a:r>
            <a:r>
              <a:rPr lang="en-US" i="1" dirty="0" smtClean="0"/>
              <a:t>x</a:t>
            </a:r>
            <a:r>
              <a:rPr lang="en-US" dirty="0" smtClean="0"/>
              <a:t> = </a:t>
            </a:r>
            <a:r>
              <a:rPr lang="en-US" dirty="0" smtClean="0">
                <a:latin typeface="Cambria Math" pitchFamily="18" charset="0"/>
                <a:ea typeface="Cambria Math" pitchFamily="18" charset="0"/>
              </a:rPr>
              <a:t>1</a:t>
            </a:r>
            <a:r>
              <a:rPr lang="en-US" dirty="0" smtClean="0"/>
              <a:t> and </a:t>
            </a:r>
            <a:r>
              <a:rPr lang="en-US" i="1" dirty="0" smtClean="0"/>
              <a:t>y</a:t>
            </a:r>
            <a:r>
              <a:rPr lang="en-US" dirty="0" smtClean="0"/>
              <a:t> = </a:t>
            </a:r>
            <a:r>
              <a:rPr lang="en-US" dirty="0" smtClean="0">
                <a:latin typeface="Cambria Math" pitchFamily="18" charset="0"/>
                <a:ea typeface="Cambria Math" pitchFamily="18" charset="0"/>
              </a:rPr>
              <a:t>1</a:t>
            </a:r>
            <a:r>
              <a:rPr lang="en-US" dirty="0" smtClean="0"/>
              <a:t>, from the binomial theorem we see that:</a:t>
            </a:r>
          </a:p>
          <a:p>
            <a:endParaRPr lang="en-US" dirty="0" smtClean="0"/>
          </a:p>
          <a:p>
            <a:pPr>
              <a:buNone/>
            </a:pPr>
            <a:endParaRPr lang="en-US" dirty="0" smtClean="0"/>
          </a:p>
          <a:p>
            <a:pPr>
              <a:buNone/>
            </a:pPr>
            <a:r>
              <a:rPr lang="en-US" b="1" dirty="0" smtClean="0"/>
              <a:t>    Proof</a:t>
            </a:r>
            <a:r>
              <a:rPr lang="en-US" dirty="0" smtClean="0"/>
              <a:t> (</a:t>
            </a:r>
            <a:r>
              <a:rPr lang="en-US" i="1" dirty="0" smtClean="0"/>
              <a:t>combinatorial</a:t>
            </a:r>
            <a:r>
              <a:rPr lang="en-US" dirty="0" smtClean="0"/>
              <a:t>): Consider the subsets of a set with </a:t>
            </a:r>
            <a:r>
              <a:rPr lang="en-US" i="1" dirty="0" smtClean="0"/>
              <a:t>n</a:t>
            </a:r>
            <a:r>
              <a:rPr lang="en-US" dirty="0" smtClean="0"/>
              <a:t> elements. There are        subsets with zero elements,       with one element,       with two elements, …, and       with </a:t>
            </a:r>
            <a:r>
              <a:rPr lang="en-US" i="1" dirty="0" smtClean="0"/>
              <a:t>n</a:t>
            </a:r>
            <a:r>
              <a:rPr lang="en-US" dirty="0" smtClean="0"/>
              <a:t> elements. Therefore the total is</a:t>
            </a:r>
          </a:p>
          <a:p>
            <a:pPr>
              <a:buNone/>
            </a:pPr>
            <a:endParaRPr lang="en-US" dirty="0" smtClean="0"/>
          </a:p>
          <a:p>
            <a:pPr>
              <a:buNone/>
            </a:pPr>
            <a:r>
              <a:rPr lang="en-US" dirty="0" smtClean="0"/>
              <a:t>    Since, we know that a set with </a:t>
            </a:r>
            <a:r>
              <a:rPr lang="en-US" i="1" dirty="0" smtClean="0"/>
              <a:t>n</a:t>
            </a:r>
            <a:r>
              <a:rPr lang="en-US" dirty="0" smtClean="0"/>
              <a:t> elements has </a:t>
            </a:r>
            <a:r>
              <a:rPr lang="en-US" dirty="0" smtClean="0">
                <a:latin typeface="Cambria Math" pitchFamily="18" charset="0"/>
                <a:ea typeface="Cambria Math" pitchFamily="18" charset="0"/>
              </a:rPr>
              <a:t>2</a:t>
            </a:r>
            <a:r>
              <a:rPr lang="en-US" i="1" baseline="30000" dirty="0" smtClean="0"/>
              <a:t>n</a:t>
            </a:r>
            <a:r>
              <a:rPr lang="en-US" dirty="0" smtClean="0"/>
              <a:t> subsets, we conclude:</a:t>
            </a:r>
          </a:p>
          <a:p>
            <a:pPr>
              <a:buNone/>
            </a:pPr>
            <a:r>
              <a:rPr lang="en-US" dirty="0" smtClean="0"/>
              <a:t>  </a:t>
            </a:r>
            <a:endParaRPr lang="en-US" dirty="0"/>
          </a:p>
        </p:txBody>
      </p:sp>
      <p:pic>
        <p:nvPicPr>
          <p:cNvPr id="5" name="Picture 4" descr="addin_tmp.png"/>
          <p:cNvPicPr>
            <a:picLocks noChangeAspect="1"/>
          </p:cNvPicPr>
          <p:nvPr>
            <p:custDataLst>
              <p:tags r:id="rId1"/>
            </p:custDataLst>
          </p:nvPr>
        </p:nvPicPr>
        <p:blipFill>
          <a:blip r:embed="rId10" cstate="print"/>
          <a:stretch>
            <a:fillRect/>
          </a:stretch>
        </p:blipFill>
        <p:spPr>
          <a:xfrm>
            <a:off x="4038600" y="2057400"/>
            <a:ext cx="1370171" cy="527209"/>
          </a:xfrm>
          <a:prstGeom prst="rect">
            <a:avLst/>
          </a:prstGeom>
        </p:spPr>
      </p:pic>
      <p:pic>
        <p:nvPicPr>
          <p:cNvPr id="9" name="Picture 8" descr="addin_tmp.png"/>
          <p:cNvPicPr>
            <a:picLocks noChangeAspect="1"/>
          </p:cNvPicPr>
          <p:nvPr>
            <p:custDataLst>
              <p:tags r:id="rId2"/>
            </p:custDataLst>
          </p:nvPr>
        </p:nvPicPr>
        <p:blipFill>
          <a:blip r:embed="rId11" cstate="print"/>
          <a:stretch>
            <a:fillRect/>
          </a:stretch>
        </p:blipFill>
        <p:spPr>
          <a:xfrm>
            <a:off x="1143000" y="3276600"/>
            <a:ext cx="4213384" cy="527209"/>
          </a:xfrm>
          <a:prstGeom prst="rect">
            <a:avLst/>
          </a:prstGeom>
        </p:spPr>
      </p:pic>
      <p:pic>
        <p:nvPicPr>
          <p:cNvPr id="12" name="Picture 11" descr="addin_tmp.png"/>
          <p:cNvPicPr>
            <a:picLocks noChangeAspect="1"/>
          </p:cNvPicPr>
          <p:nvPr>
            <p:custDataLst>
              <p:tags r:id="rId3"/>
            </p:custDataLst>
          </p:nvPr>
        </p:nvPicPr>
        <p:blipFill>
          <a:blip r:embed="rId12" cstate="print"/>
          <a:stretch>
            <a:fillRect/>
          </a:stretch>
        </p:blipFill>
        <p:spPr>
          <a:xfrm>
            <a:off x="3276600" y="4191000"/>
            <a:ext cx="337185" cy="304800"/>
          </a:xfrm>
          <a:prstGeom prst="rect">
            <a:avLst/>
          </a:prstGeom>
        </p:spPr>
      </p:pic>
      <p:pic>
        <p:nvPicPr>
          <p:cNvPr id="14" name="Picture 13" descr="addin_tmp.png"/>
          <p:cNvPicPr>
            <a:picLocks noChangeAspect="1"/>
          </p:cNvPicPr>
          <p:nvPr>
            <p:custDataLst>
              <p:tags r:id="rId4"/>
            </p:custDataLst>
          </p:nvPr>
        </p:nvPicPr>
        <p:blipFill>
          <a:blip r:embed="rId13" cstate="print"/>
          <a:stretch>
            <a:fillRect/>
          </a:stretch>
        </p:blipFill>
        <p:spPr>
          <a:xfrm>
            <a:off x="7086600" y="4191000"/>
            <a:ext cx="337185" cy="304800"/>
          </a:xfrm>
          <a:prstGeom prst="rect">
            <a:avLst/>
          </a:prstGeom>
        </p:spPr>
      </p:pic>
      <p:pic>
        <p:nvPicPr>
          <p:cNvPr id="17" name="Picture 16" descr="addin_tmp.png"/>
          <p:cNvPicPr>
            <a:picLocks noChangeAspect="1"/>
          </p:cNvPicPr>
          <p:nvPr>
            <p:custDataLst>
              <p:tags r:id="rId5"/>
            </p:custDataLst>
          </p:nvPr>
        </p:nvPicPr>
        <p:blipFill>
          <a:blip r:embed="rId14" cstate="print"/>
          <a:stretch>
            <a:fillRect/>
          </a:stretch>
        </p:blipFill>
        <p:spPr>
          <a:xfrm>
            <a:off x="3810000" y="4800600"/>
            <a:ext cx="950119" cy="527209"/>
          </a:xfrm>
          <a:prstGeom prst="rect">
            <a:avLst/>
          </a:prstGeom>
        </p:spPr>
      </p:pic>
      <p:pic>
        <p:nvPicPr>
          <p:cNvPr id="21" name="Picture 20" descr="addin_tmp.png"/>
          <p:cNvPicPr>
            <a:picLocks noChangeAspect="1"/>
          </p:cNvPicPr>
          <p:nvPr>
            <p:custDataLst>
              <p:tags r:id="rId6"/>
            </p:custDataLst>
          </p:nvPr>
        </p:nvPicPr>
        <p:blipFill>
          <a:blip r:embed="rId15" cstate="print"/>
          <a:stretch>
            <a:fillRect/>
          </a:stretch>
        </p:blipFill>
        <p:spPr>
          <a:xfrm>
            <a:off x="5562600" y="4419600"/>
            <a:ext cx="337185" cy="304800"/>
          </a:xfrm>
          <a:prstGeom prst="rect">
            <a:avLst/>
          </a:prstGeom>
        </p:spPr>
      </p:pic>
      <p:pic>
        <p:nvPicPr>
          <p:cNvPr id="20" name="Picture 19" descr="addin_tmp.png"/>
          <p:cNvPicPr>
            <a:picLocks noChangeAspect="1"/>
          </p:cNvPicPr>
          <p:nvPr>
            <p:custDataLst>
              <p:tags r:id="rId7"/>
            </p:custDataLst>
          </p:nvPr>
        </p:nvPicPr>
        <p:blipFill>
          <a:blip r:embed="rId16" cstate="print"/>
          <a:stretch>
            <a:fillRect/>
          </a:stretch>
        </p:blipFill>
        <p:spPr>
          <a:xfrm>
            <a:off x="1981200" y="4419600"/>
            <a:ext cx="337185" cy="304800"/>
          </a:xfrm>
          <a:prstGeom prst="rect">
            <a:avLst/>
          </a:prstGeom>
        </p:spPr>
      </p:pic>
      <p:pic>
        <p:nvPicPr>
          <p:cNvPr id="23" name="Picture 22" descr="addin_tmp.png"/>
          <p:cNvPicPr>
            <a:picLocks noChangeAspect="1"/>
          </p:cNvPicPr>
          <p:nvPr>
            <p:custDataLst>
              <p:tags r:id="rId8"/>
            </p:custDataLst>
          </p:nvPr>
        </p:nvPicPr>
        <p:blipFill>
          <a:blip r:embed="rId10" cstate="print"/>
          <a:stretch>
            <a:fillRect/>
          </a:stretch>
        </p:blipFill>
        <p:spPr>
          <a:xfrm>
            <a:off x="4038600" y="5791200"/>
            <a:ext cx="1370171" cy="527209"/>
          </a:xfrm>
          <a:prstGeom prst="rect">
            <a:avLst/>
          </a:prstGeom>
        </p:spPr>
      </p:pic>
      <p:sp>
        <p:nvSpPr>
          <p:cNvPr id="13" name="Isosceles Triangle 12"/>
          <p:cNvSpPr/>
          <p:nvPr/>
        </p:nvSpPr>
        <p:spPr>
          <a:xfrm rot="5400000" flipV="1">
            <a:off x="8305800" y="59436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p:cNvSpPr/>
          <p:nvPr/>
        </p:nvSpPr>
        <p:spPr>
          <a:xfrm rot="5400000" flipV="1">
            <a:off x="8305800" y="34290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The Sum Rule in terms of sets.</a:t>
            </a:r>
            <a:endParaRPr lang="en-US" sz="4000" dirty="0"/>
          </a:p>
        </p:txBody>
      </p:sp>
      <p:sp>
        <p:nvSpPr>
          <p:cNvPr id="3" name="Content Placeholder 2"/>
          <p:cNvSpPr>
            <a:spLocks noGrp="1"/>
          </p:cNvSpPr>
          <p:nvPr>
            <p:ph idx="1"/>
          </p:nvPr>
        </p:nvSpPr>
        <p:spPr/>
        <p:txBody>
          <a:bodyPr>
            <a:normAutofit lnSpcReduction="10000"/>
          </a:bodyPr>
          <a:lstStyle/>
          <a:p>
            <a:r>
              <a:rPr lang="en-US" dirty="0" smtClean="0"/>
              <a:t>The sum rule can be phrased in terms of sets.</a:t>
            </a:r>
          </a:p>
          <a:p>
            <a:pPr>
              <a:buNone/>
            </a:pPr>
            <a:r>
              <a:rPr lang="en-US" dirty="0" smtClean="0"/>
              <a:t>          |</a:t>
            </a:r>
            <a:r>
              <a:rPr lang="en-US" i="1" dirty="0" smtClean="0"/>
              <a:t>A</a:t>
            </a:r>
            <a:r>
              <a:rPr lang="en-US" dirty="0" smtClean="0">
                <a:latin typeface="Cambria Math" pitchFamily="18" charset="0"/>
                <a:ea typeface="Cambria Math" pitchFamily="18" charset="0"/>
              </a:rPr>
              <a:t> </a:t>
            </a:r>
            <a:r>
              <a:rPr lang="en-US" dirty="0" smtClean="0">
                <a:latin typeface="Cambria Math"/>
                <a:ea typeface="Cambria Math"/>
              </a:rPr>
              <a:t>∪ </a:t>
            </a:r>
            <a:r>
              <a:rPr lang="en-US" i="1" dirty="0" smtClean="0"/>
              <a:t>B</a:t>
            </a:r>
            <a:r>
              <a:rPr lang="en-US" dirty="0" smtClean="0"/>
              <a:t>|= |</a:t>
            </a:r>
            <a:r>
              <a:rPr lang="en-US" i="1" dirty="0" smtClean="0"/>
              <a:t>A</a:t>
            </a:r>
            <a:r>
              <a:rPr lang="en-US" dirty="0" smtClean="0"/>
              <a:t>| + |</a:t>
            </a:r>
            <a:r>
              <a:rPr lang="en-US" i="1" dirty="0" smtClean="0"/>
              <a:t>B</a:t>
            </a:r>
            <a:r>
              <a:rPr lang="en-US" dirty="0" smtClean="0"/>
              <a:t>| as long as </a:t>
            </a:r>
            <a:r>
              <a:rPr lang="en-US" i="1" dirty="0" smtClean="0"/>
              <a:t>A</a:t>
            </a:r>
            <a:r>
              <a:rPr lang="en-US" dirty="0" smtClean="0"/>
              <a:t> and </a:t>
            </a:r>
            <a:r>
              <a:rPr lang="en-US" i="1" dirty="0" smtClean="0"/>
              <a:t>B</a:t>
            </a:r>
            <a:r>
              <a:rPr lang="en-US" dirty="0" smtClean="0"/>
              <a:t> are disjoint sets.</a:t>
            </a:r>
          </a:p>
          <a:p>
            <a:r>
              <a:rPr lang="en-US" dirty="0" smtClean="0"/>
              <a:t>Or more generally,</a:t>
            </a:r>
          </a:p>
          <a:p>
            <a:endParaRPr lang="en-US" dirty="0" smtClean="0"/>
          </a:p>
          <a:p>
            <a:pPr>
              <a:buNone/>
            </a:pPr>
            <a:endParaRPr lang="en-US" dirty="0" smtClean="0"/>
          </a:p>
          <a:p>
            <a:pPr>
              <a:buNone/>
            </a:pPr>
            <a:endParaRPr lang="en-US" dirty="0" smtClean="0"/>
          </a:p>
          <a:p>
            <a:r>
              <a:rPr lang="en-US" dirty="0" smtClean="0"/>
              <a:t>The case where the sets have elements in common will be discussed when we consider the subtraction rule and taken up fully in Chapter 8.</a:t>
            </a:r>
          </a:p>
          <a:p>
            <a:pPr>
              <a:buNone/>
            </a:pPr>
            <a:endParaRPr lang="en-US" dirty="0"/>
          </a:p>
        </p:txBody>
      </p:sp>
      <p:sp>
        <p:nvSpPr>
          <p:cNvPr id="5" name="TextBox 4"/>
          <p:cNvSpPr txBox="1"/>
          <p:nvPr/>
        </p:nvSpPr>
        <p:spPr>
          <a:xfrm>
            <a:off x="914400" y="3886200"/>
            <a:ext cx="7315200" cy="1107996"/>
          </a:xfrm>
          <a:prstGeom prst="rect">
            <a:avLst/>
          </a:prstGeom>
          <a:noFill/>
        </p:spPr>
        <p:txBody>
          <a:bodyPr wrap="square" rtlCol="0">
            <a:spAutoFit/>
          </a:bodyPr>
          <a:lstStyle/>
          <a:p>
            <a:r>
              <a:rPr lang="en-US" sz="2400" dirty="0" smtClean="0"/>
              <a:t>|</a:t>
            </a:r>
            <a:r>
              <a:rPr lang="en-US" sz="2400" i="1" dirty="0" smtClean="0"/>
              <a:t>A</a:t>
            </a:r>
            <a:r>
              <a:rPr lang="en-US" sz="2400" baseline="-25000" dirty="0" smtClean="0">
                <a:latin typeface="Cambria Math" pitchFamily="18" charset="0"/>
                <a:ea typeface="Cambria Math" pitchFamily="18" charset="0"/>
              </a:rPr>
              <a:t>1</a:t>
            </a:r>
            <a:r>
              <a:rPr lang="en-US" sz="2400" dirty="0" smtClean="0">
                <a:latin typeface="Cambria Math" pitchFamily="18" charset="0"/>
                <a:ea typeface="Cambria Math" pitchFamily="18" charset="0"/>
              </a:rPr>
              <a:t> </a:t>
            </a:r>
            <a:r>
              <a:rPr lang="en-US" sz="2400" dirty="0" smtClean="0">
                <a:latin typeface="Cambria Math"/>
                <a:ea typeface="Cambria Math"/>
              </a:rPr>
              <a:t>∪ </a:t>
            </a:r>
            <a:r>
              <a:rPr lang="en-US" sz="2400" i="1" dirty="0" smtClean="0"/>
              <a:t>A</a:t>
            </a:r>
            <a:r>
              <a:rPr lang="en-US" sz="2400" baseline="-25000" dirty="0" smtClean="0">
                <a:latin typeface="Cambria Math" pitchFamily="18" charset="0"/>
                <a:ea typeface="Cambria Math" pitchFamily="18" charset="0"/>
              </a:rPr>
              <a:t>2</a:t>
            </a:r>
            <a:r>
              <a:rPr lang="en-US" sz="2400" dirty="0" smtClean="0">
                <a:latin typeface="Cambria Math" pitchFamily="18" charset="0"/>
                <a:ea typeface="Cambria Math" pitchFamily="18" charset="0"/>
              </a:rPr>
              <a:t> </a:t>
            </a:r>
            <a:r>
              <a:rPr lang="en-US" sz="2400" dirty="0" smtClean="0">
                <a:latin typeface="Cambria Math"/>
                <a:ea typeface="Cambria Math"/>
              </a:rPr>
              <a:t>∪ ∙∙∙ ∪ </a:t>
            </a:r>
            <a:r>
              <a:rPr lang="en-US" sz="2400" i="1" dirty="0" smtClean="0"/>
              <a:t>A</a:t>
            </a:r>
            <a:r>
              <a:rPr lang="en-US" sz="2400" i="1" baseline="-25000" dirty="0" smtClean="0">
                <a:ea typeface="Cambria Math" pitchFamily="18" charset="0"/>
              </a:rPr>
              <a:t>m</a:t>
            </a:r>
            <a:r>
              <a:rPr lang="en-US" sz="2400" dirty="0" smtClean="0"/>
              <a:t> |= |</a:t>
            </a:r>
            <a:r>
              <a:rPr lang="en-US" sz="2400" i="1" dirty="0" smtClean="0"/>
              <a:t>A</a:t>
            </a:r>
            <a:r>
              <a:rPr lang="en-US" sz="2400" baseline="-25000" dirty="0" smtClean="0">
                <a:latin typeface="Cambria Math" pitchFamily="18" charset="0"/>
                <a:ea typeface="Cambria Math" pitchFamily="18" charset="0"/>
              </a:rPr>
              <a:t>1</a:t>
            </a:r>
            <a:r>
              <a:rPr lang="en-US" sz="2400" dirty="0" smtClean="0"/>
              <a:t>| + |</a:t>
            </a:r>
            <a:r>
              <a:rPr lang="en-US" sz="2400" i="1" dirty="0" smtClean="0"/>
              <a:t>A</a:t>
            </a:r>
            <a:r>
              <a:rPr lang="en-US" sz="2400" baseline="-25000" dirty="0" smtClean="0">
                <a:latin typeface="Cambria Math" pitchFamily="18" charset="0"/>
                <a:ea typeface="Cambria Math" pitchFamily="18" charset="0"/>
              </a:rPr>
              <a:t>2</a:t>
            </a:r>
            <a:r>
              <a:rPr lang="en-US" sz="2400" dirty="0" smtClean="0"/>
              <a:t>| +</a:t>
            </a:r>
            <a:r>
              <a:rPr lang="en-US" sz="2400" dirty="0" smtClean="0">
                <a:latin typeface="Cambria Math"/>
                <a:ea typeface="Cambria Math"/>
              </a:rPr>
              <a:t> ∙∙∙ +</a:t>
            </a:r>
            <a:r>
              <a:rPr lang="en-US" sz="2400" dirty="0" smtClean="0"/>
              <a:t> |</a:t>
            </a:r>
            <a:r>
              <a:rPr lang="en-US" sz="2400" i="1" dirty="0" smtClean="0"/>
              <a:t>A</a:t>
            </a:r>
            <a:r>
              <a:rPr lang="en-US" sz="2400" i="1" baseline="-25000" dirty="0" smtClean="0">
                <a:ea typeface="Cambria Math" pitchFamily="18" charset="0"/>
              </a:rPr>
              <a:t>m</a:t>
            </a:r>
            <a:r>
              <a:rPr lang="en-US" sz="2400" dirty="0" smtClean="0"/>
              <a:t>| </a:t>
            </a:r>
            <a:r>
              <a:rPr lang="en-US" sz="2400" i="1" dirty="0" smtClean="0">
                <a:ea typeface="Cambria Math" pitchFamily="18" charset="0"/>
              </a:rPr>
              <a:t> </a:t>
            </a:r>
          </a:p>
          <a:p>
            <a:r>
              <a:rPr lang="en-US" sz="2400" i="1" dirty="0" smtClean="0">
                <a:ea typeface="Cambria Math" pitchFamily="18" charset="0"/>
              </a:rPr>
              <a:t>              </a:t>
            </a:r>
            <a:r>
              <a:rPr lang="en-US" sz="2400" dirty="0" smtClean="0">
                <a:ea typeface="Cambria Math" pitchFamily="18" charset="0"/>
              </a:rPr>
              <a:t>when</a:t>
            </a:r>
            <a:r>
              <a:rPr lang="en-US" sz="2400" dirty="0" smtClean="0">
                <a:latin typeface="Cambria Math"/>
                <a:ea typeface="Cambria Math"/>
              </a:rPr>
              <a:t> </a:t>
            </a:r>
            <a:r>
              <a:rPr lang="en-US" sz="2400" i="1" dirty="0" smtClean="0"/>
              <a:t>A</a:t>
            </a:r>
            <a:r>
              <a:rPr lang="en-US" sz="2400" i="1" baseline="-25000" dirty="0" smtClean="0">
                <a:ea typeface="Cambria Math" pitchFamily="18" charset="0"/>
              </a:rPr>
              <a:t>i</a:t>
            </a:r>
            <a:r>
              <a:rPr lang="en-US" sz="2400" i="1" dirty="0" smtClean="0"/>
              <a:t> </a:t>
            </a:r>
            <a:r>
              <a:rPr lang="en-US" sz="2400" dirty="0" smtClean="0">
                <a:latin typeface="Cambria Math"/>
                <a:ea typeface="Cambria Math"/>
              </a:rPr>
              <a:t>∩ </a:t>
            </a:r>
            <a:r>
              <a:rPr lang="en-US" sz="2400" i="1" dirty="0" err="1" smtClean="0"/>
              <a:t>A</a:t>
            </a:r>
            <a:r>
              <a:rPr lang="en-US" sz="2400" i="1" baseline="-25000" dirty="0" err="1" smtClean="0">
                <a:ea typeface="Cambria Math" pitchFamily="18" charset="0"/>
              </a:rPr>
              <a:t>j</a:t>
            </a:r>
            <a:r>
              <a:rPr lang="en-US" sz="2400" dirty="0" smtClean="0">
                <a:latin typeface="Cambria Math"/>
                <a:ea typeface="Cambria Math"/>
              </a:rPr>
              <a:t>  = ∅ </a:t>
            </a:r>
            <a:r>
              <a:rPr lang="en-US" sz="2400" dirty="0" smtClean="0">
                <a:ea typeface="Cambria Math"/>
              </a:rPr>
              <a:t>for all </a:t>
            </a:r>
            <a:r>
              <a:rPr lang="en-US" sz="2400" i="1" dirty="0" smtClean="0">
                <a:ea typeface="Cambria Math"/>
              </a:rPr>
              <a:t>i</a:t>
            </a:r>
            <a:r>
              <a:rPr lang="en-US" sz="2400" dirty="0" smtClean="0">
                <a:ea typeface="Cambria Math"/>
              </a:rPr>
              <a:t>, </a:t>
            </a:r>
            <a:r>
              <a:rPr lang="en-US" sz="2400" i="1" dirty="0" smtClean="0">
                <a:ea typeface="Cambria Math"/>
              </a:rPr>
              <a:t>j</a:t>
            </a:r>
            <a:r>
              <a:rPr lang="en-US" sz="2400" dirty="0" smtClean="0">
                <a:ea typeface="Cambria Math"/>
              </a:rPr>
              <a:t>.</a:t>
            </a:r>
            <a:endParaRPr lang="en-US" sz="2400" dirty="0" smtClean="0">
              <a:latin typeface="Cambria Math" pitchFamily="18" charset="0"/>
              <a:ea typeface="Cambria Math" pitchFamily="18" charset="0"/>
            </a:endParaRPr>
          </a:p>
          <a:p>
            <a:r>
              <a:rPr lang="en-US" dirty="0" smtClean="0">
                <a:latin typeface="Cambria Math"/>
                <a:ea typeface="Cambria Math"/>
              </a:rPr>
              <a:t> </a:t>
            </a:r>
            <a:endParaRPr lang="en-US" dirty="0">
              <a:latin typeface="Cambria Math" pitchFamily="18" charset="0"/>
              <a:ea typeface="Cambria Math" pitchFamily="18" charset="0"/>
            </a:endParaRPr>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Pascal’s Identity </a:t>
            </a:r>
            <a:endParaRPr lang="en-US" dirty="0"/>
          </a:p>
        </p:txBody>
      </p:sp>
      <p:sp>
        <p:nvSpPr>
          <p:cNvPr id="3" name="Content Placeholder 2"/>
          <p:cNvSpPr>
            <a:spLocks noGrp="1"/>
          </p:cNvSpPr>
          <p:nvPr>
            <p:ph idx="1"/>
          </p:nvPr>
        </p:nvSpPr>
        <p:spPr/>
        <p:txBody>
          <a:bodyPr>
            <a:normAutofit fontScale="85000" lnSpcReduction="20000"/>
          </a:bodyPr>
          <a:lstStyle/>
          <a:p>
            <a:pPr>
              <a:buNone/>
            </a:pPr>
            <a:r>
              <a:rPr lang="en-US" b="1" dirty="0" smtClean="0"/>
              <a:t>   Pascal’s Identity</a:t>
            </a:r>
            <a:r>
              <a:rPr lang="en-US" dirty="0" smtClean="0"/>
              <a:t>: If </a:t>
            </a:r>
            <a:r>
              <a:rPr lang="en-US" i="1" dirty="0" smtClean="0"/>
              <a:t>n</a:t>
            </a:r>
            <a:r>
              <a:rPr lang="en-US" dirty="0" smtClean="0"/>
              <a:t> and </a:t>
            </a:r>
            <a:r>
              <a:rPr lang="en-US" i="1" dirty="0" smtClean="0"/>
              <a:t>k</a:t>
            </a:r>
            <a:r>
              <a:rPr lang="en-US" dirty="0" smtClean="0"/>
              <a:t>  are integers with </a:t>
            </a:r>
            <a:r>
              <a:rPr lang="en-US" i="1" dirty="0" smtClean="0"/>
              <a:t>n</a:t>
            </a:r>
            <a:r>
              <a:rPr lang="en-US" dirty="0" smtClean="0"/>
              <a:t> </a:t>
            </a:r>
            <a:r>
              <a:rPr lang="en-US" dirty="0" smtClean="0">
                <a:latin typeface="Cambria Math"/>
                <a:ea typeface="Cambria Math"/>
              </a:rPr>
              <a:t>≥</a:t>
            </a:r>
            <a:r>
              <a:rPr lang="en-US" dirty="0" smtClean="0"/>
              <a:t> </a:t>
            </a:r>
            <a:r>
              <a:rPr lang="en-US" i="1" dirty="0" smtClean="0"/>
              <a:t>k</a:t>
            </a:r>
            <a:r>
              <a:rPr lang="en-US" dirty="0" smtClean="0"/>
              <a:t> </a:t>
            </a:r>
            <a:r>
              <a:rPr lang="en-US" dirty="0" smtClean="0">
                <a:latin typeface="Cambria Math"/>
                <a:ea typeface="Cambria Math"/>
              </a:rPr>
              <a:t>≥</a:t>
            </a:r>
            <a:r>
              <a:rPr lang="en-US" dirty="0" smtClean="0"/>
              <a:t> </a:t>
            </a:r>
            <a:r>
              <a:rPr lang="en-US" dirty="0" smtClean="0">
                <a:latin typeface="Cambria Math" pitchFamily="18" charset="0"/>
                <a:ea typeface="Cambria Math" pitchFamily="18" charset="0"/>
              </a:rPr>
              <a:t>0</a:t>
            </a:r>
            <a:r>
              <a:rPr lang="en-US" dirty="0" smtClean="0"/>
              <a:t>, then  </a:t>
            </a:r>
          </a:p>
          <a:p>
            <a:endParaRPr lang="en-US" dirty="0" smtClean="0"/>
          </a:p>
          <a:p>
            <a:endParaRPr lang="en-US" dirty="0" smtClean="0"/>
          </a:p>
          <a:p>
            <a:pPr>
              <a:buNone/>
            </a:pPr>
            <a:r>
              <a:rPr lang="en-US" b="1" dirty="0" smtClean="0"/>
              <a:t>   Proof </a:t>
            </a:r>
            <a:r>
              <a:rPr lang="en-US" dirty="0" smtClean="0"/>
              <a:t>(</a:t>
            </a:r>
            <a:r>
              <a:rPr lang="en-US" i="1" dirty="0" smtClean="0"/>
              <a:t>combinatorial</a:t>
            </a:r>
            <a:r>
              <a:rPr lang="en-US" dirty="0" smtClean="0"/>
              <a:t>): Let </a:t>
            </a:r>
            <a:r>
              <a:rPr lang="en-US" i="1" dirty="0" smtClean="0"/>
              <a:t>T</a:t>
            </a:r>
            <a:r>
              <a:rPr lang="en-US" dirty="0" smtClean="0"/>
              <a:t> be a set where |</a:t>
            </a:r>
            <a:r>
              <a:rPr lang="en-US" i="1" dirty="0" smtClean="0"/>
              <a:t>T|</a:t>
            </a:r>
            <a:r>
              <a:rPr lang="en-US" dirty="0" smtClean="0"/>
              <a:t> = </a:t>
            </a:r>
            <a:r>
              <a:rPr lang="en-US" i="1" dirty="0" smtClean="0"/>
              <a:t>n</a:t>
            </a:r>
            <a:r>
              <a:rPr lang="en-US" dirty="0" smtClean="0"/>
              <a:t> + </a:t>
            </a:r>
            <a:r>
              <a:rPr lang="en-US" dirty="0" smtClean="0">
                <a:latin typeface="Cambria Math" pitchFamily="18" charset="0"/>
                <a:ea typeface="Cambria Math" pitchFamily="18" charset="0"/>
              </a:rPr>
              <a:t>1,</a:t>
            </a:r>
            <a:r>
              <a:rPr lang="en-US" dirty="0" smtClean="0"/>
              <a:t> </a:t>
            </a:r>
            <a:r>
              <a:rPr lang="en-US" i="1" dirty="0" smtClean="0"/>
              <a:t>a</a:t>
            </a:r>
            <a:r>
              <a:rPr lang="en-US" dirty="0" smtClean="0"/>
              <a:t> </a:t>
            </a:r>
            <a:r>
              <a:rPr lang="en-US" dirty="0" smtClean="0">
                <a:latin typeface="Cambria Math"/>
                <a:ea typeface="Cambria Math"/>
              </a:rPr>
              <a:t>∊</a:t>
            </a:r>
            <a:r>
              <a:rPr lang="en-US" i="1" dirty="0" smtClean="0"/>
              <a:t>T</a:t>
            </a:r>
            <a:r>
              <a:rPr lang="en-US" dirty="0" smtClean="0"/>
              <a:t>, and </a:t>
            </a:r>
            <a:r>
              <a:rPr lang="en-US" i="1" dirty="0" smtClean="0"/>
              <a:t>S</a:t>
            </a:r>
            <a:r>
              <a:rPr lang="en-US" dirty="0" smtClean="0"/>
              <a:t> = </a:t>
            </a:r>
            <a:r>
              <a:rPr lang="en-US" i="1" dirty="0" smtClean="0"/>
              <a:t>T</a:t>
            </a:r>
            <a:r>
              <a:rPr lang="en-US" dirty="0" smtClean="0"/>
              <a:t> </a:t>
            </a:r>
            <a:r>
              <a:rPr lang="en-US" dirty="0" smtClean="0">
                <a:latin typeface="Cambria Math"/>
                <a:ea typeface="Cambria Math"/>
              </a:rPr>
              <a:t>−</a:t>
            </a:r>
            <a:r>
              <a:rPr lang="en-US" dirty="0" smtClean="0"/>
              <a:t> {a}.  There are          subsets of </a:t>
            </a:r>
            <a:r>
              <a:rPr lang="en-US" i="1" dirty="0" smtClean="0"/>
              <a:t>T</a:t>
            </a:r>
            <a:r>
              <a:rPr lang="en-US" dirty="0" smtClean="0"/>
              <a:t> containing </a:t>
            </a:r>
            <a:r>
              <a:rPr lang="en-US" i="1" dirty="0" smtClean="0"/>
              <a:t>k</a:t>
            </a:r>
            <a:r>
              <a:rPr lang="en-US" dirty="0" smtClean="0"/>
              <a:t> elements. Each of these subsets either:</a:t>
            </a:r>
          </a:p>
          <a:p>
            <a:pPr lvl="1"/>
            <a:r>
              <a:rPr lang="en-US" dirty="0" smtClean="0"/>
              <a:t>contains </a:t>
            </a:r>
            <a:r>
              <a:rPr lang="en-US" i="1" dirty="0" smtClean="0"/>
              <a:t>a</a:t>
            </a:r>
            <a:r>
              <a:rPr lang="en-US" dirty="0" smtClean="0"/>
              <a:t> with </a:t>
            </a:r>
            <a:r>
              <a:rPr lang="en-US" i="1" dirty="0" smtClean="0"/>
              <a:t>k</a:t>
            </a:r>
            <a:r>
              <a:rPr lang="en-US" dirty="0" smtClean="0">
                <a:latin typeface="Cambria Math"/>
                <a:ea typeface="Cambria Math"/>
              </a:rPr>
              <a:t> −</a:t>
            </a:r>
            <a:r>
              <a:rPr lang="en-US" dirty="0" smtClean="0"/>
              <a:t> </a:t>
            </a:r>
            <a:r>
              <a:rPr lang="en-US" dirty="0" smtClean="0">
                <a:latin typeface="Cambria Math" pitchFamily="18" charset="0"/>
                <a:ea typeface="Cambria Math" pitchFamily="18" charset="0"/>
              </a:rPr>
              <a:t>1</a:t>
            </a:r>
            <a:r>
              <a:rPr lang="en-US" dirty="0" smtClean="0"/>
              <a:t> other elements, or </a:t>
            </a:r>
          </a:p>
          <a:p>
            <a:pPr lvl="1"/>
            <a:r>
              <a:rPr lang="en-US" dirty="0" smtClean="0"/>
              <a:t>contains </a:t>
            </a:r>
            <a:r>
              <a:rPr lang="en-US" i="1" dirty="0" smtClean="0"/>
              <a:t>k</a:t>
            </a:r>
            <a:r>
              <a:rPr lang="en-US" dirty="0" smtClean="0"/>
              <a:t> elements of </a:t>
            </a:r>
            <a:r>
              <a:rPr lang="en-US" i="1" dirty="0" smtClean="0"/>
              <a:t>S</a:t>
            </a:r>
            <a:r>
              <a:rPr lang="en-US" dirty="0" smtClean="0"/>
              <a:t> and not </a:t>
            </a:r>
            <a:r>
              <a:rPr lang="en-US" i="1" dirty="0" smtClean="0"/>
              <a:t>a</a:t>
            </a:r>
            <a:r>
              <a:rPr lang="en-US" dirty="0" smtClean="0"/>
              <a:t>.</a:t>
            </a:r>
          </a:p>
          <a:p>
            <a:pPr>
              <a:buNone/>
            </a:pPr>
            <a:r>
              <a:rPr lang="en-US" dirty="0" smtClean="0"/>
              <a:t>   There are </a:t>
            </a:r>
          </a:p>
          <a:p>
            <a:pPr lvl="1"/>
            <a:r>
              <a:rPr lang="en-US" dirty="0" smtClean="0"/>
              <a:t>          </a:t>
            </a:r>
            <a:r>
              <a:rPr lang="en-US" dirty="0" smtClean="0">
                <a:latin typeface="Cambria Math" pitchFamily="18" charset="0"/>
                <a:ea typeface="Cambria Math" pitchFamily="18" charset="0"/>
              </a:rPr>
              <a:t>subsets of </a:t>
            </a:r>
            <a:r>
              <a:rPr lang="en-US" i="1" dirty="0" smtClean="0">
                <a:ea typeface="Cambria Math" pitchFamily="18" charset="0"/>
              </a:rPr>
              <a:t>k</a:t>
            </a:r>
            <a:r>
              <a:rPr lang="en-US" dirty="0" smtClean="0">
                <a:latin typeface="Cambria Math" pitchFamily="18" charset="0"/>
                <a:ea typeface="Cambria Math" pitchFamily="18" charset="0"/>
              </a:rPr>
              <a:t> elements that contain </a:t>
            </a:r>
            <a:r>
              <a:rPr lang="en-US" i="1" dirty="0" smtClean="0">
                <a:ea typeface="Cambria Math" pitchFamily="18" charset="0"/>
              </a:rPr>
              <a:t>a</a:t>
            </a:r>
            <a:r>
              <a:rPr lang="en-US" dirty="0" smtClean="0">
                <a:latin typeface="Cambria Math" pitchFamily="18" charset="0"/>
                <a:ea typeface="Cambria Math" pitchFamily="18" charset="0"/>
              </a:rPr>
              <a:t>, since there are</a:t>
            </a:r>
            <a:r>
              <a:rPr lang="en-US" dirty="0" smtClean="0"/>
              <a:t>          subsets of   </a:t>
            </a:r>
            <a:r>
              <a:rPr lang="en-US" i="1" dirty="0" smtClean="0"/>
              <a:t>k</a:t>
            </a:r>
            <a:r>
              <a:rPr lang="en-US" dirty="0" smtClean="0">
                <a:latin typeface="Cambria Math"/>
                <a:ea typeface="Cambria Math"/>
              </a:rPr>
              <a:t> −</a:t>
            </a:r>
            <a:r>
              <a:rPr lang="en-US" dirty="0" smtClean="0"/>
              <a:t> </a:t>
            </a:r>
            <a:r>
              <a:rPr lang="en-US" dirty="0" smtClean="0">
                <a:latin typeface="Cambria Math" pitchFamily="18" charset="0"/>
                <a:ea typeface="Cambria Math" pitchFamily="18" charset="0"/>
              </a:rPr>
              <a:t>1 elements of </a:t>
            </a:r>
            <a:r>
              <a:rPr lang="en-US" i="1" dirty="0" smtClean="0">
                <a:ea typeface="Cambria Math" pitchFamily="18" charset="0"/>
              </a:rPr>
              <a:t>S</a:t>
            </a:r>
            <a:r>
              <a:rPr lang="en-US" dirty="0" smtClean="0">
                <a:latin typeface="Cambria Math" pitchFamily="18" charset="0"/>
                <a:ea typeface="Cambria Math" pitchFamily="18" charset="0"/>
              </a:rPr>
              <a:t>, </a:t>
            </a:r>
          </a:p>
          <a:p>
            <a:pPr lvl="1"/>
            <a:r>
              <a:rPr lang="en-US" dirty="0" smtClean="0">
                <a:latin typeface="Cambria Math" pitchFamily="18" charset="0"/>
                <a:ea typeface="Cambria Math" pitchFamily="18" charset="0"/>
              </a:rPr>
              <a:t>       subsets of </a:t>
            </a:r>
            <a:r>
              <a:rPr lang="en-US" i="1" dirty="0" smtClean="0">
                <a:ea typeface="Cambria Math" pitchFamily="18" charset="0"/>
              </a:rPr>
              <a:t>k</a:t>
            </a:r>
            <a:r>
              <a:rPr lang="en-US" dirty="0" smtClean="0">
                <a:latin typeface="Cambria Math" pitchFamily="18" charset="0"/>
                <a:ea typeface="Cambria Math" pitchFamily="18" charset="0"/>
              </a:rPr>
              <a:t> elements of </a:t>
            </a:r>
            <a:r>
              <a:rPr lang="en-US" i="1" dirty="0" smtClean="0">
                <a:ea typeface="Cambria Math" pitchFamily="18" charset="0"/>
              </a:rPr>
              <a:t>T</a:t>
            </a:r>
            <a:r>
              <a:rPr lang="en-US" dirty="0" smtClean="0">
                <a:latin typeface="Cambria Math" pitchFamily="18" charset="0"/>
                <a:ea typeface="Cambria Math" pitchFamily="18" charset="0"/>
              </a:rPr>
              <a:t> that do not contain </a:t>
            </a:r>
            <a:r>
              <a:rPr lang="en-US" i="1" dirty="0" smtClean="0">
                <a:ea typeface="Cambria Math" pitchFamily="18" charset="0"/>
              </a:rPr>
              <a:t>a</a:t>
            </a:r>
            <a:r>
              <a:rPr lang="en-US" dirty="0" smtClean="0">
                <a:latin typeface="Cambria Math" pitchFamily="18" charset="0"/>
                <a:ea typeface="Cambria Math" pitchFamily="18" charset="0"/>
              </a:rPr>
              <a:t>, because there are       subsets of k elements of S.</a:t>
            </a:r>
          </a:p>
          <a:p>
            <a:pPr>
              <a:buNone/>
            </a:pPr>
            <a:r>
              <a:rPr lang="en-US" dirty="0" smtClean="0">
                <a:latin typeface="Cambria Math" pitchFamily="18" charset="0"/>
                <a:ea typeface="Cambria Math" pitchFamily="18" charset="0"/>
              </a:rPr>
              <a:t>   Hence,  </a:t>
            </a:r>
          </a:p>
          <a:p>
            <a:pPr>
              <a:buNone/>
            </a:pPr>
            <a:endParaRPr lang="en-US" dirty="0">
              <a:latin typeface="Cambria Math" pitchFamily="18" charset="0"/>
              <a:ea typeface="Cambria Math" pitchFamily="18" charset="0"/>
            </a:endParaRPr>
          </a:p>
        </p:txBody>
      </p:sp>
      <p:pic>
        <p:nvPicPr>
          <p:cNvPr id="4" name="Picture 3" descr="0511.jpg"/>
          <p:cNvPicPr>
            <a:picLocks noChangeAspect="1"/>
          </p:cNvPicPr>
          <p:nvPr/>
        </p:nvPicPr>
        <p:blipFill>
          <a:blip r:embed="rId9" cstate="print"/>
          <a:stretch>
            <a:fillRect/>
          </a:stretch>
        </p:blipFill>
        <p:spPr>
          <a:xfrm>
            <a:off x="7391400" y="152400"/>
            <a:ext cx="900684" cy="1043178"/>
          </a:xfrm>
          <a:prstGeom prst="rect">
            <a:avLst/>
          </a:prstGeom>
        </p:spPr>
      </p:pic>
      <p:sp>
        <p:nvSpPr>
          <p:cNvPr id="5" name="TextBox 4"/>
          <p:cNvSpPr txBox="1"/>
          <p:nvPr/>
        </p:nvSpPr>
        <p:spPr>
          <a:xfrm>
            <a:off x="5410200" y="228600"/>
            <a:ext cx="1676400" cy="646331"/>
          </a:xfrm>
          <a:prstGeom prst="rect">
            <a:avLst/>
          </a:prstGeom>
          <a:noFill/>
        </p:spPr>
        <p:txBody>
          <a:bodyPr wrap="square" rtlCol="0">
            <a:spAutoFit/>
          </a:bodyPr>
          <a:lstStyle/>
          <a:p>
            <a:r>
              <a:rPr lang="en-US" dirty="0" err="1" smtClean="0"/>
              <a:t>Blaise</a:t>
            </a:r>
            <a:r>
              <a:rPr lang="en-US" dirty="0" smtClean="0"/>
              <a:t> Pascal</a:t>
            </a:r>
          </a:p>
          <a:p>
            <a:r>
              <a:rPr lang="en-US" dirty="0" smtClean="0"/>
              <a:t>(</a:t>
            </a:r>
            <a:r>
              <a:rPr lang="en-US" dirty="0" smtClean="0">
                <a:latin typeface="Cambria Math" pitchFamily="18" charset="0"/>
                <a:ea typeface="Cambria Math" pitchFamily="18" charset="0"/>
              </a:rPr>
              <a:t>1623-1662</a:t>
            </a:r>
            <a:r>
              <a:rPr lang="en-US" dirty="0" smtClean="0"/>
              <a:t>)</a:t>
            </a:r>
            <a:endParaRPr lang="en-US" dirty="0"/>
          </a:p>
        </p:txBody>
      </p:sp>
      <p:pic>
        <p:nvPicPr>
          <p:cNvPr id="7" name="Picture 6" descr="addin_tmp.png"/>
          <p:cNvPicPr>
            <a:picLocks noChangeAspect="1"/>
          </p:cNvPicPr>
          <p:nvPr>
            <p:custDataLst>
              <p:tags r:id="rId1"/>
            </p:custDataLst>
          </p:nvPr>
        </p:nvPicPr>
        <p:blipFill>
          <a:blip r:embed="rId10" cstate="print"/>
          <a:stretch>
            <a:fillRect/>
          </a:stretch>
        </p:blipFill>
        <p:spPr>
          <a:xfrm>
            <a:off x="2819400" y="2362200"/>
            <a:ext cx="2908935" cy="457200"/>
          </a:xfrm>
          <a:prstGeom prst="rect">
            <a:avLst/>
          </a:prstGeom>
        </p:spPr>
      </p:pic>
      <p:pic>
        <p:nvPicPr>
          <p:cNvPr id="9" name="Picture 8" descr="addin_tmp.png"/>
          <p:cNvPicPr>
            <a:picLocks noChangeAspect="1"/>
          </p:cNvPicPr>
          <p:nvPr>
            <p:custDataLst>
              <p:tags r:id="rId2"/>
            </p:custDataLst>
          </p:nvPr>
        </p:nvPicPr>
        <p:blipFill>
          <a:blip r:embed="rId11" cstate="print"/>
          <a:stretch>
            <a:fillRect/>
          </a:stretch>
        </p:blipFill>
        <p:spPr>
          <a:xfrm>
            <a:off x="3505200" y="3200400"/>
            <a:ext cx="555308" cy="304800"/>
          </a:xfrm>
          <a:prstGeom prst="rect">
            <a:avLst/>
          </a:prstGeom>
        </p:spPr>
      </p:pic>
      <p:pic>
        <p:nvPicPr>
          <p:cNvPr id="17" name="Picture 16" descr="addin_tmp.png"/>
          <p:cNvPicPr>
            <a:picLocks noChangeAspect="1"/>
          </p:cNvPicPr>
          <p:nvPr>
            <p:custDataLst>
              <p:tags r:id="rId3"/>
            </p:custDataLst>
          </p:nvPr>
        </p:nvPicPr>
        <p:blipFill>
          <a:blip r:embed="rId12" cstate="print"/>
          <a:stretch>
            <a:fillRect/>
          </a:stretch>
        </p:blipFill>
        <p:spPr>
          <a:xfrm>
            <a:off x="1219200" y="4800600"/>
            <a:ext cx="438912" cy="243840"/>
          </a:xfrm>
          <a:prstGeom prst="rect">
            <a:avLst/>
          </a:prstGeom>
        </p:spPr>
      </p:pic>
      <p:pic>
        <p:nvPicPr>
          <p:cNvPr id="18" name="Picture 17" descr="addin_tmp.png"/>
          <p:cNvPicPr>
            <a:picLocks noChangeAspect="1"/>
          </p:cNvPicPr>
          <p:nvPr>
            <p:custDataLst>
              <p:tags r:id="rId4"/>
            </p:custDataLst>
          </p:nvPr>
        </p:nvPicPr>
        <p:blipFill>
          <a:blip r:embed="rId12" cstate="print"/>
          <a:stretch>
            <a:fillRect/>
          </a:stretch>
        </p:blipFill>
        <p:spPr>
          <a:xfrm>
            <a:off x="7467600" y="4800600"/>
            <a:ext cx="438912" cy="243840"/>
          </a:xfrm>
          <a:prstGeom prst="rect">
            <a:avLst/>
          </a:prstGeom>
        </p:spPr>
      </p:pic>
      <p:pic>
        <p:nvPicPr>
          <p:cNvPr id="19" name="Picture 18" descr="addin_tmp.png"/>
          <p:cNvPicPr>
            <a:picLocks noChangeAspect="1"/>
          </p:cNvPicPr>
          <p:nvPr>
            <p:custDataLst>
              <p:tags r:id="rId5"/>
            </p:custDataLst>
          </p:nvPr>
        </p:nvPicPr>
        <p:blipFill>
          <a:blip r:embed="rId13" cstate="print"/>
          <a:stretch>
            <a:fillRect/>
          </a:stretch>
        </p:blipFill>
        <p:spPr>
          <a:xfrm>
            <a:off x="1143000" y="5334000"/>
            <a:ext cx="269748" cy="243840"/>
          </a:xfrm>
          <a:prstGeom prst="rect">
            <a:avLst/>
          </a:prstGeom>
        </p:spPr>
      </p:pic>
      <p:pic>
        <p:nvPicPr>
          <p:cNvPr id="20" name="Picture 19" descr="addin_tmp.png"/>
          <p:cNvPicPr>
            <a:picLocks noChangeAspect="1"/>
          </p:cNvPicPr>
          <p:nvPr>
            <p:custDataLst>
              <p:tags r:id="rId6"/>
            </p:custDataLst>
          </p:nvPr>
        </p:nvPicPr>
        <p:blipFill>
          <a:blip r:embed="rId13" cstate="print"/>
          <a:stretch>
            <a:fillRect/>
          </a:stretch>
        </p:blipFill>
        <p:spPr>
          <a:xfrm>
            <a:off x="1600200" y="5638800"/>
            <a:ext cx="269748" cy="243840"/>
          </a:xfrm>
          <a:prstGeom prst="rect">
            <a:avLst/>
          </a:prstGeom>
        </p:spPr>
      </p:pic>
      <p:pic>
        <p:nvPicPr>
          <p:cNvPr id="16" name="Picture 15" descr="addin_tmp.png"/>
          <p:cNvPicPr>
            <a:picLocks noChangeAspect="1"/>
          </p:cNvPicPr>
          <p:nvPr>
            <p:custDataLst>
              <p:tags r:id="rId7"/>
            </p:custDataLst>
          </p:nvPr>
        </p:nvPicPr>
        <p:blipFill>
          <a:blip r:embed="rId10" cstate="print"/>
          <a:stretch>
            <a:fillRect/>
          </a:stretch>
        </p:blipFill>
        <p:spPr>
          <a:xfrm>
            <a:off x="2362200" y="5943600"/>
            <a:ext cx="2908935" cy="457200"/>
          </a:xfrm>
          <a:prstGeom prst="rect">
            <a:avLst/>
          </a:prstGeom>
        </p:spPr>
      </p:pic>
      <p:sp>
        <p:nvSpPr>
          <p:cNvPr id="21" name="TextBox 20"/>
          <p:cNvSpPr txBox="1"/>
          <p:nvPr/>
        </p:nvSpPr>
        <p:spPr>
          <a:xfrm>
            <a:off x="6934200" y="5715000"/>
            <a:ext cx="1828800" cy="923330"/>
          </a:xfrm>
          <a:prstGeom prst="rect">
            <a:avLst/>
          </a:prstGeom>
          <a:noFill/>
        </p:spPr>
        <p:txBody>
          <a:bodyPr wrap="square" rtlCol="0">
            <a:spAutoFit/>
          </a:bodyPr>
          <a:lstStyle/>
          <a:p>
            <a:r>
              <a:rPr lang="en-US" i="1" dirty="0" smtClean="0"/>
              <a:t>See Exercise </a:t>
            </a:r>
            <a:r>
              <a:rPr lang="en-US" dirty="0" smtClean="0">
                <a:latin typeface="Cambria Math" pitchFamily="18" charset="0"/>
                <a:ea typeface="Cambria Math" pitchFamily="18" charset="0"/>
              </a:rPr>
              <a:t>19</a:t>
            </a:r>
            <a:r>
              <a:rPr lang="en-US" dirty="0" smtClean="0"/>
              <a:t> </a:t>
            </a:r>
            <a:r>
              <a:rPr lang="en-US" i="1" dirty="0" smtClean="0"/>
              <a:t>for an algebraic proof.</a:t>
            </a:r>
            <a:endParaRPr lang="en-US" i="1" dirty="0"/>
          </a:p>
        </p:txBody>
      </p:sp>
      <p:sp>
        <p:nvSpPr>
          <p:cNvPr id="14" name="Isosceles Triangle 13"/>
          <p:cNvSpPr/>
          <p:nvPr/>
        </p:nvSpPr>
        <p:spPr>
          <a:xfrm rot="5400000" flipV="1">
            <a:off x="5867400" y="6019800"/>
            <a:ext cx="152400" cy="152400"/>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2"/>
          </a:xfrm>
        </p:spPr>
        <p:txBody>
          <a:bodyPr>
            <a:normAutofit fontScale="90000"/>
          </a:bodyPr>
          <a:lstStyle/>
          <a:p>
            <a:r>
              <a:rPr lang="en-US" dirty="0" smtClean="0"/>
              <a:t>Pascal’s Triangle</a:t>
            </a:r>
            <a:endParaRPr lang="en-US" dirty="0"/>
          </a:p>
        </p:txBody>
      </p:sp>
      <p:pic>
        <p:nvPicPr>
          <p:cNvPr id="4" name="Content Placeholder 3" descr="0510.jpg"/>
          <p:cNvPicPr>
            <a:picLocks noGrp="1" noChangeAspect="1"/>
          </p:cNvPicPr>
          <p:nvPr>
            <p:ph idx="1"/>
          </p:nvPr>
        </p:nvPicPr>
        <p:blipFill>
          <a:blip r:embed="rId3" cstate="print"/>
          <a:stretch>
            <a:fillRect/>
          </a:stretch>
        </p:blipFill>
        <p:spPr>
          <a:xfrm>
            <a:off x="1824228" y="1219200"/>
            <a:ext cx="7319772" cy="4495799"/>
          </a:xfrm>
        </p:spPr>
      </p:pic>
      <p:sp>
        <p:nvSpPr>
          <p:cNvPr id="5" name="TextBox 4"/>
          <p:cNvSpPr txBox="1"/>
          <p:nvPr/>
        </p:nvSpPr>
        <p:spPr>
          <a:xfrm>
            <a:off x="152400" y="1079535"/>
            <a:ext cx="1981200" cy="1754326"/>
          </a:xfrm>
          <a:prstGeom prst="rect">
            <a:avLst/>
          </a:prstGeom>
          <a:noFill/>
          <a:ln>
            <a:solidFill>
              <a:schemeClr val="accent1"/>
            </a:solidFill>
          </a:ln>
        </p:spPr>
        <p:txBody>
          <a:bodyPr wrap="square" rtlCol="0">
            <a:spAutoFit/>
          </a:bodyPr>
          <a:lstStyle/>
          <a:p>
            <a:r>
              <a:rPr lang="en-US" dirty="0" smtClean="0"/>
              <a:t>The </a:t>
            </a:r>
            <a:r>
              <a:rPr lang="en-US" i="1" dirty="0" smtClean="0"/>
              <a:t>n</a:t>
            </a:r>
            <a:r>
              <a:rPr lang="en-US" dirty="0" smtClean="0"/>
              <a:t>th row in the triangle consists of the binomial coefficients       ,</a:t>
            </a:r>
          </a:p>
          <a:p>
            <a:r>
              <a:rPr lang="en-US" i="1" dirty="0" smtClean="0"/>
              <a:t>k</a:t>
            </a:r>
            <a:r>
              <a:rPr lang="en-US" dirty="0" smtClean="0"/>
              <a:t> = </a:t>
            </a:r>
            <a:r>
              <a:rPr lang="en-US" dirty="0" smtClean="0">
                <a:latin typeface="Cambria Math" pitchFamily="18" charset="0"/>
                <a:ea typeface="Cambria Math" pitchFamily="18" charset="0"/>
              </a:rPr>
              <a:t>0</a:t>
            </a:r>
            <a:r>
              <a:rPr lang="en-US" dirty="0" smtClean="0"/>
              <a:t>,</a:t>
            </a:r>
            <a:r>
              <a:rPr lang="en-US" dirty="0" smtClean="0">
                <a:latin typeface="Cambria Math" pitchFamily="18" charset="0"/>
                <a:ea typeface="Cambria Math" pitchFamily="18" charset="0"/>
              </a:rPr>
              <a:t>1</a:t>
            </a:r>
            <a:r>
              <a:rPr lang="en-US" dirty="0" smtClean="0"/>
              <a:t>,….,</a:t>
            </a:r>
            <a:r>
              <a:rPr lang="en-US" i="1" dirty="0" smtClean="0"/>
              <a:t>n</a:t>
            </a:r>
            <a:r>
              <a:rPr lang="en-US" dirty="0" smtClean="0"/>
              <a:t>.</a:t>
            </a:r>
            <a:endParaRPr lang="en-US" dirty="0"/>
          </a:p>
        </p:txBody>
      </p:sp>
      <p:pic>
        <p:nvPicPr>
          <p:cNvPr id="6" name="Picture 5" descr="addin_tmp.png"/>
          <p:cNvPicPr>
            <a:picLocks noChangeAspect="1"/>
          </p:cNvPicPr>
          <p:nvPr>
            <p:custDataLst>
              <p:tags r:id="rId1"/>
            </p:custDataLst>
          </p:nvPr>
        </p:nvPicPr>
        <p:blipFill>
          <a:blip r:embed="rId4" cstate="print"/>
          <a:stretch>
            <a:fillRect/>
          </a:stretch>
        </p:blipFill>
        <p:spPr>
          <a:xfrm>
            <a:off x="1371600" y="1929735"/>
            <a:ext cx="354044" cy="457200"/>
          </a:xfrm>
          <a:prstGeom prst="rect">
            <a:avLst/>
          </a:prstGeom>
        </p:spPr>
      </p:pic>
      <p:sp>
        <p:nvSpPr>
          <p:cNvPr id="7" name="TextBox 6"/>
          <p:cNvSpPr txBox="1"/>
          <p:nvPr/>
        </p:nvSpPr>
        <p:spPr>
          <a:xfrm>
            <a:off x="533400" y="5934670"/>
            <a:ext cx="8153400" cy="646331"/>
          </a:xfrm>
          <a:prstGeom prst="rect">
            <a:avLst/>
          </a:prstGeom>
          <a:noFill/>
          <a:ln>
            <a:solidFill>
              <a:schemeClr val="accent1"/>
            </a:solidFill>
          </a:ln>
        </p:spPr>
        <p:txBody>
          <a:bodyPr wrap="square" rtlCol="0">
            <a:spAutoFit/>
          </a:bodyPr>
          <a:lstStyle/>
          <a:p>
            <a:r>
              <a:rPr lang="en-US" dirty="0" smtClean="0"/>
              <a:t>By Pascal’s identity, adding two adjacent </a:t>
            </a:r>
            <a:r>
              <a:rPr lang="en-US" dirty="0" err="1" smtClean="0"/>
              <a:t>bionomial</a:t>
            </a:r>
            <a:r>
              <a:rPr lang="en-US" dirty="0" smtClean="0"/>
              <a:t> coefficients results is the  binomial coefficient in the next row between these two coefficients. </a:t>
            </a:r>
            <a:endParaRPr lang="en-US" dirty="0"/>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Graphs</a:t>
            </a:r>
            <a:endParaRPr lang="en-US" dirty="0"/>
          </a:p>
        </p:txBody>
      </p:sp>
      <p:sp>
        <p:nvSpPr>
          <p:cNvPr id="3" name="Subtitle 2"/>
          <p:cNvSpPr>
            <a:spLocks noGrp="1"/>
          </p:cNvSpPr>
          <p:nvPr>
            <p:ph type="subTitle" idx="1"/>
          </p:nvPr>
        </p:nvSpPr>
        <p:spPr/>
        <p:txBody>
          <a:bodyPr/>
          <a:lstStyle/>
          <a:p>
            <a:r>
              <a:rPr lang="en-US" dirty="0" smtClean="0"/>
              <a:t>Chapter 10</a:t>
            </a:r>
          </a:p>
        </p:txBody>
      </p:sp>
    </p:spTree>
    <p:extLst>
      <p:ext uri="{BB962C8B-B14F-4D97-AF65-F5344CB8AC3E}">
        <p14:creationId xmlns:p14="http://schemas.microsoft.com/office/powerpoint/2010/main" val="332794881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Chapter Summary</a:t>
            </a:r>
            <a:endParaRPr lang="en-US" dirty="0"/>
          </a:p>
        </p:txBody>
      </p:sp>
      <p:sp>
        <p:nvSpPr>
          <p:cNvPr id="3" name="Content Placeholder 2"/>
          <p:cNvSpPr>
            <a:spLocks noGrp="1"/>
          </p:cNvSpPr>
          <p:nvPr>
            <p:ph idx="1"/>
          </p:nvPr>
        </p:nvSpPr>
        <p:spPr/>
        <p:txBody>
          <a:bodyPr>
            <a:normAutofit/>
          </a:bodyPr>
          <a:lstStyle/>
          <a:p>
            <a:r>
              <a:rPr lang="en-US" dirty="0" smtClean="0"/>
              <a:t>Graphs and Graph Models</a:t>
            </a:r>
          </a:p>
          <a:p>
            <a:r>
              <a:rPr lang="en-US" dirty="0" smtClean="0"/>
              <a:t>Graph Terminology and Special Types of Graphs</a:t>
            </a:r>
          </a:p>
          <a:p>
            <a:r>
              <a:rPr lang="en-US" dirty="0" smtClean="0"/>
              <a:t>Representing Graphs and Graph Isomorphism</a:t>
            </a:r>
          </a:p>
          <a:p>
            <a:r>
              <a:rPr lang="en-US" dirty="0" smtClean="0"/>
              <a:t>Connectivity</a:t>
            </a:r>
          </a:p>
          <a:p>
            <a:r>
              <a:rPr lang="en-US" dirty="0" smtClean="0"/>
              <a:t>Euler and Hamiltonian Graphs</a:t>
            </a:r>
          </a:p>
          <a:p>
            <a:r>
              <a:rPr lang="en-US" dirty="0" smtClean="0"/>
              <a:t>Shortest-Path Problems</a:t>
            </a:r>
          </a:p>
          <a:p>
            <a:r>
              <a:rPr lang="en-US" dirty="0" smtClean="0"/>
              <a:t>Planar Graphs </a:t>
            </a:r>
          </a:p>
          <a:p>
            <a:r>
              <a:rPr lang="en-US" dirty="0" smtClean="0"/>
              <a:t>Graph Coloring</a:t>
            </a:r>
          </a:p>
          <a:p>
            <a:endParaRPr lang="en-US" dirty="0" smtClean="0"/>
          </a:p>
          <a:p>
            <a:pPr>
              <a:buNone/>
            </a:pPr>
            <a:endParaRPr lang="en-US" dirty="0" smtClean="0"/>
          </a:p>
          <a:p>
            <a:pPr lvl="1">
              <a:buNone/>
            </a:pPr>
            <a:endParaRPr lang="en-US" dirty="0" smtClean="0"/>
          </a:p>
          <a:p>
            <a:endParaRPr lang="en-US" dirty="0"/>
          </a:p>
        </p:txBody>
      </p:sp>
    </p:spTree>
    <p:extLst>
      <p:ext uri="{BB962C8B-B14F-4D97-AF65-F5344CB8AC3E}">
        <p14:creationId xmlns:p14="http://schemas.microsoft.com/office/powerpoint/2010/main" val="155086527"/>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Graphs and Graph Models</a:t>
            </a:r>
            <a:endParaRPr lang="en-US" dirty="0"/>
          </a:p>
        </p:txBody>
      </p:sp>
      <p:sp>
        <p:nvSpPr>
          <p:cNvPr id="3" name="Subtitle 2"/>
          <p:cNvSpPr>
            <a:spLocks noGrp="1"/>
          </p:cNvSpPr>
          <p:nvPr>
            <p:ph type="subTitle" idx="1"/>
          </p:nvPr>
        </p:nvSpPr>
        <p:spPr/>
        <p:txBody>
          <a:bodyPr/>
          <a:lstStyle/>
          <a:p>
            <a:r>
              <a:rPr lang="en-US" dirty="0" smtClean="0"/>
              <a:t>Section </a:t>
            </a:r>
            <a:r>
              <a:rPr lang="en-US" dirty="0" smtClean="0">
                <a:latin typeface="Cambria Math" pitchFamily="18" charset="0"/>
                <a:ea typeface="Cambria Math" pitchFamily="18" charset="0"/>
              </a:rPr>
              <a:t>10.1</a:t>
            </a:r>
            <a:endParaRPr lang="en-US" dirty="0">
              <a:latin typeface="Cambria Math" pitchFamily="18" charset="0"/>
              <a:ea typeface="Cambria Math" pitchFamily="18" charset="0"/>
            </a:endParaRPr>
          </a:p>
        </p:txBody>
      </p:sp>
    </p:spTree>
    <p:extLst>
      <p:ext uri="{BB962C8B-B14F-4D97-AF65-F5344CB8AC3E}">
        <p14:creationId xmlns:p14="http://schemas.microsoft.com/office/powerpoint/2010/main" val="3735172074"/>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 Summary</a:t>
            </a:r>
            <a:endParaRPr lang="en-US" dirty="0"/>
          </a:p>
        </p:txBody>
      </p:sp>
      <p:sp>
        <p:nvSpPr>
          <p:cNvPr id="3" name="Content Placeholder 2"/>
          <p:cNvSpPr>
            <a:spLocks noGrp="1"/>
          </p:cNvSpPr>
          <p:nvPr>
            <p:ph idx="1"/>
          </p:nvPr>
        </p:nvSpPr>
        <p:spPr/>
        <p:txBody>
          <a:bodyPr/>
          <a:lstStyle/>
          <a:p>
            <a:r>
              <a:rPr lang="en-US" dirty="0" smtClean="0"/>
              <a:t>Introduction to Graphs</a:t>
            </a:r>
          </a:p>
          <a:p>
            <a:r>
              <a:rPr lang="en-US" dirty="0" smtClean="0"/>
              <a:t>Graph Taxonomy</a:t>
            </a:r>
          </a:p>
          <a:p>
            <a:r>
              <a:rPr lang="en-US" dirty="0" smtClean="0"/>
              <a:t>Graph Models</a:t>
            </a:r>
          </a:p>
        </p:txBody>
      </p:sp>
    </p:spTree>
    <p:extLst>
      <p:ext uri="{BB962C8B-B14F-4D97-AF65-F5344CB8AC3E}">
        <p14:creationId xmlns:p14="http://schemas.microsoft.com/office/powerpoint/2010/main" val="3091097011"/>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327008"/>
          </a:xfrm>
        </p:spPr>
        <p:txBody>
          <a:bodyPr>
            <a:normAutofit fontScale="90000"/>
          </a:bodyPr>
          <a:lstStyle/>
          <a:p>
            <a:r>
              <a:rPr lang="en-US" dirty="0" smtClean="0"/>
              <a:t>Graphs</a:t>
            </a:r>
            <a:endParaRPr lang="en-US" dirty="0"/>
          </a:p>
        </p:txBody>
      </p:sp>
      <p:sp>
        <p:nvSpPr>
          <p:cNvPr id="3" name="Content Placeholder 2"/>
          <p:cNvSpPr>
            <a:spLocks noGrp="1"/>
          </p:cNvSpPr>
          <p:nvPr>
            <p:ph idx="1"/>
          </p:nvPr>
        </p:nvSpPr>
        <p:spPr>
          <a:xfrm>
            <a:off x="475667" y="1012808"/>
            <a:ext cx="8229600" cy="5616592"/>
          </a:xfrm>
        </p:spPr>
        <p:txBody>
          <a:bodyPr>
            <a:normAutofit fontScale="92500" lnSpcReduction="10000"/>
          </a:bodyPr>
          <a:lstStyle/>
          <a:p>
            <a:pPr>
              <a:buNone/>
            </a:pPr>
            <a:r>
              <a:rPr lang="en-US" b="1" dirty="0" smtClean="0"/>
              <a:t>   Definition:</a:t>
            </a:r>
            <a:r>
              <a:rPr lang="en-US" dirty="0" smtClean="0"/>
              <a:t> A </a:t>
            </a:r>
            <a:r>
              <a:rPr lang="en-US" i="1" dirty="0" smtClean="0"/>
              <a:t>graph</a:t>
            </a:r>
            <a:r>
              <a:rPr lang="en-US" dirty="0" smtClean="0"/>
              <a:t> </a:t>
            </a:r>
            <a:r>
              <a:rPr lang="en-US" i="1" dirty="0" smtClean="0"/>
              <a:t>G = </a:t>
            </a:r>
            <a:r>
              <a:rPr lang="en-US" dirty="0" smtClean="0"/>
              <a:t>(</a:t>
            </a:r>
            <a:r>
              <a:rPr lang="en-US" i="1" dirty="0" smtClean="0"/>
              <a:t>V, E</a:t>
            </a:r>
            <a:r>
              <a:rPr lang="en-US" dirty="0" smtClean="0"/>
              <a:t>)</a:t>
            </a:r>
            <a:r>
              <a:rPr lang="en-US" i="1" dirty="0" smtClean="0"/>
              <a:t> </a:t>
            </a:r>
            <a:r>
              <a:rPr lang="en-US" dirty="0" smtClean="0"/>
              <a:t>consists of </a:t>
            </a:r>
            <a:r>
              <a:rPr lang="en-US" i="1" dirty="0" smtClean="0"/>
              <a:t> </a:t>
            </a:r>
            <a:r>
              <a:rPr lang="en-US" dirty="0" smtClean="0"/>
              <a:t>a nonempty set </a:t>
            </a:r>
            <a:r>
              <a:rPr lang="en-US" i="1" dirty="0" smtClean="0"/>
              <a:t>V</a:t>
            </a:r>
            <a:r>
              <a:rPr lang="en-US" dirty="0" smtClean="0"/>
              <a:t> of </a:t>
            </a:r>
            <a:r>
              <a:rPr lang="en-US" i="1" dirty="0" smtClean="0"/>
              <a:t>vertices </a:t>
            </a:r>
            <a:r>
              <a:rPr lang="en-US" dirty="0" smtClean="0"/>
              <a:t>(or </a:t>
            </a:r>
            <a:r>
              <a:rPr lang="en-US" i="1" dirty="0" smtClean="0"/>
              <a:t>nodes</a:t>
            </a:r>
            <a:r>
              <a:rPr lang="en-US" dirty="0" smtClean="0"/>
              <a:t>) and a set </a:t>
            </a:r>
            <a:r>
              <a:rPr lang="en-US" i="1" dirty="0" smtClean="0"/>
              <a:t>E</a:t>
            </a:r>
            <a:r>
              <a:rPr lang="en-US" dirty="0" smtClean="0"/>
              <a:t> of </a:t>
            </a:r>
            <a:r>
              <a:rPr lang="en-US" i="1" dirty="0" smtClean="0"/>
              <a:t>edges. </a:t>
            </a:r>
            <a:r>
              <a:rPr lang="en-US" dirty="0" smtClean="0"/>
              <a:t>Each edge has either one or two vertices associated with it, called its </a:t>
            </a:r>
            <a:r>
              <a:rPr lang="en-US" i="1" dirty="0" smtClean="0"/>
              <a:t>endpoints</a:t>
            </a:r>
            <a:r>
              <a:rPr lang="en-US" dirty="0" smtClean="0"/>
              <a:t>.  An edge is said to </a:t>
            </a:r>
            <a:r>
              <a:rPr lang="en-US" i="1" dirty="0" smtClean="0"/>
              <a:t>connect</a:t>
            </a:r>
            <a:r>
              <a:rPr lang="en-US" dirty="0" smtClean="0"/>
              <a:t> its endpoints.</a:t>
            </a:r>
          </a:p>
          <a:p>
            <a:pPr>
              <a:buNone/>
            </a:pPr>
            <a:endParaRPr lang="en-US" dirty="0"/>
          </a:p>
          <a:p>
            <a:pPr>
              <a:buNone/>
            </a:pPr>
            <a:endParaRPr lang="en-US" dirty="0" smtClean="0"/>
          </a:p>
          <a:p>
            <a:pPr>
              <a:buNone/>
            </a:pPr>
            <a:endParaRPr lang="en-US" dirty="0" smtClean="0"/>
          </a:p>
          <a:p>
            <a:pPr>
              <a:buNone/>
            </a:pPr>
            <a:r>
              <a:rPr lang="en-US" dirty="0" smtClean="0"/>
              <a:t>   </a:t>
            </a:r>
            <a:r>
              <a:rPr lang="en-US" sz="1900" b="1" dirty="0" smtClean="0"/>
              <a:t>Remarks</a:t>
            </a:r>
            <a:r>
              <a:rPr lang="en-US" sz="1900" dirty="0" smtClean="0"/>
              <a:t>: </a:t>
            </a:r>
          </a:p>
          <a:p>
            <a:pPr lvl="1"/>
            <a:r>
              <a:rPr lang="en-US" sz="1900" dirty="0"/>
              <a:t>The graphs we study here are unrelated to </a:t>
            </a:r>
            <a:r>
              <a:rPr lang="en-US" sz="1900" dirty="0" smtClean="0"/>
              <a:t>graphs </a:t>
            </a:r>
            <a:r>
              <a:rPr lang="en-US" sz="1900" dirty="0"/>
              <a:t>of functions studied in Chapter </a:t>
            </a:r>
            <a:r>
              <a:rPr lang="en-US" sz="1900" dirty="0">
                <a:latin typeface="Cambria" pitchFamily="18" charset="0"/>
              </a:rPr>
              <a:t>2</a:t>
            </a:r>
            <a:r>
              <a:rPr lang="en-US" sz="1900" dirty="0"/>
              <a:t>. </a:t>
            </a:r>
            <a:endParaRPr lang="en-US" sz="1900" dirty="0" smtClean="0"/>
          </a:p>
          <a:p>
            <a:pPr lvl="1"/>
            <a:r>
              <a:rPr lang="en-US" sz="1900" dirty="0"/>
              <a:t>We have a lot of freedom when we draw a picture of </a:t>
            </a:r>
            <a:r>
              <a:rPr lang="en-US" sz="1900" dirty="0" smtClean="0"/>
              <a:t>a graph</a:t>
            </a:r>
            <a:r>
              <a:rPr lang="en-US" sz="1900" dirty="0"/>
              <a:t>.   All that matters is the connections made by the edges, not the particular geometry depicted.   For example, the lengths of edges, whether edges cross, how vertices are depicted, and so on, do not </a:t>
            </a:r>
            <a:r>
              <a:rPr lang="en-US" sz="1900" dirty="0" smtClean="0"/>
              <a:t>matter</a:t>
            </a:r>
          </a:p>
          <a:p>
            <a:pPr lvl="1"/>
            <a:r>
              <a:rPr lang="en-US" sz="1900" dirty="0" smtClean="0"/>
              <a:t>A graph with an infinite vertex set  is called an </a:t>
            </a:r>
            <a:r>
              <a:rPr lang="en-US" sz="1900" i="1" dirty="0" smtClean="0"/>
              <a:t>infinite graph. </a:t>
            </a:r>
            <a:r>
              <a:rPr lang="en-US" sz="1900" dirty="0" smtClean="0"/>
              <a:t>A graph with a finite vertex set is called a </a:t>
            </a:r>
            <a:r>
              <a:rPr lang="en-US" sz="1900" i="1" dirty="0" smtClean="0"/>
              <a:t>finite graph</a:t>
            </a:r>
            <a:r>
              <a:rPr lang="en-US" sz="1900" dirty="0" smtClean="0"/>
              <a:t>. We (following the text) restrict our attention to finite graphs.</a:t>
            </a:r>
          </a:p>
          <a:p>
            <a:endParaRPr lang="en-US" sz="1900" i="1" dirty="0"/>
          </a:p>
        </p:txBody>
      </p:sp>
      <p:grpSp>
        <p:nvGrpSpPr>
          <p:cNvPr id="22" name="Group 21"/>
          <p:cNvGrpSpPr/>
          <p:nvPr/>
        </p:nvGrpSpPr>
        <p:grpSpPr>
          <a:xfrm>
            <a:off x="3657600" y="2286000"/>
            <a:ext cx="3886200" cy="1590611"/>
            <a:chOff x="3778826" y="3475664"/>
            <a:chExt cx="2758452" cy="1590611"/>
          </a:xfrm>
        </p:grpSpPr>
        <p:sp>
          <p:nvSpPr>
            <p:cNvPr id="31" name="TextBox 30"/>
            <p:cNvSpPr txBox="1"/>
            <p:nvPr/>
          </p:nvSpPr>
          <p:spPr>
            <a:xfrm>
              <a:off x="3778826" y="3475664"/>
              <a:ext cx="318655" cy="249356"/>
            </a:xfrm>
            <a:prstGeom prst="rect">
              <a:avLst/>
            </a:prstGeom>
            <a:noFill/>
          </p:spPr>
          <p:txBody>
            <a:bodyPr wrap="square" rtlCol="0">
              <a:spAutoFit/>
            </a:bodyPr>
            <a:lstStyle/>
            <a:p>
              <a:r>
                <a:rPr lang="en-US" i="1" dirty="0" smtClean="0"/>
                <a:t>a</a:t>
              </a:r>
              <a:endParaRPr lang="en-US" i="1" dirty="0"/>
            </a:p>
          </p:txBody>
        </p:sp>
        <p:sp>
          <p:nvSpPr>
            <p:cNvPr id="33" name="Oval 32"/>
            <p:cNvSpPr/>
            <p:nvPr/>
          </p:nvSpPr>
          <p:spPr>
            <a:xfrm>
              <a:off x="4147369" y="3570666"/>
              <a:ext cx="159327" cy="1543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5953078" y="4769181"/>
              <a:ext cx="159327" cy="1543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5953078" y="3611629"/>
              <a:ext cx="159327" cy="1543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p:cNvCxnSpPr>
              <a:stCxn id="33" idx="5"/>
              <a:endCxn id="34" idx="1"/>
            </p:cNvCxnSpPr>
            <p:nvPr/>
          </p:nvCxnSpPr>
          <p:spPr>
            <a:xfrm>
              <a:off x="4283363" y="3702403"/>
              <a:ext cx="1693048" cy="1089381"/>
            </a:xfrm>
            <a:prstGeom prst="line">
              <a:avLst/>
            </a:prstGeom>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18622" y="4704724"/>
              <a:ext cx="318655" cy="249356"/>
            </a:xfrm>
            <a:prstGeom prst="rect">
              <a:avLst/>
            </a:prstGeom>
            <a:noFill/>
          </p:spPr>
          <p:txBody>
            <a:bodyPr wrap="square" rtlCol="0">
              <a:spAutoFit/>
            </a:bodyPr>
            <a:lstStyle/>
            <a:p>
              <a:r>
                <a:rPr lang="en-US" i="1" dirty="0" smtClean="0"/>
                <a:t>c</a:t>
              </a:r>
              <a:endParaRPr lang="en-US" i="1" dirty="0"/>
            </a:p>
          </p:txBody>
        </p:sp>
        <p:sp>
          <p:nvSpPr>
            <p:cNvPr id="40" name="TextBox 39"/>
            <p:cNvSpPr txBox="1"/>
            <p:nvPr/>
          </p:nvSpPr>
          <p:spPr>
            <a:xfrm>
              <a:off x="6218623" y="3508735"/>
              <a:ext cx="318655" cy="249356"/>
            </a:xfrm>
            <a:prstGeom prst="rect">
              <a:avLst/>
            </a:prstGeom>
            <a:noFill/>
          </p:spPr>
          <p:txBody>
            <a:bodyPr wrap="square" rtlCol="0">
              <a:spAutoFit/>
            </a:bodyPr>
            <a:lstStyle/>
            <a:p>
              <a:r>
                <a:rPr lang="en-US" i="1" dirty="0" smtClean="0"/>
                <a:t>b</a:t>
              </a:r>
              <a:endParaRPr lang="en-US" i="1" dirty="0"/>
            </a:p>
          </p:txBody>
        </p:sp>
        <p:sp>
          <p:nvSpPr>
            <p:cNvPr id="15" name="Oval 14"/>
            <p:cNvSpPr/>
            <p:nvPr/>
          </p:nvSpPr>
          <p:spPr>
            <a:xfrm>
              <a:off x="4256808" y="4750003"/>
              <a:ext cx="159327" cy="1543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3831708" y="4696943"/>
              <a:ext cx="318655" cy="369332"/>
            </a:xfrm>
            <a:prstGeom prst="rect">
              <a:avLst/>
            </a:prstGeom>
            <a:noFill/>
          </p:spPr>
          <p:txBody>
            <a:bodyPr wrap="square" rtlCol="0">
              <a:spAutoFit/>
            </a:bodyPr>
            <a:lstStyle/>
            <a:p>
              <a:r>
                <a:rPr lang="en-US" i="1" dirty="0"/>
                <a:t>d</a:t>
              </a:r>
            </a:p>
          </p:txBody>
        </p:sp>
        <p:cxnSp>
          <p:nvCxnSpPr>
            <p:cNvPr id="9" name="Straight Connector 8"/>
            <p:cNvCxnSpPr>
              <a:stCxn id="15" idx="6"/>
            </p:cNvCxnSpPr>
            <p:nvPr/>
          </p:nvCxnSpPr>
          <p:spPr>
            <a:xfrm flipV="1">
              <a:off x="4416135" y="3765969"/>
              <a:ext cx="1536943" cy="106120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a:endCxn id="35" idx="2"/>
            </p:cNvCxnSpPr>
            <p:nvPr/>
          </p:nvCxnSpPr>
          <p:spPr>
            <a:xfrm>
              <a:off x="4336471" y="3647836"/>
              <a:ext cx="1616607" cy="409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35" idx="4"/>
              <a:endCxn id="34" idx="0"/>
            </p:cNvCxnSpPr>
            <p:nvPr/>
          </p:nvCxnSpPr>
          <p:spPr>
            <a:xfrm>
              <a:off x="6032742" y="3765969"/>
              <a:ext cx="0" cy="10032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5" idx="6"/>
              <a:endCxn id="34" idx="2"/>
            </p:cNvCxnSpPr>
            <p:nvPr/>
          </p:nvCxnSpPr>
          <p:spPr>
            <a:xfrm>
              <a:off x="4416135" y="4827173"/>
              <a:ext cx="1536943" cy="19178"/>
            </a:xfrm>
            <a:prstGeom prst="line">
              <a:avLst/>
            </a:prstGeom>
          </p:spPr>
          <p:style>
            <a:lnRef idx="1">
              <a:schemeClr val="accent1"/>
            </a:lnRef>
            <a:fillRef idx="0">
              <a:schemeClr val="accent1"/>
            </a:fillRef>
            <a:effectRef idx="0">
              <a:schemeClr val="accent1"/>
            </a:effectRef>
            <a:fontRef idx="minor">
              <a:schemeClr val="tx1"/>
            </a:fontRef>
          </p:style>
        </p:cxnSp>
      </p:grpSp>
      <p:sp>
        <p:nvSpPr>
          <p:cNvPr id="19" name="TextBox 18"/>
          <p:cNvSpPr txBox="1"/>
          <p:nvPr/>
        </p:nvSpPr>
        <p:spPr>
          <a:xfrm>
            <a:off x="1066800" y="2189442"/>
            <a:ext cx="1384552" cy="646331"/>
          </a:xfrm>
          <a:prstGeom prst="rect">
            <a:avLst/>
          </a:prstGeom>
          <a:noFill/>
        </p:spPr>
        <p:txBody>
          <a:bodyPr wrap="square" rtlCol="0">
            <a:spAutoFit/>
          </a:bodyPr>
          <a:lstStyle/>
          <a:p>
            <a:endParaRPr lang="en-US" b="1" dirty="0" smtClean="0"/>
          </a:p>
          <a:p>
            <a:r>
              <a:rPr lang="en-US" b="1" dirty="0" smtClean="0"/>
              <a:t>Example:</a:t>
            </a:r>
            <a:endParaRPr lang="en-US" b="1" dirty="0"/>
          </a:p>
        </p:txBody>
      </p:sp>
      <p:sp>
        <p:nvSpPr>
          <p:cNvPr id="21" name="TextBox 20"/>
          <p:cNvSpPr txBox="1"/>
          <p:nvPr/>
        </p:nvSpPr>
        <p:spPr>
          <a:xfrm>
            <a:off x="609600" y="2558774"/>
            <a:ext cx="2915003" cy="964367"/>
          </a:xfrm>
          <a:prstGeom prst="rect">
            <a:avLst/>
          </a:prstGeom>
          <a:noFill/>
        </p:spPr>
        <p:txBody>
          <a:bodyPr wrap="square" rtlCol="0">
            <a:spAutoFit/>
          </a:bodyPr>
          <a:lstStyle/>
          <a:p>
            <a:pPr>
              <a:lnSpc>
                <a:spcPts val="1700"/>
              </a:lnSpc>
            </a:pPr>
            <a:endParaRPr lang="en-US" sz="1600" dirty="0" smtClean="0"/>
          </a:p>
          <a:p>
            <a:pPr>
              <a:lnSpc>
                <a:spcPts val="1700"/>
              </a:lnSpc>
            </a:pPr>
            <a:endParaRPr lang="en-US" sz="1600" dirty="0"/>
          </a:p>
          <a:p>
            <a:pPr>
              <a:lnSpc>
                <a:spcPts val="1700"/>
              </a:lnSpc>
            </a:pPr>
            <a:r>
              <a:rPr lang="en-US" dirty="0" smtClean="0"/>
              <a:t>This is a graph with four vertices and five edges.</a:t>
            </a:r>
            <a:endParaRPr lang="en-US" dirty="0"/>
          </a:p>
        </p:txBody>
      </p:sp>
    </p:spTree>
    <p:extLst>
      <p:ext uri="{BB962C8B-B14F-4D97-AF65-F5344CB8AC3E}">
        <p14:creationId xmlns:p14="http://schemas.microsoft.com/office/powerpoint/2010/main" val="285212743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5681" y="30075"/>
            <a:ext cx="8229600" cy="1143000"/>
          </a:xfrm>
        </p:spPr>
        <p:txBody>
          <a:bodyPr/>
          <a:lstStyle/>
          <a:p>
            <a:r>
              <a:rPr lang="en-US" dirty="0" smtClean="0"/>
              <a:t>Some Terminology</a:t>
            </a:r>
            <a:endParaRPr lang="en-US" dirty="0"/>
          </a:p>
        </p:txBody>
      </p:sp>
      <p:sp>
        <p:nvSpPr>
          <p:cNvPr id="3" name="Content Placeholder 2"/>
          <p:cNvSpPr>
            <a:spLocks noGrp="1"/>
          </p:cNvSpPr>
          <p:nvPr>
            <p:ph idx="1"/>
          </p:nvPr>
        </p:nvSpPr>
        <p:spPr>
          <a:xfrm>
            <a:off x="228600" y="1295400"/>
            <a:ext cx="8567255" cy="5181600"/>
          </a:xfrm>
        </p:spPr>
        <p:txBody>
          <a:bodyPr>
            <a:normAutofit/>
          </a:bodyPr>
          <a:lstStyle/>
          <a:p>
            <a:r>
              <a:rPr lang="en-US" sz="2000" dirty="0" smtClean="0"/>
              <a:t>In a </a:t>
            </a:r>
            <a:r>
              <a:rPr lang="en-US" sz="2000" i="1" dirty="0"/>
              <a:t>simple graph</a:t>
            </a:r>
            <a:r>
              <a:rPr lang="en-US" sz="2000" dirty="0" smtClean="0"/>
              <a:t> each edge connects two different vertices and no two edges connect the same pair of vertices.</a:t>
            </a:r>
          </a:p>
          <a:p>
            <a:r>
              <a:rPr lang="en-US" sz="2000" i="1" dirty="0" smtClean="0"/>
              <a:t>Multigraphs</a:t>
            </a:r>
            <a:r>
              <a:rPr lang="en-US" sz="2000" dirty="0" smtClean="0"/>
              <a:t> may have multiple edges connecting the same two vertices. When </a:t>
            </a:r>
            <a:r>
              <a:rPr lang="en-US" sz="2000" i="1" dirty="0" smtClean="0"/>
              <a:t>m</a:t>
            </a:r>
            <a:r>
              <a:rPr lang="en-US" sz="2000" dirty="0" smtClean="0"/>
              <a:t> different edges connect the vertices </a:t>
            </a:r>
            <a:r>
              <a:rPr lang="en-US" sz="2000" i="1" dirty="0" smtClean="0"/>
              <a:t>u </a:t>
            </a:r>
            <a:r>
              <a:rPr lang="en-US" sz="2000" dirty="0" smtClean="0"/>
              <a:t>and</a:t>
            </a:r>
            <a:r>
              <a:rPr lang="en-US" sz="2000" i="1" dirty="0" smtClean="0"/>
              <a:t> v</a:t>
            </a:r>
            <a:r>
              <a:rPr lang="en-US" sz="2000" dirty="0" smtClean="0"/>
              <a:t>, we say that {</a:t>
            </a:r>
            <a:r>
              <a:rPr lang="en-US" sz="2000" i="1" dirty="0" err="1" smtClean="0"/>
              <a:t>u,v</a:t>
            </a:r>
            <a:r>
              <a:rPr lang="en-US" sz="2000" dirty="0" smtClean="0"/>
              <a:t>}</a:t>
            </a:r>
            <a:r>
              <a:rPr lang="en-US" sz="2000" i="1" dirty="0" smtClean="0"/>
              <a:t> </a:t>
            </a:r>
            <a:r>
              <a:rPr lang="en-US" sz="2000" dirty="0" smtClean="0"/>
              <a:t>is an edge of </a:t>
            </a:r>
            <a:r>
              <a:rPr lang="en-US" sz="2000" i="1" dirty="0" smtClean="0"/>
              <a:t>multiplicity</a:t>
            </a:r>
            <a:r>
              <a:rPr lang="en-US" sz="2000" dirty="0" smtClean="0"/>
              <a:t> </a:t>
            </a:r>
            <a:r>
              <a:rPr lang="en-US" sz="2000" i="1" dirty="0" smtClean="0"/>
              <a:t>m</a:t>
            </a:r>
            <a:r>
              <a:rPr lang="en-US" sz="2000" dirty="0" smtClean="0"/>
              <a:t>. </a:t>
            </a:r>
          </a:p>
          <a:p>
            <a:r>
              <a:rPr lang="en-US" sz="2000" dirty="0" smtClean="0"/>
              <a:t>An edge that connects a vertex to itself is called a </a:t>
            </a:r>
            <a:r>
              <a:rPr lang="en-US" sz="2000" i="1" dirty="0" smtClean="0"/>
              <a:t>loop</a:t>
            </a:r>
            <a:r>
              <a:rPr lang="en-US" sz="2000" dirty="0" smtClean="0"/>
              <a:t>.</a:t>
            </a:r>
          </a:p>
          <a:p>
            <a:r>
              <a:rPr lang="en-US" sz="2000" dirty="0" smtClean="0"/>
              <a:t>A </a:t>
            </a:r>
            <a:r>
              <a:rPr lang="en-US" sz="2000" i="1" dirty="0" smtClean="0"/>
              <a:t>pseudograph</a:t>
            </a:r>
            <a:r>
              <a:rPr lang="en-US" sz="2000" dirty="0" smtClean="0"/>
              <a:t> may include loops, as well as multiple edges connecting the same pair of vertices.</a:t>
            </a:r>
          </a:p>
          <a:p>
            <a:pPr marL="0" indent="0">
              <a:buNone/>
            </a:pPr>
            <a:endParaRPr lang="en-US" dirty="0"/>
          </a:p>
          <a:p>
            <a:endParaRPr lang="en-US" dirty="0" smtClean="0"/>
          </a:p>
          <a:p>
            <a:endParaRPr lang="en-US" dirty="0" smtClean="0"/>
          </a:p>
          <a:p>
            <a:endParaRPr lang="en-US" dirty="0"/>
          </a:p>
          <a:p>
            <a:endParaRPr lang="en-US" dirty="0" smtClean="0"/>
          </a:p>
          <a:p>
            <a:pPr marL="0" indent="0">
              <a:buNone/>
            </a:pPr>
            <a:endParaRPr lang="en-US" dirty="0"/>
          </a:p>
          <a:p>
            <a:pPr marL="0" indent="0">
              <a:buNone/>
            </a:pPr>
            <a:endParaRPr lang="en-US" dirty="0" smtClean="0"/>
          </a:p>
          <a:p>
            <a:endParaRPr lang="en-US" dirty="0" smtClean="0"/>
          </a:p>
          <a:p>
            <a:endParaRPr lang="en-US" dirty="0"/>
          </a:p>
        </p:txBody>
      </p:sp>
      <p:sp>
        <p:nvSpPr>
          <p:cNvPr id="21" name="TextBox 20"/>
          <p:cNvSpPr txBox="1"/>
          <p:nvPr/>
        </p:nvSpPr>
        <p:spPr>
          <a:xfrm>
            <a:off x="5334000" y="4987118"/>
            <a:ext cx="3535680" cy="1182375"/>
          </a:xfrm>
          <a:prstGeom prst="rect">
            <a:avLst/>
          </a:prstGeom>
          <a:noFill/>
          <a:ln>
            <a:solidFill>
              <a:schemeClr val="accent1"/>
            </a:solidFill>
          </a:ln>
        </p:spPr>
        <p:txBody>
          <a:bodyPr wrap="square" rtlCol="0">
            <a:spAutoFit/>
          </a:bodyPr>
          <a:lstStyle/>
          <a:p>
            <a:pPr>
              <a:lnSpc>
                <a:spcPts val="1700"/>
              </a:lnSpc>
            </a:pPr>
            <a:r>
              <a:rPr lang="en-US" sz="1600" b="1" dirty="0" smtClean="0"/>
              <a:t>Remark</a:t>
            </a:r>
            <a:r>
              <a:rPr lang="en-US" sz="1600" dirty="0" smtClean="0"/>
              <a:t>: There </a:t>
            </a:r>
            <a:r>
              <a:rPr lang="en-US" sz="1600" dirty="0"/>
              <a:t>is no </a:t>
            </a:r>
            <a:r>
              <a:rPr lang="en-US" sz="1600" dirty="0" smtClean="0"/>
              <a:t>standard terminology </a:t>
            </a:r>
            <a:r>
              <a:rPr lang="en-US" sz="1600" dirty="0"/>
              <a:t>for graph theory. </a:t>
            </a:r>
            <a:r>
              <a:rPr lang="en-US" sz="1600" dirty="0" smtClean="0"/>
              <a:t>So, </a:t>
            </a:r>
            <a:r>
              <a:rPr lang="en-US" sz="1600" dirty="0"/>
              <a:t>it is crucial that you understand the </a:t>
            </a:r>
            <a:r>
              <a:rPr lang="en-US" sz="1600" dirty="0" smtClean="0"/>
              <a:t>terminology being </a:t>
            </a:r>
            <a:r>
              <a:rPr lang="en-US" sz="1600" dirty="0"/>
              <a:t>used whenever you read material about graphs.</a:t>
            </a:r>
          </a:p>
        </p:txBody>
      </p:sp>
      <p:sp>
        <p:nvSpPr>
          <p:cNvPr id="22" name="TextBox 21"/>
          <p:cNvSpPr txBox="1"/>
          <p:nvPr/>
        </p:nvSpPr>
        <p:spPr>
          <a:xfrm>
            <a:off x="533400" y="4885011"/>
            <a:ext cx="2079344" cy="970779"/>
          </a:xfrm>
          <a:prstGeom prst="rect">
            <a:avLst/>
          </a:prstGeom>
          <a:noFill/>
        </p:spPr>
        <p:txBody>
          <a:bodyPr wrap="square" rtlCol="0">
            <a:spAutoFit/>
          </a:bodyPr>
          <a:lstStyle/>
          <a:p>
            <a:pPr>
              <a:lnSpc>
                <a:spcPts val="1700"/>
              </a:lnSpc>
            </a:pPr>
            <a:r>
              <a:rPr lang="en-US" b="1" dirty="0" smtClean="0"/>
              <a:t>Example: </a:t>
            </a:r>
          </a:p>
          <a:p>
            <a:pPr>
              <a:lnSpc>
                <a:spcPts val="1700"/>
              </a:lnSpc>
            </a:pPr>
            <a:r>
              <a:rPr lang="en-US" dirty="0" smtClean="0"/>
              <a:t>This pseudograph has both multiple edges and a loop.</a:t>
            </a:r>
            <a:endParaRPr lang="en-US" dirty="0"/>
          </a:p>
        </p:txBody>
      </p:sp>
      <p:grpSp>
        <p:nvGrpSpPr>
          <p:cNvPr id="33" name="Group 32"/>
          <p:cNvGrpSpPr/>
          <p:nvPr/>
        </p:nvGrpSpPr>
        <p:grpSpPr>
          <a:xfrm>
            <a:off x="2612744" y="4689782"/>
            <a:ext cx="2481975" cy="1658899"/>
            <a:chOff x="1197412" y="4729300"/>
            <a:chExt cx="2481975" cy="1658899"/>
          </a:xfrm>
        </p:grpSpPr>
        <p:grpSp>
          <p:nvGrpSpPr>
            <p:cNvPr id="31" name="Group 30"/>
            <p:cNvGrpSpPr/>
            <p:nvPr/>
          </p:nvGrpSpPr>
          <p:grpSpPr>
            <a:xfrm>
              <a:off x="1197412" y="4729300"/>
              <a:ext cx="2481975" cy="1658899"/>
              <a:chOff x="1197412" y="4729300"/>
              <a:chExt cx="2481975" cy="1658899"/>
            </a:xfrm>
          </p:grpSpPr>
          <p:grpSp>
            <p:nvGrpSpPr>
              <p:cNvPr id="5" name="Group 4"/>
              <p:cNvGrpSpPr/>
              <p:nvPr/>
            </p:nvGrpSpPr>
            <p:grpSpPr>
              <a:xfrm>
                <a:off x="1565113" y="4729300"/>
                <a:ext cx="1838500" cy="1658899"/>
                <a:chOff x="2971800" y="1981200"/>
                <a:chExt cx="3048000" cy="2438400"/>
              </a:xfrm>
            </p:grpSpPr>
            <p:sp>
              <p:nvSpPr>
                <p:cNvPr id="9" name="Oval 8"/>
                <p:cNvSpPr/>
                <p:nvPr/>
              </p:nvSpPr>
              <p:spPr>
                <a:xfrm>
                  <a:off x="2971800" y="22860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4648200" y="38862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5562600" y="22860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a:endCxn id="11" idx="2"/>
                </p:cNvCxnSpPr>
                <p:nvPr/>
              </p:nvCxnSpPr>
              <p:spPr>
                <a:xfrm flipV="1">
                  <a:off x="3276600" y="2400300"/>
                  <a:ext cx="2286000" cy="381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9" idx="5"/>
                  <a:endCxn id="10" idx="1"/>
                </p:cNvCxnSpPr>
                <p:nvPr/>
              </p:nvCxnSpPr>
              <p:spPr>
                <a:xfrm rot="16200000" flipH="1">
                  <a:off x="3205022" y="2443022"/>
                  <a:ext cx="1438556" cy="151475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11" idx="4"/>
                  <a:endCxn id="10" idx="7"/>
                </p:cNvCxnSpPr>
                <p:nvPr/>
              </p:nvCxnSpPr>
              <p:spPr>
                <a:xfrm rot="5400000">
                  <a:off x="4557572" y="2800350"/>
                  <a:ext cx="1405078" cy="833578"/>
                </a:xfrm>
                <a:prstGeom prst="line">
                  <a:avLst/>
                </a:prstGeom>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5562600" y="1981200"/>
                  <a:ext cx="457200" cy="304800"/>
                </a:xfrm>
                <a:prstGeom prst="ellipse">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4495800" y="4114800"/>
                  <a:ext cx="457200" cy="304800"/>
                </a:xfrm>
                <a:prstGeom prst="ellipse">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p:cNvSpPr txBox="1"/>
              <p:nvPr/>
            </p:nvSpPr>
            <p:spPr>
              <a:xfrm>
                <a:off x="1197412" y="4884822"/>
                <a:ext cx="275775" cy="251265"/>
              </a:xfrm>
              <a:prstGeom prst="rect">
                <a:avLst/>
              </a:prstGeom>
              <a:noFill/>
            </p:spPr>
            <p:txBody>
              <a:bodyPr wrap="square" rtlCol="0">
                <a:spAutoFit/>
              </a:bodyPr>
              <a:lstStyle/>
              <a:p>
                <a:r>
                  <a:rPr lang="en-US" i="1" dirty="0" smtClean="0"/>
                  <a:t>a</a:t>
                </a:r>
                <a:endParaRPr lang="en-US" i="1" dirty="0"/>
              </a:p>
            </p:txBody>
          </p:sp>
          <p:sp>
            <p:nvSpPr>
              <p:cNvPr id="7" name="TextBox 6"/>
              <p:cNvSpPr txBox="1"/>
              <p:nvPr/>
            </p:nvSpPr>
            <p:spPr>
              <a:xfrm>
                <a:off x="3403612" y="4884822"/>
                <a:ext cx="275775" cy="251265"/>
              </a:xfrm>
              <a:prstGeom prst="rect">
                <a:avLst/>
              </a:prstGeom>
              <a:noFill/>
            </p:spPr>
            <p:txBody>
              <a:bodyPr wrap="square" rtlCol="0">
                <a:spAutoFit/>
              </a:bodyPr>
              <a:lstStyle/>
              <a:p>
                <a:r>
                  <a:rPr lang="en-US" i="1" dirty="0" smtClean="0"/>
                  <a:t>b</a:t>
                </a:r>
                <a:endParaRPr lang="en-US" i="1" dirty="0"/>
              </a:p>
            </p:txBody>
          </p:sp>
          <p:sp>
            <p:nvSpPr>
              <p:cNvPr id="8" name="TextBox 7"/>
              <p:cNvSpPr txBox="1"/>
              <p:nvPr/>
            </p:nvSpPr>
            <p:spPr>
              <a:xfrm>
                <a:off x="2806100" y="6128996"/>
                <a:ext cx="275775" cy="251265"/>
              </a:xfrm>
              <a:prstGeom prst="rect">
                <a:avLst/>
              </a:prstGeom>
              <a:noFill/>
            </p:spPr>
            <p:txBody>
              <a:bodyPr wrap="square" rtlCol="0">
                <a:spAutoFit/>
              </a:bodyPr>
              <a:lstStyle/>
              <a:p>
                <a:r>
                  <a:rPr lang="en-US" i="1" dirty="0" smtClean="0"/>
                  <a:t>c</a:t>
                </a:r>
                <a:endParaRPr lang="en-US" i="1" dirty="0"/>
              </a:p>
            </p:txBody>
          </p:sp>
        </p:grpSp>
        <p:sp>
          <p:nvSpPr>
            <p:cNvPr id="27" name="Freeform 26"/>
            <p:cNvSpPr/>
            <p:nvPr/>
          </p:nvSpPr>
          <p:spPr>
            <a:xfrm>
              <a:off x="1604946" y="5039139"/>
              <a:ext cx="979228" cy="1143000"/>
            </a:xfrm>
            <a:custGeom>
              <a:avLst/>
              <a:gdLst>
                <a:gd name="connsiteX0" fmla="*/ 979228 w 979228"/>
                <a:gd name="connsiteY0" fmla="*/ 1143000 h 1143000"/>
                <a:gd name="connsiteX1" fmla="*/ 94645 w 979228"/>
                <a:gd name="connsiteY1" fmla="*/ 815009 h 1143000"/>
                <a:gd name="connsiteX2" fmla="*/ 25071 w 979228"/>
                <a:gd name="connsiteY2" fmla="*/ 9939 h 1143000"/>
                <a:gd name="connsiteX3" fmla="*/ 25071 w 979228"/>
                <a:gd name="connsiteY3" fmla="*/ 9939 h 1143000"/>
                <a:gd name="connsiteX4" fmla="*/ 15132 w 979228"/>
                <a:gd name="connsiteY4" fmla="*/ 0 h 1143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228" h="1143000">
                  <a:moveTo>
                    <a:pt x="979228" y="1143000"/>
                  </a:moveTo>
                  <a:cubicBezTo>
                    <a:pt x="616449" y="1073426"/>
                    <a:pt x="253671" y="1003852"/>
                    <a:pt x="94645" y="815009"/>
                  </a:cubicBezTo>
                  <a:cubicBezTo>
                    <a:pt x="-64381" y="626165"/>
                    <a:pt x="25071" y="9939"/>
                    <a:pt x="25071" y="9939"/>
                  </a:cubicBezTo>
                  <a:lnTo>
                    <a:pt x="25071" y="9939"/>
                  </a:lnTo>
                  <a:lnTo>
                    <a:pt x="15132" y="0"/>
                  </a:lnTo>
                </a:path>
              </a:pathLst>
            </a:cu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2713383" y="5029200"/>
              <a:ext cx="663533" cy="1113183"/>
            </a:xfrm>
            <a:custGeom>
              <a:avLst/>
              <a:gdLst>
                <a:gd name="connsiteX0" fmla="*/ 0 w 663533"/>
                <a:gd name="connsiteY0" fmla="*/ 1113183 h 1113183"/>
                <a:gd name="connsiteX1" fmla="*/ 636104 w 663533"/>
                <a:gd name="connsiteY1" fmla="*/ 874643 h 1113183"/>
                <a:gd name="connsiteX2" fmla="*/ 556591 w 663533"/>
                <a:gd name="connsiteY2" fmla="*/ 0 h 1113183"/>
              </a:gdLst>
              <a:ahLst/>
              <a:cxnLst>
                <a:cxn ang="0">
                  <a:pos x="connsiteX0" y="connsiteY0"/>
                </a:cxn>
                <a:cxn ang="0">
                  <a:pos x="connsiteX1" y="connsiteY1"/>
                </a:cxn>
                <a:cxn ang="0">
                  <a:pos x="connsiteX2" y="connsiteY2"/>
                </a:cxn>
              </a:cxnLst>
              <a:rect l="l" t="t" r="r" b="b"/>
              <a:pathLst>
                <a:path w="663533" h="1113183">
                  <a:moveTo>
                    <a:pt x="0" y="1113183"/>
                  </a:moveTo>
                  <a:cubicBezTo>
                    <a:pt x="271669" y="1086678"/>
                    <a:pt x="543339" y="1060173"/>
                    <a:pt x="636104" y="874643"/>
                  </a:cubicBezTo>
                  <a:cubicBezTo>
                    <a:pt x="728869" y="689113"/>
                    <a:pt x="556591" y="0"/>
                    <a:pt x="556591" y="0"/>
                  </a:cubicBezTo>
                </a:path>
              </a:pathLst>
            </a:cu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65940652"/>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19912"/>
          </a:xfrm>
        </p:spPr>
        <p:txBody>
          <a:bodyPr/>
          <a:lstStyle/>
          <a:p>
            <a:r>
              <a:rPr lang="en-US" dirty="0" smtClean="0"/>
              <a:t>Directed Graphs</a:t>
            </a:r>
            <a:endParaRPr lang="en-US" dirty="0"/>
          </a:p>
        </p:txBody>
      </p:sp>
      <p:sp>
        <p:nvSpPr>
          <p:cNvPr id="3" name="Content Placeholder 2"/>
          <p:cNvSpPr>
            <a:spLocks noGrp="1"/>
          </p:cNvSpPr>
          <p:nvPr>
            <p:ph idx="1"/>
          </p:nvPr>
        </p:nvSpPr>
        <p:spPr/>
        <p:txBody>
          <a:bodyPr>
            <a:normAutofit/>
          </a:bodyPr>
          <a:lstStyle/>
          <a:p>
            <a:pPr>
              <a:buNone/>
            </a:pPr>
            <a:r>
              <a:rPr lang="en-US" b="1" dirty="0" smtClean="0"/>
              <a:t>   Definition:</a:t>
            </a:r>
            <a:r>
              <a:rPr lang="en-US" dirty="0" smtClean="0"/>
              <a:t> An </a:t>
            </a:r>
            <a:r>
              <a:rPr lang="en-US" i="1" dirty="0" smtClean="0"/>
              <a:t>directed graph </a:t>
            </a:r>
            <a:r>
              <a:rPr lang="en-US" dirty="0" smtClean="0"/>
              <a:t> (or </a:t>
            </a:r>
            <a:r>
              <a:rPr lang="en-US" i="1" dirty="0" smtClean="0"/>
              <a:t>digraph</a:t>
            </a:r>
            <a:r>
              <a:rPr lang="en-US" dirty="0" smtClean="0"/>
              <a:t>) </a:t>
            </a:r>
            <a:r>
              <a:rPr lang="en-US" i="1" dirty="0" smtClean="0"/>
              <a:t>G = </a:t>
            </a:r>
            <a:r>
              <a:rPr lang="en-US" dirty="0" smtClean="0"/>
              <a:t>(</a:t>
            </a:r>
            <a:r>
              <a:rPr lang="en-US" i="1" dirty="0" smtClean="0"/>
              <a:t>V, E</a:t>
            </a:r>
            <a:r>
              <a:rPr lang="en-US" dirty="0" smtClean="0"/>
              <a:t>)</a:t>
            </a:r>
            <a:r>
              <a:rPr lang="en-US" i="1" dirty="0" smtClean="0"/>
              <a:t> </a:t>
            </a:r>
            <a:r>
              <a:rPr lang="en-US" dirty="0" smtClean="0"/>
              <a:t>consists of </a:t>
            </a:r>
            <a:r>
              <a:rPr lang="en-US" i="1" dirty="0"/>
              <a:t> </a:t>
            </a:r>
            <a:r>
              <a:rPr lang="en-US" dirty="0" smtClean="0"/>
              <a:t>a nonempty set </a:t>
            </a:r>
            <a:r>
              <a:rPr lang="en-US" i="1" dirty="0" smtClean="0"/>
              <a:t>V</a:t>
            </a:r>
            <a:r>
              <a:rPr lang="en-US" dirty="0" smtClean="0"/>
              <a:t> of </a:t>
            </a:r>
            <a:r>
              <a:rPr lang="en-US" i="1" dirty="0" smtClean="0"/>
              <a:t>vertices </a:t>
            </a:r>
            <a:r>
              <a:rPr lang="en-US" dirty="0" smtClean="0"/>
              <a:t>(or </a:t>
            </a:r>
            <a:r>
              <a:rPr lang="en-US" i="1" dirty="0" smtClean="0"/>
              <a:t>nodes</a:t>
            </a:r>
            <a:r>
              <a:rPr lang="en-US" dirty="0" smtClean="0"/>
              <a:t>) and a set </a:t>
            </a:r>
            <a:r>
              <a:rPr lang="en-US" i="1" dirty="0" smtClean="0"/>
              <a:t>E</a:t>
            </a:r>
            <a:r>
              <a:rPr lang="en-US" dirty="0" smtClean="0"/>
              <a:t> of </a:t>
            </a:r>
            <a:r>
              <a:rPr lang="en-US" i="1" dirty="0" smtClean="0"/>
              <a:t>directed edges </a:t>
            </a:r>
            <a:r>
              <a:rPr lang="en-US" dirty="0" smtClean="0"/>
              <a:t>(or </a:t>
            </a:r>
            <a:r>
              <a:rPr lang="en-US" i="1" dirty="0" smtClean="0"/>
              <a:t>arcs</a:t>
            </a:r>
            <a:r>
              <a:rPr lang="en-US" dirty="0" smtClean="0"/>
              <a:t>)</a:t>
            </a:r>
            <a:r>
              <a:rPr lang="en-US" i="1" dirty="0" smtClean="0"/>
              <a:t>. </a:t>
            </a:r>
            <a:r>
              <a:rPr lang="en-US" dirty="0" smtClean="0"/>
              <a:t>Each edge is associated with an ordered pair of vertices.  The directed edge associated with the ordered pair (</a:t>
            </a:r>
            <a:r>
              <a:rPr lang="en-US" i="1" dirty="0" err="1" smtClean="0"/>
              <a:t>u</a:t>
            </a:r>
            <a:r>
              <a:rPr lang="en-US" dirty="0" err="1" smtClean="0"/>
              <a:t>,</a:t>
            </a:r>
            <a:r>
              <a:rPr lang="en-US" i="1" dirty="0" err="1" smtClean="0"/>
              <a:t>v</a:t>
            </a:r>
            <a:r>
              <a:rPr lang="en-US" dirty="0" smtClean="0"/>
              <a:t>) is said to </a:t>
            </a:r>
            <a:r>
              <a:rPr lang="en-US" i="1" dirty="0" smtClean="0"/>
              <a:t>start at u</a:t>
            </a:r>
            <a:r>
              <a:rPr lang="en-US" dirty="0" smtClean="0"/>
              <a:t> and </a:t>
            </a:r>
            <a:r>
              <a:rPr lang="en-US" i="1" dirty="0" smtClean="0"/>
              <a:t>end at</a:t>
            </a:r>
            <a:r>
              <a:rPr lang="en-US" dirty="0" smtClean="0"/>
              <a:t> </a:t>
            </a:r>
            <a:r>
              <a:rPr lang="en-US" i="1" dirty="0" smtClean="0"/>
              <a:t>v</a:t>
            </a:r>
            <a:r>
              <a:rPr lang="en-US" dirty="0" smtClean="0"/>
              <a:t>. </a:t>
            </a:r>
          </a:p>
          <a:p>
            <a:pPr>
              <a:buNone/>
            </a:pPr>
            <a:r>
              <a:rPr lang="en-US" b="1" dirty="0" smtClean="0"/>
              <a:t>   Remark</a:t>
            </a:r>
            <a:r>
              <a:rPr lang="en-US" dirty="0" smtClean="0"/>
              <a:t>: </a:t>
            </a:r>
          </a:p>
          <a:p>
            <a:pPr lvl="1"/>
            <a:r>
              <a:rPr lang="en-US" dirty="0"/>
              <a:t>G</a:t>
            </a:r>
            <a:r>
              <a:rPr lang="en-US" dirty="0" smtClean="0"/>
              <a:t>raphs where the end points of an edge are not ordered are said to be </a:t>
            </a:r>
            <a:r>
              <a:rPr lang="en-US" i="1" dirty="0" smtClean="0"/>
              <a:t>undirected graphs</a:t>
            </a:r>
            <a:r>
              <a:rPr lang="en-US" dirty="0" smtClean="0"/>
              <a:t>.</a:t>
            </a:r>
          </a:p>
          <a:p>
            <a:pPr>
              <a:buNone/>
            </a:pPr>
            <a:endParaRPr lang="en-US" i="1" dirty="0" smtClean="0"/>
          </a:p>
          <a:p>
            <a:endParaRPr lang="en-US" i="1" dirty="0"/>
          </a:p>
        </p:txBody>
      </p:sp>
    </p:spTree>
    <p:extLst>
      <p:ext uri="{BB962C8B-B14F-4D97-AF65-F5344CB8AC3E}">
        <p14:creationId xmlns:p14="http://schemas.microsoft.com/office/powerpoint/2010/main" val="178254991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632330"/>
          </a:xfrm>
        </p:spPr>
        <p:txBody>
          <a:bodyPr>
            <a:normAutofit fontScale="90000"/>
          </a:bodyPr>
          <a:lstStyle/>
          <a:p>
            <a:r>
              <a:rPr lang="en-US" dirty="0" smtClean="0"/>
              <a:t>Some Terminology (</a:t>
            </a:r>
            <a:r>
              <a:rPr lang="en-US" i="1" dirty="0" smtClean="0"/>
              <a:t>continued</a:t>
            </a:r>
            <a:r>
              <a:rPr lang="en-US" dirty="0" smtClean="0"/>
              <a:t>)</a:t>
            </a:r>
            <a:endParaRPr lang="en-US" dirty="0"/>
          </a:p>
        </p:txBody>
      </p:sp>
      <p:sp>
        <p:nvSpPr>
          <p:cNvPr id="3" name="Content Placeholder 2"/>
          <p:cNvSpPr>
            <a:spLocks noGrp="1"/>
          </p:cNvSpPr>
          <p:nvPr>
            <p:ph idx="1"/>
          </p:nvPr>
        </p:nvSpPr>
        <p:spPr>
          <a:xfrm>
            <a:off x="630217" y="1524000"/>
            <a:ext cx="8229600" cy="4793417"/>
          </a:xfrm>
        </p:spPr>
        <p:txBody>
          <a:bodyPr/>
          <a:lstStyle/>
          <a:p>
            <a:r>
              <a:rPr lang="en-US" sz="2000" dirty="0"/>
              <a:t>A</a:t>
            </a:r>
            <a:r>
              <a:rPr lang="en-US" sz="2000" dirty="0" smtClean="0"/>
              <a:t> </a:t>
            </a:r>
            <a:r>
              <a:rPr lang="en-US" sz="2000" i="1" dirty="0" smtClean="0"/>
              <a:t>simple directed graph </a:t>
            </a:r>
            <a:r>
              <a:rPr lang="en-US" sz="2000" dirty="0" smtClean="0"/>
              <a:t>has no loops and no multiple edges.</a:t>
            </a:r>
          </a:p>
          <a:p>
            <a:pPr marL="0" indent="0">
              <a:buNone/>
            </a:pPr>
            <a:endParaRPr lang="en-US" dirty="0"/>
          </a:p>
          <a:p>
            <a:pPr marL="0" indent="0">
              <a:buNone/>
            </a:pPr>
            <a:endParaRPr lang="en-US" dirty="0" smtClean="0"/>
          </a:p>
          <a:p>
            <a:pPr marL="0" indent="0">
              <a:buNone/>
            </a:pPr>
            <a:endParaRPr lang="en-US" dirty="0" smtClean="0"/>
          </a:p>
          <a:p>
            <a:r>
              <a:rPr lang="en-US" sz="2000" dirty="0"/>
              <a:t>A</a:t>
            </a:r>
            <a:r>
              <a:rPr lang="en-US" sz="2000" dirty="0" smtClean="0"/>
              <a:t> </a:t>
            </a:r>
            <a:r>
              <a:rPr lang="en-US" sz="2000" i="1" dirty="0" smtClean="0"/>
              <a:t>directed </a:t>
            </a:r>
            <a:r>
              <a:rPr lang="en-US" sz="2000" i="1" dirty="0" err="1" smtClean="0"/>
              <a:t>multigraph</a:t>
            </a:r>
            <a:r>
              <a:rPr lang="en-US" sz="2000" dirty="0" smtClean="0"/>
              <a:t> may have multiple directed edges.  When there are </a:t>
            </a:r>
            <a:r>
              <a:rPr lang="en-US" sz="2000" i="1" dirty="0" smtClean="0"/>
              <a:t>m</a:t>
            </a:r>
            <a:r>
              <a:rPr lang="en-US" sz="2000" dirty="0" smtClean="0"/>
              <a:t> directed edges from the vertex </a:t>
            </a:r>
            <a:r>
              <a:rPr lang="en-US" sz="2000" i="1" dirty="0" smtClean="0"/>
              <a:t>u</a:t>
            </a:r>
            <a:r>
              <a:rPr lang="en-US" sz="2000" dirty="0" smtClean="0"/>
              <a:t> to the vertex </a:t>
            </a:r>
            <a:r>
              <a:rPr lang="en-US" sz="2000" i="1" dirty="0" smtClean="0"/>
              <a:t>v</a:t>
            </a:r>
            <a:r>
              <a:rPr lang="en-US" sz="2000" dirty="0" smtClean="0"/>
              <a:t>,  we say that  (</a:t>
            </a:r>
            <a:r>
              <a:rPr lang="en-US" sz="2000" i="1" dirty="0" err="1" smtClean="0"/>
              <a:t>u,v</a:t>
            </a:r>
            <a:r>
              <a:rPr lang="en-US" sz="2000" dirty="0" smtClean="0"/>
              <a:t>)</a:t>
            </a:r>
            <a:r>
              <a:rPr lang="en-US" sz="2000" i="1" dirty="0" smtClean="0"/>
              <a:t> </a:t>
            </a:r>
            <a:r>
              <a:rPr lang="en-US" sz="2000" dirty="0" smtClean="0"/>
              <a:t>is an edge of </a:t>
            </a:r>
            <a:r>
              <a:rPr lang="en-US" sz="2000" i="1" dirty="0" smtClean="0"/>
              <a:t>multiplicity m</a:t>
            </a:r>
            <a:r>
              <a:rPr lang="en-US" sz="2000" dirty="0" smtClean="0"/>
              <a:t>.</a:t>
            </a:r>
            <a:endParaRPr lang="en-US" sz="2000" dirty="0"/>
          </a:p>
        </p:txBody>
      </p:sp>
      <p:grpSp>
        <p:nvGrpSpPr>
          <p:cNvPr id="4" name="Group 3"/>
          <p:cNvGrpSpPr/>
          <p:nvPr/>
        </p:nvGrpSpPr>
        <p:grpSpPr>
          <a:xfrm>
            <a:off x="5885388" y="1950485"/>
            <a:ext cx="1968392" cy="1295400"/>
            <a:chOff x="2362200" y="2057400"/>
            <a:chExt cx="4038600" cy="2121932"/>
          </a:xfrm>
        </p:grpSpPr>
        <p:sp>
          <p:nvSpPr>
            <p:cNvPr id="5" name="Oval 4"/>
            <p:cNvSpPr/>
            <p:nvPr/>
          </p:nvSpPr>
          <p:spPr>
            <a:xfrm>
              <a:off x="2971800" y="22860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4648200" y="38862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562600" y="22860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endCxn id="7" idx="2"/>
            </p:cNvCxnSpPr>
            <p:nvPr/>
          </p:nvCxnSpPr>
          <p:spPr>
            <a:xfrm flipV="1">
              <a:off x="3276600" y="2400300"/>
              <a:ext cx="2286000" cy="38100"/>
            </a:xfrm>
            <a:prstGeom prst="line">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5"/>
              <a:endCxn id="6" idx="1"/>
            </p:cNvCxnSpPr>
            <p:nvPr/>
          </p:nvCxnSpPr>
          <p:spPr>
            <a:xfrm rot="16200000" flipH="1">
              <a:off x="3205022" y="2443022"/>
              <a:ext cx="1438556" cy="1514756"/>
            </a:xfrm>
            <a:prstGeom prst="line">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rot="5400000">
              <a:off x="4443272" y="2751185"/>
              <a:ext cx="1405078" cy="833577"/>
            </a:xfrm>
            <a:prstGeom prst="line">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362200" y="2209800"/>
              <a:ext cx="457200" cy="369332"/>
            </a:xfrm>
            <a:prstGeom prst="rect">
              <a:avLst/>
            </a:prstGeom>
            <a:noFill/>
          </p:spPr>
          <p:txBody>
            <a:bodyPr wrap="square" rtlCol="0">
              <a:spAutoFit/>
            </a:bodyPr>
            <a:lstStyle/>
            <a:p>
              <a:r>
                <a:rPr lang="en-US" i="1" dirty="0" smtClean="0"/>
                <a:t>a</a:t>
              </a:r>
              <a:endParaRPr lang="en-US" i="1" dirty="0"/>
            </a:p>
          </p:txBody>
        </p:sp>
        <p:sp>
          <p:nvSpPr>
            <p:cNvPr id="12" name="TextBox 11"/>
            <p:cNvSpPr txBox="1"/>
            <p:nvPr/>
          </p:nvSpPr>
          <p:spPr>
            <a:xfrm>
              <a:off x="5943600" y="2057400"/>
              <a:ext cx="457200" cy="369332"/>
            </a:xfrm>
            <a:prstGeom prst="rect">
              <a:avLst/>
            </a:prstGeom>
            <a:noFill/>
          </p:spPr>
          <p:txBody>
            <a:bodyPr wrap="square" rtlCol="0">
              <a:spAutoFit/>
            </a:bodyPr>
            <a:lstStyle/>
            <a:p>
              <a:r>
                <a:rPr lang="en-US" i="1" dirty="0" smtClean="0"/>
                <a:t>b</a:t>
              </a:r>
              <a:endParaRPr lang="en-US" i="1" dirty="0"/>
            </a:p>
          </p:txBody>
        </p:sp>
        <p:sp>
          <p:nvSpPr>
            <p:cNvPr id="13" name="TextBox 12"/>
            <p:cNvSpPr txBox="1"/>
            <p:nvPr/>
          </p:nvSpPr>
          <p:spPr>
            <a:xfrm>
              <a:off x="5105400" y="3810000"/>
              <a:ext cx="457200" cy="369332"/>
            </a:xfrm>
            <a:prstGeom prst="rect">
              <a:avLst/>
            </a:prstGeom>
            <a:noFill/>
          </p:spPr>
          <p:txBody>
            <a:bodyPr wrap="square" rtlCol="0">
              <a:spAutoFit/>
            </a:bodyPr>
            <a:lstStyle/>
            <a:p>
              <a:r>
                <a:rPr lang="en-US" i="1" dirty="0" smtClean="0"/>
                <a:t>c</a:t>
              </a:r>
              <a:endParaRPr lang="en-US" i="1" dirty="0"/>
            </a:p>
          </p:txBody>
        </p:sp>
      </p:grpSp>
      <p:grpSp>
        <p:nvGrpSpPr>
          <p:cNvPr id="14" name="Group 13"/>
          <p:cNvGrpSpPr/>
          <p:nvPr/>
        </p:nvGrpSpPr>
        <p:grpSpPr>
          <a:xfrm>
            <a:off x="5844790" y="5191817"/>
            <a:ext cx="2240280" cy="1318034"/>
            <a:chOff x="2362200" y="1905000"/>
            <a:chExt cx="4191000" cy="2689634"/>
          </a:xfrm>
        </p:grpSpPr>
        <p:sp>
          <p:nvSpPr>
            <p:cNvPr id="15" name="Oval 14"/>
            <p:cNvSpPr/>
            <p:nvPr/>
          </p:nvSpPr>
          <p:spPr>
            <a:xfrm>
              <a:off x="2971800" y="22860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4648200" y="38862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5562600" y="22860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a:endCxn id="17" idx="2"/>
            </p:cNvCxnSpPr>
            <p:nvPr/>
          </p:nvCxnSpPr>
          <p:spPr>
            <a:xfrm flipV="1">
              <a:off x="3276600" y="2400300"/>
              <a:ext cx="2286000" cy="38100"/>
            </a:xfrm>
            <a:prstGeom prst="line">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5" idx="5"/>
              <a:endCxn id="16" idx="1"/>
            </p:cNvCxnSpPr>
            <p:nvPr/>
          </p:nvCxnSpPr>
          <p:spPr>
            <a:xfrm rot="16200000" flipH="1">
              <a:off x="3205022" y="2443022"/>
              <a:ext cx="1438556" cy="1514756"/>
            </a:xfrm>
            <a:prstGeom prst="line">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7" idx="4"/>
              <a:endCxn id="16" idx="7"/>
            </p:cNvCxnSpPr>
            <p:nvPr/>
          </p:nvCxnSpPr>
          <p:spPr>
            <a:xfrm rot="5400000">
              <a:off x="4557572" y="2800350"/>
              <a:ext cx="1405078" cy="833578"/>
            </a:xfrm>
            <a:prstGeom prst="line">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2"/>
            </p:cNvCxnSpPr>
            <p:nvPr/>
          </p:nvCxnSpPr>
          <p:spPr>
            <a:xfrm rot="10800000">
              <a:off x="2895600" y="3505200"/>
              <a:ext cx="1752600" cy="495300"/>
            </a:xfrm>
            <a:prstGeom prst="line">
              <a:avLst/>
            </a:prstGeom>
            <a:ln>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endCxn id="15" idx="4"/>
            </p:cNvCxnSpPr>
            <p:nvPr/>
          </p:nvCxnSpPr>
          <p:spPr>
            <a:xfrm rot="5400000" flipH="1" flipV="1">
              <a:off x="2495550" y="2914650"/>
              <a:ext cx="990600" cy="1905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6" idx="6"/>
            </p:cNvCxnSpPr>
            <p:nvPr/>
          </p:nvCxnSpPr>
          <p:spPr>
            <a:xfrm flipV="1">
              <a:off x="4876800" y="3276600"/>
              <a:ext cx="1447800" cy="723900"/>
            </a:xfrm>
            <a:prstGeom prst="line">
              <a:avLst/>
            </a:prstGeom>
            <a:ln>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endCxn id="17" idx="5"/>
            </p:cNvCxnSpPr>
            <p:nvPr/>
          </p:nvCxnSpPr>
          <p:spPr>
            <a:xfrm rot="16200000" flipV="1">
              <a:off x="5643422" y="2595422"/>
              <a:ext cx="795478" cy="56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57800" y="4038600"/>
              <a:ext cx="457200" cy="369332"/>
            </a:xfrm>
            <a:prstGeom prst="rect">
              <a:avLst/>
            </a:prstGeom>
            <a:noFill/>
          </p:spPr>
          <p:txBody>
            <a:bodyPr wrap="square" rtlCol="0">
              <a:spAutoFit/>
            </a:bodyPr>
            <a:lstStyle/>
            <a:p>
              <a:r>
                <a:rPr lang="en-US" i="1" dirty="0" smtClean="0"/>
                <a:t>c</a:t>
              </a:r>
              <a:endParaRPr lang="en-US" i="1" dirty="0"/>
            </a:p>
          </p:txBody>
        </p:sp>
        <p:sp>
          <p:nvSpPr>
            <p:cNvPr id="26" name="TextBox 25"/>
            <p:cNvSpPr txBox="1"/>
            <p:nvPr/>
          </p:nvSpPr>
          <p:spPr>
            <a:xfrm>
              <a:off x="2362200" y="2362200"/>
              <a:ext cx="457200" cy="369332"/>
            </a:xfrm>
            <a:prstGeom prst="rect">
              <a:avLst/>
            </a:prstGeom>
            <a:noFill/>
          </p:spPr>
          <p:txBody>
            <a:bodyPr wrap="square" rtlCol="0">
              <a:spAutoFit/>
            </a:bodyPr>
            <a:lstStyle/>
            <a:p>
              <a:r>
                <a:rPr lang="en-US" i="1" dirty="0" smtClean="0"/>
                <a:t>a</a:t>
              </a:r>
              <a:endParaRPr lang="en-US" i="1" dirty="0"/>
            </a:p>
          </p:txBody>
        </p:sp>
        <p:sp>
          <p:nvSpPr>
            <p:cNvPr id="27" name="TextBox 26"/>
            <p:cNvSpPr txBox="1"/>
            <p:nvPr/>
          </p:nvSpPr>
          <p:spPr>
            <a:xfrm>
              <a:off x="6096000" y="2209800"/>
              <a:ext cx="457200" cy="369332"/>
            </a:xfrm>
            <a:prstGeom prst="rect">
              <a:avLst/>
            </a:prstGeom>
            <a:noFill/>
          </p:spPr>
          <p:txBody>
            <a:bodyPr wrap="square" rtlCol="0">
              <a:spAutoFit/>
            </a:bodyPr>
            <a:lstStyle/>
            <a:p>
              <a:r>
                <a:rPr lang="en-US" i="1" dirty="0" smtClean="0"/>
                <a:t>b</a:t>
              </a:r>
              <a:endParaRPr lang="en-US" i="1" dirty="0"/>
            </a:p>
          </p:txBody>
        </p:sp>
        <p:sp>
          <p:nvSpPr>
            <p:cNvPr id="28" name="Freeform 27"/>
            <p:cNvSpPr/>
            <p:nvPr/>
          </p:nvSpPr>
          <p:spPr>
            <a:xfrm>
              <a:off x="4572000" y="4114800"/>
              <a:ext cx="488887" cy="479834"/>
            </a:xfrm>
            <a:custGeom>
              <a:avLst/>
              <a:gdLst>
                <a:gd name="connsiteX0" fmla="*/ 117695 w 488887"/>
                <a:gd name="connsiteY0" fmla="*/ 18107 h 479834"/>
                <a:gd name="connsiteX1" fmla="*/ 63375 w 488887"/>
                <a:gd name="connsiteY1" fmla="*/ 45268 h 479834"/>
                <a:gd name="connsiteX2" fmla="*/ 27161 w 488887"/>
                <a:gd name="connsiteY2" fmla="*/ 99588 h 479834"/>
                <a:gd name="connsiteX3" fmla="*/ 18107 w 488887"/>
                <a:gd name="connsiteY3" fmla="*/ 135802 h 479834"/>
                <a:gd name="connsiteX4" fmla="*/ 0 w 488887"/>
                <a:gd name="connsiteY4" fmla="*/ 190123 h 479834"/>
                <a:gd name="connsiteX5" fmla="*/ 9054 w 488887"/>
                <a:gd name="connsiteY5" fmla="*/ 353085 h 479834"/>
                <a:gd name="connsiteX6" fmla="*/ 81481 w 488887"/>
                <a:gd name="connsiteY6" fmla="*/ 425513 h 479834"/>
                <a:gd name="connsiteX7" fmla="*/ 153909 w 488887"/>
                <a:gd name="connsiteY7" fmla="*/ 461727 h 479834"/>
                <a:gd name="connsiteX8" fmla="*/ 181070 w 488887"/>
                <a:gd name="connsiteY8" fmla="*/ 479834 h 479834"/>
                <a:gd name="connsiteX9" fmla="*/ 316872 w 488887"/>
                <a:gd name="connsiteY9" fmla="*/ 470780 h 479834"/>
                <a:gd name="connsiteX10" fmla="*/ 344032 w 488887"/>
                <a:gd name="connsiteY10" fmla="*/ 461727 h 479834"/>
                <a:gd name="connsiteX11" fmla="*/ 380246 w 488887"/>
                <a:gd name="connsiteY11" fmla="*/ 452673 h 479834"/>
                <a:gd name="connsiteX12" fmla="*/ 407406 w 488887"/>
                <a:gd name="connsiteY12" fmla="*/ 434567 h 479834"/>
                <a:gd name="connsiteX13" fmla="*/ 434567 w 488887"/>
                <a:gd name="connsiteY13" fmla="*/ 407406 h 479834"/>
                <a:gd name="connsiteX14" fmla="*/ 470780 w 488887"/>
                <a:gd name="connsiteY14" fmla="*/ 344032 h 479834"/>
                <a:gd name="connsiteX15" fmla="*/ 479834 w 488887"/>
                <a:gd name="connsiteY15" fmla="*/ 316871 h 479834"/>
                <a:gd name="connsiteX16" fmla="*/ 488887 w 488887"/>
                <a:gd name="connsiteY16" fmla="*/ 262551 h 479834"/>
                <a:gd name="connsiteX17" fmla="*/ 479834 w 488887"/>
                <a:gd name="connsiteY17" fmla="*/ 117695 h 479834"/>
                <a:gd name="connsiteX18" fmla="*/ 416460 w 488887"/>
                <a:gd name="connsiteY18" fmla="*/ 54321 h 479834"/>
                <a:gd name="connsiteX19" fmla="*/ 389299 w 488887"/>
                <a:gd name="connsiteY19" fmla="*/ 36214 h 479834"/>
                <a:gd name="connsiteX20" fmla="*/ 316872 w 488887"/>
                <a:gd name="connsiteY20" fmla="*/ 0 h 479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8887" h="479834">
                  <a:moveTo>
                    <a:pt x="117695" y="18107"/>
                  </a:moveTo>
                  <a:cubicBezTo>
                    <a:pt x="98321" y="24565"/>
                    <a:pt x="77828" y="28750"/>
                    <a:pt x="63375" y="45268"/>
                  </a:cubicBezTo>
                  <a:cubicBezTo>
                    <a:pt x="49045" y="61645"/>
                    <a:pt x="27161" y="99588"/>
                    <a:pt x="27161" y="99588"/>
                  </a:cubicBezTo>
                  <a:cubicBezTo>
                    <a:pt x="24143" y="111659"/>
                    <a:pt x="21682" y="123884"/>
                    <a:pt x="18107" y="135802"/>
                  </a:cubicBezTo>
                  <a:cubicBezTo>
                    <a:pt x="12622" y="154083"/>
                    <a:pt x="0" y="190123"/>
                    <a:pt x="0" y="190123"/>
                  </a:cubicBezTo>
                  <a:cubicBezTo>
                    <a:pt x="3018" y="244444"/>
                    <a:pt x="1703" y="299179"/>
                    <a:pt x="9054" y="353085"/>
                  </a:cubicBezTo>
                  <a:cubicBezTo>
                    <a:pt x="14622" y="393915"/>
                    <a:pt x="51842" y="405754"/>
                    <a:pt x="81481" y="425513"/>
                  </a:cubicBezTo>
                  <a:cubicBezTo>
                    <a:pt x="144402" y="467461"/>
                    <a:pt x="65326" y="417435"/>
                    <a:pt x="153909" y="461727"/>
                  </a:cubicBezTo>
                  <a:cubicBezTo>
                    <a:pt x="163641" y="466593"/>
                    <a:pt x="172016" y="473798"/>
                    <a:pt x="181070" y="479834"/>
                  </a:cubicBezTo>
                  <a:cubicBezTo>
                    <a:pt x="226337" y="476816"/>
                    <a:pt x="271782" y="475790"/>
                    <a:pt x="316872" y="470780"/>
                  </a:cubicBezTo>
                  <a:cubicBezTo>
                    <a:pt x="326357" y="469726"/>
                    <a:pt x="334856" y="464349"/>
                    <a:pt x="344032" y="461727"/>
                  </a:cubicBezTo>
                  <a:cubicBezTo>
                    <a:pt x="355996" y="458309"/>
                    <a:pt x="368175" y="455691"/>
                    <a:pt x="380246" y="452673"/>
                  </a:cubicBezTo>
                  <a:cubicBezTo>
                    <a:pt x="389299" y="446638"/>
                    <a:pt x="399047" y="441533"/>
                    <a:pt x="407406" y="434567"/>
                  </a:cubicBezTo>
                  <a:cubicBezTo>
                    <a:pt x="417242" y="426370"/>
                    <a:pt x="426370" y="417242"/>
                    <a:pt x="434567" y="407406"/>
                  </a:cubicBezTo>
                  <a:cubicBezTo>
                    <a:pt x="447940" y="391358"/>
                    <a:pt x="462965" y="362267"/>
                    <a:pt x="470780" y="344032"/>
                  </a:cubicBezTo>
                  <a:cubicBezTo>
                    <a:pt x="474539" y="335260"/>
                    <a:pt x="476816" y="325925"/>
                    <a:pt x="479834" y="316871"/>
                  </a:cubicBezTo>
                  <a:cubicBezTo>
                    <a:pt x="482852" y="298764"/>
                    <a:pt x="488887" y="280907"/>
                    <a:pt x="488887" y="262551"/>
                  </a:cubicBezTo>
                  <a:cubicBezTo>
                    <a:pt x="488887" y="214171"/>
                    <a:pt x="484899" y="165809"/>
                    <a:pt x="479834" y="117695"/>
                  </a:cubicBezTo>
                  <a:cubicBezTo>
                    <a:pt x="475625" y="77709"/>
                    <a:pt x="451979" y="78000"/>
                    <a:pt x="416460" y="54321"/>
                  </a:cubicBezTo>
                  <a:cubicBezTo>
                    <a:pt x="407406" y="48285"/>
                    <a:pt x="399622" y="39655"/>
                    <a:pt x="389299" y="36214"/>
                  </a:cubicBezTo>
                  <a:cubicBezTo>
                    <a:pt x="326881" y="15408"/>
                    <a:pt x="348474" y="31604"/>
                    <a:pt x="316872" y="0"/>
                  </a:cubicBezTo>
                </a:path>
              </a:pathLst>
            </a:custGeom>
            <a:ln>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Freeform 28"/>
            <p:cNvSpPr/>
            <p:nvPr/>
          </p:nvSpPr>
          <p:spPr>
            <a:xfrm>
              <a:off x="5562600" y="1905000"/>
              <a:ext cx="408533" cy="431988"/>
            </a:xfrm>
            <a:custGeom>
              <a:avLst/>
              <a:gdLst>
                <a:gd name="connsiteX0" fmla="*/ 54321 w 408533"/>
                <a:gd name="connsiteY0" fmla="*/ 390048 h 431988"/>
                <a:gd name="connsiteX1" fmla="*/ 36214 w 408533"/>
                <a:gd name="connsiteY1" fmla="*/ 362888 h 431988"/>
                <a:gd name="connsiteX2" fmla="*/ 18107 w 408533"/>
                <a:gd name="connsiteY2" fmla="*/ 272353 h 431988"/>
                <a:gd name="connsiteX3" fmla="*/ 9054 w 408533"/>
                <a:gd name="connsiteY3" fmla="*/ 245193 h 431988"/>
                <a:gd name="connsiteX4" fmla="*/ 0 w 408533"/>
                <a:gd name="connsiteY4" fmla="*/ 208979 h 431988"/>
                <a:gd name="connsiteX5" fmla="*/ 27161 w 408533"/>
                <a:gd name="connsiteY5" fmla="*/ 109391 h 431988"/>
                <a:gd name="connsiteX6" fmla="*/ 54321 w 408533"/>
                <a:gd name="connsiteY6" fmla="*/ 91284 h 431988"/>
                <a:gd name="connsiteX7" fmla="*/ 63374 w 408533"/>
                <a:gd name="connsiteY7" fmla="*/ 55070 h 431988"/>
                <a:gd name="connsiteX8" fmla="*/ 90535 w 408533"/>
                <a:gd name="connsiteY8" fmla="*/ 46016 h 431988"/>
                <a:gd name="connsiteX9" fmla="*/ 117695 w 408533"/>
                <a:gd name="connsiteY9" fmla="*/ 27910 h 431988"/>
                <a:gd name="connsiteX10" fmla="*/ 172016 w 408533"/>
                <a:gd name="connsiteY10" fmla="*/ 9803 h 431988"/>
                <a:gd name="connsiteX11" fmla="*/ 199176 w 408533"/>
                <a:gd name="connsiteY11" fmla="*/ 749 h 431988"/>
                <a:gd name="connsiteX12" fmla="*/ 298765 w 408533"/>
                <a:gd name="connsiteY12" fmla="*/ 9803 h 431988"/>
                <a:gd name="connsiteX13" fmla="*/ 316871 w 408533"/>
                <a:gd name="connsiteY13" fmla="*/ 36963 h 431988"/>
                <a:gd name="connsiteX14" fmla="*/ 371192 w 408533"/>
                <a:gd name="connsiteY14" fmla="*/ 73177 h 431988"/>
                <a:gd name="connsiteX15" fmla="*/ 380246 w 408533"/>
                <a:gd name="connsiteY15" fmla="*/ 109391 h 431988"/>
                <a:gd name="connsiteX16" fmla="*/ 398353 w 408533"/>
                <a:gd name="connsiteY16" fmla="*/ 145605 h 431988"/>
                <a:gd name="connsiteX17" fmla="*/ 407406 w 408533"/>
                <a:gd name="connsiteY17" fmla="*/ 172765 h 431988"/>
                <a:gd name="connsiteX18" fmla="*/ 398353 w 408533"/>
                <a:gd name="connsiteY18" fmla="*/ 335727 h 431988"/>
                <a:gd name="connsiteX19" fmla="*/ 371192 w 408533"/>
                <a:gd name="connsiteY19" fmla="*/ 362888 h 431988"/>
                <a:gd name="connsiteX20" fmla="*/ 353085 w 408533"/>
                <a:gd name="connsiteY20" fmla="*/ 390048 h 431988"/>
                <a:gd name="connsiteX21" fmla="*/ 325925 w 408533"/>
                <a:gd name="connsiteY21" fmla="*/ 399102 h 431988"/>
                <a:gd name="connsiteX22" fmla="*/ 298765 w 408533"/>
                <a:gd name="connsiteY22" fmla="*/ 417209 h 431988"/>
                <a:gd name="connsiteX23" fmla="*/ 217283 w 408533"/>
                <a:gd name="connsiteY23" fmla="*/ 426262 h 431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08533" h="431988">
                  <a:moveTo>
                    <a:pt x="54321" y="390048"/>
                  </a:moveTo>
                  <a:cubicBezTo>
                    <a:pt x="48285" y="380995"/>
                    <a:pt x="41080" y="372620"/>
                    <a:pt x="36214" y="362888"/>
                  </a:cubicBezTo>
                  <a:cubicBezTo>
                    <a:pt x="22580" y="335620"/>
                    <a:pt x="23666" y="300148"/>
                    <a:pt x="18107" y="272353"/>
                  </a:cubicBezTo>
                  <a:cubicBezTo>
                    <a:pt x="16235" y="262995"/>
                    <a:pt x="11676" y="254369"/>
                    <a:pt x="9054" y="245193"/>
                  </a:cubicBezTo>
                  <a:cubicBezTo>
                    <a:pt x="5636" y="233229"/>
                    <a:pt x="3018" y="221050"/>
                    <a:pt x="0" y="208979"/>
                  </a:cubicBezTo>
                  <a:cubicBezTo>
                    <a:pt x="4932" y="174455"/>
                    <a:pt x="3325" y="137995"/>
                    <a:pt x="27161" y="109391"/>
                  </a:cubicBezTo>
                  <a:cubicBezTo>
                    <a:pt x="34127" y="101032"/>
                    <a:pt x="45268" y="97320"/>
                    <a:pt x="54321" y="91284"/>
                  </a:cubicBezTo>
                  <a:cubicBezTo>
                    <a:pt x="57339" y="79213"/>
                    <a:pt x="55601" y="64786"/>
                    <a:pt x="63374" y="55070"/>
                  </a:cubicBezTo>
                  <a:cubicBezTo>
                    <a:pt x="69336" y="47618"/>
                    <a:pt x="81999" y="50284"/>
                    <a:pt x="90535" y="46016"/>
                  </a:cubicBezTo>
                  <a:cubicBezTo>
                    <a:pt x="100267" y="41150"/>
                    <a:pt x="107752" y="32329"/>
                    <a:pt x="117695" y="27910"/>
                  </a:cubicBezTo>
                  <a:cubicBezTo>
                    <a:pt x="135136" y="20158"/>
                    <a:pt x="153909" y="15839"/>
                    <a:pt x="172016" y="9803"/>
                  </a:cubicBezTo>
                  <a:lnTo>
                    <a:pt x="199176" y="749"/>
                  </a:lnTo>
                  <a:cubicBezTo>
                    <a:pt x="232372" y="3767"/>
                    <a:pt x="266906" y="0"/>
                    <a:pt x="298765" y="9803"/>
                  </a:cubicBezTo>
                  <a:cubicBezTo>
                    <a:pt x="309164" y="13003"/>
                    <a:pt x="308683" y="29798"/>
                    <a:pt x="316871" y="36963"/>
                  </a:cubicBezTo>
                  <a:cubicBezTo>
                    <a:pt x="333248" y="51293"/>
                    <a:pt x="371192" y="73177"/>
                    <a:pt x="371192" y="73177"/>
                  </a:cubicBezTo>
                  <a:cubicBezTo>
                    <a:pt x="374210" y="85248"/>
                    <a:pt x="375877" y="97740"/>
                    <a:pt x="380246" y="109391"/>
                  </a:cubicBezTo>
                  <a:cubicBezTo>
                    <a:pt x="384985" y="122028"/>
                    <a:pt x="393037" y="133200"/>
                    <a:pt x="398353" y="145605"/>
                  </a:cubicBezTo>
                  <a:cubicBezTo>
                    <a:pt x="402112" y="154376"/>
                    <a:pt x="404388" y="163712"/>
                    <a:pt x="407406" y="172765"/>
                  </a:cubicBezTo>
                  <a:cubicBezTo>
                    <a:pt x="404388" y="227086"/>
                    <a:pt x="408533" y="282283"/>
                    <a:pt x="398353" y="335727"/>
                  </a:cubicBezTo>
                  <a:cubicBezTo>
                    <a:pt x="395957" y="348305"/>
                    <a:pt x="379389" y="353052"/>
                    <a:pt x="371192" y="362888"/>
                  </a:cubicBezTo>
                  <a:cubicBezTo>
                    <a:pt x="364226" y="371247"/>
                    <a:pt x="361581" y="383251"/>
                    <a:pt x="353085" y="390048"/>
                  </a:cubicBezTo>
                  <a:cubicBezTo>
                    <a:pt x="345633" y="396010"/>
                    <a:pt x="334461" y="394834"/>
                    <a:pt x="325925" y="399102"/>
                  </a:cubicBezTo>
                  <a:cubicBezTo>
                    <a:pt x="316193" y="403968"/>
                    <a:pt x="308497" y="412343"/>
                    <a:pt x="298765" y="417209"/>
                  </a:cubicBezTo>
                  <a:cubicBezTo>
                    <a:pt x="269207" y="431988"/>
                    <a:pt x="253102" y="426262"/>
                    <a:pt x="217283" y="426262"/>
                  </a:cubicBezTo>
                </a:path>
              </a:pathLst>
            </a:custGeom>
            <a:ln>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0" name="TextBox 29"/>
          <p:cNvSpPr txBox="1"/>
          <p:nvPr/>
        </p:nvSpPr>
        <p:spPr>
          <a:xfrm>
            <a:off x="921026" y="5453206"/>
            <a:ext cx="4586897" cy="1015663"/>
          </a:xfrm>
          <a:prstGeom prst="rect">
            <a:avLst/>
          </a:prstGeom>
          <a:noFill/>
        </p:spPr>
        <p:txBody>
          <a:bodyPr wrap="square" rtlCol="0">
            <a:spAutoFit/>
          </a:bodyPr>
          <a:lstStyle/>
          <a:p>
            <a:r>
              <a:rPr lang="en-US" sz="2000" dirty="0" smtClean="0"/>
              <a:t>In this directed </a:t>
            </a:r>
            <a:r>
              <a:rPr lang="en-US" sz="2000" dirty="0" err="1" smtClean="0"/>
              <a:t>multigraph</a:t>
            </a:r>
            <a:r>
              <a:rPr lang="en-US" sz="2000" dirty="0" smtClean="0"/>
              <a:t> the multiplicity </a:t>
            </a:r>
            <a:r>
              <a:rPr lang="en-US" sz="2000" dirty="0"/>
              <a:t>of (</a:t>
            </a:r>
            <a:r>
              <a:rPr lang="en-US" sz="2000" i="1" dirty="0" err="1"/>
              <a:t>a,b</a:t>
            </a:r>
            <a:r>
              <a:rPr lang="en-US" sz="2000" dirty="0"/>
              <a:t>) is </a:t>
            </a:r>
            <a:r>
              <a:rPr lang="en-US" sz="2000" dirty="0" smtClean="0">
                <a:latin typeface="Cambria Math" pitchFamily="18" charset="0"/>
                <a:ea typeface="Cambria Math" pitchFamily="18" charset="0"/>
              </a:rPr>
              <a:t>1 and the multiplicity </a:t>
            </a:r>
            <a:r>
              <a:rPr lang="en-US" sz="2000" dirty="0">
                <a:latin typeface="Cambria Math" pitchFamily="18" charset="0"/>
                <a:ea typeface="Cambria Math" pitchFamily="18" charset="0"/>
              </a:rPr>
              <a:t>of (</a:t>
            </a:r>
            <a:r>
              <a:rPr lang="en-US" sz="2000" i="1" dirty="0" err="1">
                <a:latin typeface="Cambria Math" pitchFamily="18" charset="0"/>
                <a:ea typeface="Cambria Math" pitchFamily="18" charset="0"/>
              </a:rPr>
              <a:t>b,c</a:t>
            </a:r>
            <a:r>
              <a:rPr lang="en-US" sz="2000" dirty="0">
                <a:latin typeface="Cambria Math" pitchFamily="18" charset="0"/>
                <a:ea typeface="Cambria Math" pitchFamily="18" charset="0"/>
              </a:rPr>
              <a:t>) is </a:t>
            </a:r>
            <a:r>
              <a:rPr lang="en-US" sz="2000" dirty="0" smtClean="0">
                <a:latin typeface="Cambria Math" pitchFamily="18" charset="0"/>
                <a:ea typeface="Cambria Math" pitchFamily="18" charset="0"/>
              </a:rPr>
              <a:t>2.</a:t>
            </a:r>
            <a:endParaRPr lang="en-US" sz="2000" dirty="0">
              <a:latin typeface="Cambria Math" pitchFamily="18" charset="0"/>
              <a:ea typeface="Cambria Math" pitchFamily="18" charset="0"/>
            </a:endParaRPr>
          </a:p>
        </p:txBody>
      </p:sp>
      <p:sp>
        <p:nvSpPr>
          <p:cNvPr id="31" name="TextBox 30"/>
          <p:cNvSpPr txBox="1"/>
          <p:nvPr/>
        </p:nvSpPr>
        <p:spPr>
          <a:xfrm>
            <a:off x="990600" y="1950485"/>
            <a:ext cx="1752600" cy="400110"/>
          </a:xfrm>
          <a:prstGeom prst="rect">
            <a:avLst/>
          </a:prstGeom>
          <a:noFill/>
        </p:spPr>
        <p:txBody>
          <a:bodyPr wrap="square" rtlCol="0">
            <a:spAutoFit/>
          </a:bodyPr>
          <a:lstStyle/>
          <a:p>
            <a:r>
              <a:rPr lang="en-US" sz="2000" b="1" dirty="0" smtClean="0"/>
              <a:t>Example</a:t>
            </a:r>
            <a:r>
              <a:rPr lang="en-US" sz="2000" dirty="0" smtClean="0"/>
              <a:t>:</a:t>
            </a:r>
            <a:endParaRPr lang="en-US" sz="2000" dirty="0"/>
          </a:p>
        </p:txBody>
      </p:sp>
      <p:sp>
        <p:nvSpPr>
          <p:cNvPr id="32" name="TextBox 31"/>
          <p:cNvSpPr txBox="1"/>
          <p:nvPr/>
        </p:nvSpPr>
        <p:spPr>
          <a:xfrm>
            <a:off x="990600" y="2268992"/>
            <a:ext cx="3581400" cy="707886"/>
          </a:xfrm>
          <a:prstGeom prst="rect">
            <a:avLst/>
          </a:prstGeom>
          <a:noFill/>
        </p:spPr>
        <p:txBody>
          <a:bodyPr wrap="square" rtlCol="0">
            <a:spAutoFit/>
          </a:bodyPr>
          <a:lstStyle/>
          <a:p>
            <a:r>
              <a:rPr lang="en-US" sz="2000" dirty="0" smtClean="0"/>
              <a:t>This is a directed graph with three vertices and four edges.</a:t>
            </a:r>
            <a:endParaRPr lang="en-US" sz="2000" dirty="0"/>
          </a:p>
        </p:txBody>
      </p:sp>
      <p:cxnSp>
        <p:nvCxnSpPr>
          <p:cNvPr id="45" name="Straight Arrow Connector 44"/>
          <p:cNvCxnSpPr/>
          <p:nvPr/>
        </p:nvCxnSpPr>
        <p:spPr>
          <a:xfrm flipV="1">
            <a:off x="7197637" y="2245260"/>
            <a:ext cx="389965" cy="90355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921026" y="5084644"/>
            <a:ext cx="1371600" cy="400110"/>
          </a:xfrm>
          <a:prstGeom prst="rect">
            <a:avLst/>
          </a:prstGeom>
          <a:noFill/>
        </p:spPr>
        <p:txBody>
          <a:bodyPr wrap="square" rtlCol="0">
            <a:spAutoFit/>
          </a:bodyPr>
          <a:lstStyle/>
          <a:p>
            <a:r>
              <a:rPr lang="en-US" sz="2000" b="1" dirty="0" smtClean="0"/>
              <a:t>Example</a:t>
            </a:r>
            <a:r>
              <a:rPr lang="en-US" sz="2000" dirty="0" smtClean="0"/>
              <a:t>:</a:t>
            </a:r>
            <a:endParaRPr lang="en-US" sz="2000" dirty="0"/>
          </a:p>
        </p:txBody>
      </p:sp>
    </p:spTree>
    <p:extLst>
      <p:ext uri="{BB962C8B-B14F-4D97-AF65-F5344CB8AC3E}">
        <p14:creationId xmlns:p14="http://schemas.microsoft.com/office/powerpoint/2010/main" val="37797703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smtClean="0"/>
              <a:t>Basic Counting Principles:  The Sum Rule</a:t>
            </a:r>
            <a:endParaRPr lang="en-US" sz="4000" dirty="0"/>
          </a:p>
        </p:txBody>
      </p:sp>
      <p:sp>
        <p:nvSpPr>
          <p:cNvPr id="3" name="Content Placeholder 2"/>
          <p:cNvSpPr>
            <a:spLocks noGrp="1"/>
          </p:cNvSpPr>
          <p:nvPr>
            <p:ph idx="1"/>
          </p:nvPr>
        </p:nvSpPr>
        <p:spPr/>
        <p:txBody>
          <a:bodyPr>
            <a:normAutofit/>
          </a:bodyPr>
          <a:lstStyle/>
          <a:p>
            <a:pPr>
              <a:buNone/>
            </a:pPr>
            <a:r>
              <a:rPr lang="en-US" b="1" dirty="0" smtClean="0"/>
              <a:t>Example</a:t>
            </a:r>
            <a:r>
              <a:rPr lang="en-US" dirty="0"/>
              <a:t>: </a:t>
            </a:r>
          </a:p>
          <a:p>
            <a:pPr>
              <a:buNone/>
            </a:pPr>
            <a:r>
              <a:rPr lang="en-US" dirty="0" smtClean="0"/>
              <a:t>    Suppose </a:t>
            </a:r>
            <a:r>
              <a:rPr lang="en-US" dirty="0"/>
              <a:t>there are 7 different optional courses in Computer Science and 3 different optional courses in Mathematics. Then there are 7 + 3 = 10 choices for a student who wants to take one optional </a:t>
            </a:r>
            <a:r>
              <a:rPr lang="en-US" dirty="0" smtClean="0"/>
              <a:t>course.</a:t>
            </a:r>
          </a:p>
          <a:p>
            <a:pPr>
              <a:buNone/>
            </a:pPr>
            <a:r>
              <a:rPr lang="en-US" b="1" dirty="0" smtClean="0"/>
              <a:t>Solution</a:t>
            </a:r>
            <a:r>
              <a:rPr lang="en-US" dirty="0" smtClean="0"/>
              <a:t>: By the sum rule it follows that there are                    </a:t>
            </a:r>
            <a:r>
              <a:rPr lang="en-US" dirty="0"/>
              <a:t>7 + 3 = 10 choices for a student who wants to take one optional course.</a:t>
            </a:r>
          </a:p>
          <a:p>
            <a:pPr marL="0" indent="0">
              <a:buNone/>
            </a:pPr>
            <a:endParaRPr lang="en-US" dirty="0"/>
          </a:p>
        </p:txBody>
      </p:sp>
    </p:spTree>
    <p:extLst>
      <p:ext uri="{BB962C8B-B14F-4D97-AF65-F5344CB8AC3E}">
        <p14:creationId xmlns:p14="http://schemas.microsoft.com/office/powerpoint/2010/main" val="611506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2"/>
          </a:xfrm>
        </p:spPr>
        <p:txBody>
          <a:bodyPr>
            <a:noAutofit/>
          </a:bodyPr>
          <a:lstStyle/>
          <a:p>
            <a:r>
              <a:rPr lang="en-US" sz="3600" dirty="0" smtClean="0"/>
              <a:t>Graph Models: </a:t>
            </a:r>
            <a:br>
              <a:rPr lang="en-US" sz="3600" dirty="0" smtClean="0"/>
            </a:br>
            <a:r>
              <a:rPr lang="en-US" sz="3600" dirty="0" smtClean="0"/>
              <a:t>Computer Networks</a:t>
            </a:r>
            <a:endParaRPr lang="en-US" sz="3600" dirty="0"/>
          </a:p>
        </p:txBody>
      </p:sp>
      <p:sp>
        <p:nvSpPr>
          <p:cNvPr id="3" name="Content Placeholder 2"/>
          <p:cNvSpPr>
            <a:spLocks noGrp="1"/>
          </p:cNvSpPr>
          <p:nvPr>
            <p:ph idx="1"/>
          </p:nvPr>
        </p:nvSpPr>
        <p:spPr>
          <a:xfrm>
            <a:off x="152400" y="1219200"/>
            <a:ext cx="8839200" cy="5638800"/>
          </a:xfrm>
        </p:spPr>
        <p:txBody>
          <a:bodyPr>
            <a:normAutofit/>
          </a:bodyPr>
          <a:lstStyle/>
          <a:p>
            <a:r>
              <a:rPr lang="en-US" sz="1900" dirty="0" smtClean="0"/>
              <a:t>When we build a graph model, we use the appropriate type of graph to capture the important features of the application. </a:t>
            </a:r>
          </a:p>
          <a:p>
            <a:r>
              <a:rPr lang="en-US" sz="1900" dirty="0"/>
              <a:t>We illustrate this process using graph models of different types of computer </a:t>
            </a:r>
            <a:r>
              <a:rPr lang="en-US" sz="1900" dirty="0" smtClean="0"/>
              <a:t>networks. In all these graph models, the vertices represent data centers and the edges represent communication links.</a:t>
            </a:r>
          </a:p>
          <a:p>
            <a:r>
              <a:rPr lang="en-US" sz="1900" dirty="0" smtClean="0"/>
              <a:t> To model a computer network where we are only concerned whether two data centers are connected by a communications link, we use a simple graph. This is the appropriate type of graph when we only care whether two data centers are directly linked (and not how many links there may be) and all communications links work in both directions.</a:t>
            </a:r>
          </a:p>
          <a:p>
            <a:endParaRPr lang="en-US" dirty="0"/>
          </a:p>
          <a:p>
            <a:pPr marL="0" indent="0">
              <a:buNone/>
            </a:pPr>
            <a:r>
              <a:rPr lang="en-US" dirty="0" smtClean="0"/>
              <a:t> </a:t>
            </a:r>
          </a:p>
          <a:p>
            <a:pPr marL="0" indent="0">
              <a:buNone/>
            </a:pPr>
            <a:r>
              <a:rPr lang="en-US" dirty="0"/>
              <a:t> </a:t>
            </a:r>
            <a:r>
              <a:rPr lang="en-US" dirty="0" smtClean="0"/>
              <a:t> </a:t>
            </a:r>
          </a:p>
          <a:p>
            <a:endParaRPr lang="en-US" dirty="0" smtClean="0"/>
          </a:p>
          <a:p>
            <a:endParaRPr lang="en-US" dirty="0" smtClean="0"/>
          </a:p>
          <a:p>
            <a:endParaRPr lang="en-US" dirty="0"/>
          </a:p>
          <a:p>
            <a:endParaRPr lang="en-US" dirty="0"/>
          </a:p>
        </p:txBody>
      </p:sp>
      <p:pic>
        <p:nvPicPr>
          <p:cNvPr id="5" name="Content Placeholder 3" descr="09001.jpg"/>
          <p:cNvPicPr>
            <a:picLocks noChangeAspect="1"/>
          </p:cNvPicPr>
          <p:nvPr/>
        </p:nvPicPr>
        <p:blipFill>
          <a:blip r:embed="rId2" cstate="print"/>
          <a:stretch>
            <a:fillRect/>
          </a:stretch>
        </p:blipFill>
        <p:spPr>
          <a:xfrm>
            <a:off x="457200" y="4343400"/>
            <a:ext cx="8229600" cy="1981200"/>
          </a:xfrm>
          <a:prstGeom prst="rect">
            <a:avLst/>
          </a:prstGeom>
        </p:spPr>
      </p:pic>
    </p:spTree>
    <p:extLst>
      <p:ext uri="{BB962C8B-B14F-4D97-AF65-F5344CB8AC3E}">
        <p14:creationId xmlns:p14="http://schemas.microsoft.com/office/powerpoint/2010/main" val="1149682232"/>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Graph Models: </a:t>
            </a:r>
            <a:br>
              <a:rPr lang="en-US" dirty="0"/>
            </a:br>
            <a:r>
              <a:rPr lang="en-US" dirty="0"/>
              <a:t>Computer Networks (</a:t>
            </a:r>
            <a:r>
              <a:rPr lang="en-US" i="1" dirty="0"/>
              <a:t>continued</a:t>
            </a:r>
            <a:r>
              <a:rPr lang="en-US" dirty="0"/>
              <a:t>)</a:t>
            </a:r>
          </a:p>
        </p:txBody>
      </p:sp>
      <p:sp>
        <p:nvSpPr>
          <p:cNvPr id="3" name="Content Placeholder 2"/>
          <p:cNvSpPr>
            <a:spLocks noGrp="1"/>
          </p:cNvSpPr>
          <p:nvPr>
            <p:ph idx="1"/>
          </p:nvPr>
        </p:nvSpPr>
        <p:spPr/>
        <p:txBody>
          <a:bodyPr/>
          <a:lstStyle/>
          <a:p>
            <a:r>
              <a:rPr lang="en-US" dirty="0"/>
              <a:t>To model  a computer network where we care about the number of links between data centers, we use a multigraph. </a:t>
            </a:r>
            <a:endParaRPr lang="en-US" dirty="0" smtClean="0"/>
          </a:p>
          <a:p>
            <a:endParaRPr lang="en-US" dirty="0"/>
          </a:p>
          <a:p>
            <a:endParaRPr lang="en-US" dirty="0"/>
          </a:p>
        </p:txBody>
      </p:sp>
      <p:pic>
        <p:nvPicPr>
          <p:cNvPr id="4" name="Picture 3" descr="09002.jpg"/>
          <p:cNvPicPr>
            <a:picLocks noChangeAspect="1"/>
          </p:cNvPicPr>
          <p:nvPr/>
        </p:nvPicPr>
        <p:blipFill>
          <a:blip r:embed="rId2" cstate="print"/>
          <a:stretch>
            <a:fillRect/>
          </a:stretch>
        </p:blipFill>
        <p:spPr>
          <a:xfrm>
            <a:off x="228600" y="3276600"/>
            <a:ext cx="8458200" cy="3352800"/>
          </a:xfrm>
          <a:prstGeom prst="rect">
            <a:avLst/>
          </a:prstGeom>
        </p:spPr>
      </p:pic>
    </p:spTree>
    <p:extLst>
      <p:ext uri="{BB962C8B-B14F-4D97-AF65-F5344CB8AC3E}">
        <p14:creationId xmlns:p14="http://schemas.microsoft.com/office/powerpoint/2010/main" val="1109385416"/>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Graph Models: </a:t>
            </a:r>
            <a:br>
              <a:rPr lang="en-US" dirty="0"/>
            </a:br>
            <a:r>
              <a:rPr lang="en-US" dirty="0"/>
              <a:t>Computer Networks</a:t>
            </a:r>
          </a:p>
        </p:txBody>
      </p:sp>
      <p:sp>
        <p:nvSpPr>
          <p:cNvPr id="3" name="Content Placeholder 2"/>
          <p:cNvSpPr>
            <a:spLocks noGrp="1"/>
          </p:cNvSpPr>
          <p:nvPr>
            <p:ph idx="1"/>
          </p:nvPr>
        </p:nvSpPr>
        <p:spPr/>
        <p:txBody>
          <a:bodyPr/>
          <a:lstStyle/>
          <a:p>
            <a:r>
              <a:rPr lang="en-US" dirty="0"/>
              <a:t>To model a computer network with diagnostic links at data centers, we use a pseudograph, as loops are needed. </a:t>
            </a:r>
          </a:p>
          <a:p>
            <a:endParaRPr lang="en-US" dirty="0"/>
          </a:p>
        </p:txBody>
      </p:sp>
      <p:pic>
        <p:nvPicPr>
          <p:cNvPr id="4" name="Picture 3" descr="09003.jpg"/>
          <p:cNvPicPr>
            <a:picLocks noChangeAspect="1"/>
          </p:cNvPicPr>
          <p:nvPr/>
        </p:nvPicPr>
        <p:blipFill>
          <a:blip r:embed="rId2" cstate="print"/>
          <a:stretch>
            <a:fillRect/>
          </a:stretch>
        </p:blipFill>
        <p:spPr>
          <a:xfrm>
            <a:off x="304800" y="3402912"/>
            <a:ext cx="8610600" cy="3150288"/>
          </a:xfrm>
          <a:prstGeom prst="rect">
            <a:avLst/>
          </a:prstGeom>
        </p:spPr>
      </p:pic>
    </p:spTree>
    <p:extLst>
      <p:ext uri="{BB962C8B-B14F-4D97-AF65-F5344CB8AC3E}">
        <p14:creationId xmlns:p14="http://schemas.microsoft.com/office/powerpoint/2010/main" val="114631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19912"/>
          </a:xfrm>
        </p:spPr>
        <p:txBody>
          <a:bodyPr>
            <a:normAutofit fontScale="90000"/>
          </a:bodyPr>
          <a:lstStyle/>
          <a:p>
            <a:r>
              <a:rPr lang="en-US" dirty="0"/>
              <a:t>Graph Models: </a:t>
            </a:r>
            <a:br>
              <a:rPr lang="en-US" dirty="0"/>
            </a:br>
            <a:r>
              <a:rPr lang="en-US" dirty="0"/>
              <a:t>Computer Networks</a:t>
            </a:r>
          </a:p>
        </p:txBody>
      </p:sp>
      <p:sp>
        <p:nvSpPr>
          <p:cNvPr id="3" name="Content Placeholder 2"/>
          <p:cNvSpPr>
            <a:spLocks noGrp="1"/>
          </p:cNvSpPr>
          <p:nvPr>
            <p:ph idx="1"/>
          </p:nvPr>
        </p:nvSpPr>
        <p:spPr>
          <a:xfrm>
            <a:off x="457200" y="1524000"/>
            <a:ext cx="8229600" cy="4800600"/>
          </a:xfrm>
        </p:spPr>
        <p:txBody>
          <a:bodyPr>
            <a:normAutofit/>
          </a:bodyPr>
          <a:lstStyle/>
          <a:p>
            <a:r>
              <a:rPr lang="en-US" sz="2400" dirty="0">
                <a:solidFill>
                  <a:prstClr val="black"/>
                </a:solidFill>
              </a:rPr>
              <a:t>To model a network with multiple one-way links, we use a directed multigraph.   Note that we could use a directed graph without multiple edges if we only care whether there is at least one link from a data center to another data center</a:t>
            </a:r>
            <a:r>
              <a:rPr lang="en-US" sz="2400" dirty="0" smtClean="0">
                <a:solidFill>
                  <a:prstClr val="black"/>
                </a:solidFill>
              </a:rPr>
              <a:t>.</a:t>
            </a:r>
          </a:p>
          <a:p>
            <a:endParaRPr lang="en-US" sz="2000" dirty="0">
              <a:solidFill>
                <a:prstClr val="black"/>
              </a:solidFill>
            </a:endParaRPr>
          </a:p>
          <a:p>
            <a:endParaRPr lang="en-US" sz="2800" dirty="0"/>
          </a:p>
        </p:txBody>
      </p:sp>
      <p:pic>
        <p:nvPicPr>
          <p:cNvPr id="6" name="Content Placeholder 3" descr="09005.jpg"/>
          <p:cNvPicPr>
            <a:picLocks noChangeAspect="1"/>
          </p:cNvPicPr>
          <p:nvPr/>
        </p:nvPicPr>
        <p:blipFill>
          <a:blip r:embed="rId2" cstate="print"/>
          <a:stretch>
            <a:fillRect/>
          </a:stretch>
        </p:blipFill>
        <p:spPr>
          <a:xfrm>
            <a:off x="152400" y="3352800"/>
            <a:ext cx="8686800" cy="3200400"/>
          </a:xfrm>
          <a:prstGeom prst="rect">
            <a:avLst/>
          </a:prstGeom>
        </p:spPr>
      </p:pic>
    </p:spTree>
    <p:extLst>
      <p:ext uri="{BB962C8B-B14F-4D97-AF65-F5344CB8AC3E}">
        <p14:creationId xmlns:p14="http://schemas.microsoft.com/office/powerpoint/2010/main" val="3893851352"/>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210312"/>
          </a:xfrm>
        </p:spPr>
        <p:txBody>
          <a:bodyPr>
            <a:normAutofit fontScale="90000"/>
          </a:bodyPr>
          <a:lstStyle/>
          <a:p>
            <a:r>
              <a:rPr lang="en-US" dirty="0"/>
              <a:t>Graph Terminology: Summary</a:t>
            </a:r>
          </a:p>
        </p:txBody>
      </p:sp>
      <p:sp>
        <p:nvSpPr>
          <p:cNvPr id="3" name="Content Placeholder 2"/>
          <p:cNvSpPr>
            <a:spLocks noGrp="1"/>
          </p:cNvSpPr>
          <p:nvPr>
            <p:ph idx="1"/>
          </p:nvPr>
        </p:nvSpPr>
        <p:spPr>
          <a:xfrm>
            <a:off x="457200" y="914400"/>
            <a:ext cx="8229600" cy="5410200"/>
          </a:xfrm>
        </p:spPr>
        <p:txBody>
          <a:bodyPr>
            <a:normAutofit/>
          </a:bodyPr>
          <a:lstStyle/>
          <a:p>
            <a:r>
              <a:rPr lang="en-US" sz="2400" dirty="0"/>
              <a:t>To understand the structure of a graph and to build a graph model, we ask these questions:</a:t>
            </a:r>
          </a:p>
          <a:p>
            <a:pPr lvl="1">
              <a:buFont typeface="Arial" pitchFamily="34" charset="0"/>
              <a:buChar char="•"/>
            </a:pPr>
            <a:r>
              <a:rPr lang="en-US" sz="2000" dirty="0"/>
              <a:t> Are the edges of the graph undirected or directed </a:t>
            </a:r>
            <a:r>
              <a:rPr lang="en-US" sz="2000" dirty="0" smtClean="0"/>
              <a:t> (</a:t>
            </a:r>
            <a:r>
              <a:rPr lang="en-US" sz="2000" dirty="0"/>
              <a:t>or both)?</a:t>
            </a:r>
          </a:p>
          <a:p>
            <a:pPr lvl="1">
              <a:buFont typeface="Arial" pitchFamily="34" charset="0"/>
              <a:buChar char="•"/>
            </a:pPr>
            <a:r>
              <a:rPr lang="en-US" sz="2000" dirty="0"/>
              <a:t> If the </a:t>
            </a:r>
            <a:r>
              <a:rPr lang="en-US" sz="2000" dirty="0" smtClean="0"/>
              <a:t>edges are </a:t>
            </a:r>
            <a:r>
              <a:rPr lang="en-US" sz="2000" dirty="0"/>
              <a:t>undirected, are multiple edges present that connect the same pair of vertices? If the </a:t>
            </a:r>
            <a:r>
              <a:rPr lang="en-US" sz="2000" dirty="0" smtClean="0"/>
              <a:t>edges are </a:t>
            </a:r>
            <a:r>
              <a:rPr lang="en-US" sz="2000" dirty="0"/>
              <a:t>directed, are multiple directed edges present?</a:t>
            </a:r>
          </a:p>
          <a:p>
            <a:pPr lvl="1">
              <a:buFont typeface="Arial" pitchFamily="34" charset="0"/>
              <a:buChar char="•"/>
            </a:pPr>
            <a:r>
              <a:rPr lang="en-US" sz="2000" dirty="0"/>
              <a:t> Are loops present</a:t>
            </a:r>
            <a:r>
              <a:rPr lang="en-US" sz="2000" dirty="0" smtClean="0"/>
              <a:t>?</a:t>
            </a:r>
          </a:p>
          <a:p>
            <a:pPr lvl="1">
              <a:buFont typeface="Arial" pitchFamily="34" charset="0"/>
              <a:buChar char="•"/>
            </a:pPr>
            <a:endParaRPr lang="en-US" dirty="0"/>
          </a:p>
          <a:p>
            <a:pPr marL="393192" lvl="1" indent="0">
              <a:buNone/>
            </a:pPr>
            <a:r>
              <a:rPr lang="en-US" dirty="0" smtClean="0"/>
              <a:t> </a:t>
            </a:r>
          </a:p>
          <a:p>
            <a:pPr lvl="1">
              <a:buFont typeface="Arial" pitchFamily="34" charset="0"/>
              <a:buChar char="•"/>
            </a:pPr>
            <a:endParaRPr lang="en-US" dirty="0"/>
          </a:p>
          <a:p>
            <a:pPr lvl="1">
              <a:buFont typeface="Arial" pitchFamily="34" charset="0"/>
              <a:buChar char="•"/>
            </a:pPr>
            <a:endParaRPr lang="en-US" dirty="0" smtClean="0"/>
          </a:p>
          <a:p>
            <a:pPr marL="393192" lvl="1" indent="0">
              <a:buNone/>
            </a:pPr>
            <a:r>
              <a:rPr lang="en-US" dirty="0"/>
              <a:t> </a:t>
            </a:r>
            <a:r>
              <a:rPr lang="en-US" dirty="0" smtClean="0"/>
              <a:t> </a:t>
            </a:r>
            <a:endParaRPr lang="en-US" dirty="0"/>
          </a:p>
          <a:p>
            <a:endParaRPr lang="en-US" dirty="0"/>
          </a:p>
        </p:txBody>
      </p:sp>
      <p:pic>
        <p:nvPicPr>
          <p:cNvPr id="4" name="Content Placeholder 4" descr="table47.jpg"/>
          <p:cNvPicPr>
            <a:picLocks noChangeAspect="1"/>
          </p:cNvPicPr>
          <p:nvPr/>
        </p:nvPicPr>
        <p:blipFill>
          <a:blip r:embed="rId2" cstate="print"/>
          <a:stretch>
            <a:fillRect/>
          </a:stretch>
        </p:blipFill>
        <p:spPr>
          <a:xfrm>
            <a:off x="609599" y="3505200"/>
            <a:ext cx="8257077" cy="3200400"/>
          </a:xfrm>
          <a:prstGeom prst="rect">
            <a:avLst/>
          </a:prstGeom>
        </p:spPr>
      </p:pic>
    </p:spTree>
    <p:extLst>
      <p:ext uri="{BB962C8B-B14F-4D97-AF65-F5344CB8AC3E}">
        <p14:creationId xmlns:p14="http://schemas.microsoft.com/office/powerpoint/2010/main" val="3855710662"/>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362712"/>
          </a:xfrm>
        </p:spPr>
        <p:txBody>
          <a:bodyPr>
            <a:normAutofit fontScale="90000"/>
          </a:bodyPr>
          <a:lstStyle/>
          <a:p>
            <a:r>
              <a:rPr lang="en-US" dirty="0" smtClean="0"/>
              <a:t>Other Applications of Graphs</a:t>
            </a:r>
            <a:endParaRPr lang="en-US" dirty="0"/>
          </a:p>
        </p:txBody>
      </p:sp>
      <p:sp>
        <p:nvSpPr>
          <p:cNvPr id="3" name="Content Placeholder 2"/>
          <p:cNvSpPr>
            <a:spLocks noGrp="1"/>
          </p:cNvSpPr>
          <p:nvPr>
            <p:ph idx="1"/>
          </p:nvPr>
        </p:nvSpPr>
        <p:spPr>
          <a:xfrm>
            <a:off x="457200" y="1219200"/>
            <a:ext cx="8229600" cy="5105400"/>
          </a:xfrm>
        </p:spPr>
        <p:txBody>
          <a:bodyPr>
            <a:normAutofit/>
          </a:bodyPr>
          <a:lstStyle/>
          <a:p>
            <a:r>
              <a:rPr lang="en-US" dirty="0" smtClean="0"/>
              <a:t>We will illustrate how graph theory can be used in models of:</a:t>
            </a:r>
            <a:endParaRPr lang="en-US" dirty="0"/>
          </a:p>
          <a:p>
            <a:pPr lvl="1"/>
            <a:r>
              <a:rPr lang="en-US" dirty="0" smtClean="0"/>
              <a:t>Social </a:t>
            </a:r>
            <a:r>
              <a:rPr lang="en-US" dirty="0"/>
              <a:t>networks</a:t>
            </a:r>
          </a:p>
          <a:p>
            <a:pPr lvl="1"/>
            <a:r>
              <a:rPr lang="en-US" dirty="0" smtClean="0"/>
              <a:t>Communications </a:t>
            </a:r>
            <a:r>
              <a:rPr lang="en-US" dirty="0"/>
              <a:t>networks</a:t>
            </a:r>
          </a:p>
          <a:p>
            <a:pPr lvl="1"/>
            <a:r>
              <a:rPr lang="en-US" dirty="0" smtClean="0"/>
              <a:t>Information </a:t>
            </a:r>
            <a:r>
              <a:rPr lang="en-US" dirty="0"/>
              <a:t>networks</a:t>
            </a:r>
          </a:p>
          <a:p>
            <a:pPr lvl="1"/>
            <a:r>
              <a:rPr lang="en-US" dirty="0" smtClean="0"/>
              <a:t>Software </a:t>
            </a:r>
            <a:r>
              <a:rPr lang="en-US" dirty="0"/>
              <a:t>design</a:t>
            </a:r>
          </a:p>
          <a:p>
            <a:pPr lvl="1"/>
            <a:r>
              <a:rPr lang="en-US" dirty="0" smtClean="0"/>
              <a:t>Transportation </a:t>
            </a:r>
            <a:r>
              <a:rPr lang="en-US" dirty="0"/>
              <a:t>networks</a:t>
            </a:r>
          </a:p>
          <a:p>
            <a:pPr lvl="1"/>
            <a:r>
              <a:rPr lang="en-US" dirty="0" smtClean="0"/>
              <a:t>Biological networks</a:t>
            </a:r>
            <a:endParaRPr lang="en-US" dirty="0"/>
          </a:p>
          <a:p>
            <a:r>
              <a:rPr lang="en-US" dirty="0"/>
              <a:t>It’s a challenge to find a subject to which graph theory has not yet been applied.  </a:t>
            </a:r>
            <a:r>
              <a:rPr lang="en-US" dirty="0" smtClean="0"/>
              <a:t>Can </a:t>
            </a:r>
            <a:r>
              <a:rPr lang="en-US" dirty="0"/>
              <a:t>you find an area without applications of graph theory?</a:t>
            </a:r>
          </a:p>
          <a:p>
            <a:endParaRPr lang="en-US" dirty="0"/>
          </a:p>
          <a:p>
            <a:endParaRPr lang="en-US" dirty="0"/>
          </a:p>
        </p:txBody>
      </p:sp>
    </p:spTree>
    <p:extLst>
      <p:ext uri="{BB962C8B-B14F-4D97-AF65-F5344CB8AC3E}">
        <p14:creationId xmlns:p14="http://schemas.microsoft.com/office/powerpoint/2010/main" val="122694633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609600"/>
          </a:xfrm>
        </p:spPr>
        <p:txBody>
          <a:bodyPr>
            <a:normAutofit fontScale="90000"/>
          </a:bodyPr>
          <a:lstStyle/>
          <a:p>
            <a:r>
              <a:rPr lang="en-US" dirty="0" smtClean="0"/>
              <a:t>Graph Models: Social Networks</a:t>
            </a:r>
            <a:endParaRPr lang="en-US" dirty="0"/>
          </a:p>
        </p:txBody>
      </p:sp>
      <p:sp>
        <p:nvSpPr>
          <p:cNvPr id="3" name="Content Placeholder 2"/>
          <p:cNvSpPr>
            <a:spLocks noGrp="1"/>
          </p:cNvSpPr>
          <p:nvPr>
            <p:ph idx="1"/>
          </p:nvPr>
        </p:nvSpPr>
        <p:spPr>
          <a:xfrm>
            <a:off x="381000" y="1066800"/>
            <a:ext cx="8229600" cy="5791200"/>
          </a:xfrm>
        </p:spPr>
        <p:txBody>
          <a:bodyPr>
            <a:normAutofit fontScale="25000" lnSpcReduction="20000"/>
          </a:bodyPr>
          <a:lstStyle/>
          <a:p>
            <a:r>
              <a:rPr lang="en-US" sz="9600" dirty="0" smtClean="0"/>
              <a:t>Graphs can be used to model social structures based on different kinds of relationships between people or groups. </a:t>
            </a:r>
          </a:p>
          <a:p>
            <a:r>
              <a:rPr lang="en-US" sz="9600" dirty="0" smtClean="0"/>
              <a:t>In a </a:t>
            </a:r>
            <a:r>
              <a:rPr lang="en-US" sz="9600" i="1" dirty="0" smtClean="0"/>
              <a:t>social network</a:t>
            </a:r>
            <a:r>
              <a:rPr lang="en-US" sz="9600" dirty="0" smtClean="0"/>
              <a:t>, vertices represent individuals or organizations and edges represent relationships between them.</a:t>
            </a:r>
          </a:p>
          <a:p>
            <a:r>
              <a:rPr lang="en-US" sz="9600" dirty="0" smtClean="0"/>
              <a:t>Useful graph models of social networks include:</a:t>
            </a:r>
            <a:endParaRPr lang="en-US" sz="9600" dirty="0"/>
          </a:p>
          <a:p>
            <a:pPr lvl="1"/>
            <a:r>
              <a:rPr lang="en-US" sz="9600" i="1" dirty="0"/>
              <a:t>f</a:t>
            </a:r>
            <a:r>
              <a:rPr lang="en-US" sz="9600" i="1" dirty="0" smtClean="0"/>
              <a:t>riendship </a:t>
            </a:r>
            <a:r>
              <a:rPr lang="en-US" sz="9600" i="1" dirty="0"/>
              <a:t>graphs </a:t>
            </a:r>
            <a:r>
              <a:rPr lang="en-US" sz="9600" dirty="0"/>
              <a:t>-</a:t>
            </a:r>
            <a:r>
              <a:rPr lang="en-US" sz="9600" dirty="0" smtClean="0"/>
              <a:t> </a:t>
            </a:r>
            <a:r>
              <a:rPr lang="en-US" sz="9600" dirty="0"/>
              <a:t>undirected graphs where two people are connected if </a:t>
            </a:r>
            <a:r>
              <a:rPr lang="en-US" sz="9600" dirty="0" smtClean="0"/>
              <a:t>they are </a:t>
            </a:r>
            <a:r>
              <a:rPr lang="en-US" sz="9600" dirty="0"/>
              <a:t>friends (in the real world, on Facebook, or </a:t>
            </a:r>
            <a:r>
              <a:rPr lang="en-US" sz="9600" dirty="0" smtClean="0"/>
              <a:t>in a particular </a:t>
            </a:r>
            <a:r>
              <a:rPr lang="en-US" sz="9600" dirty="0"/>
              <a:t>virtual </a:t>
            </a:r>
            <a:r>
              <a:rPr lang="en-US" sz="9600" dirty="0" smtClean="0"/>
              <a:t>world, and so on.)</a:t>
            </a:r>
            <a:endParaRPr lang="en-US" sz="9600" dirty="0"/>
          </a:p>
          <a:p>
            <a:pPr lvl="1"/>
            <a:r>
              <a:rPr lang="en-US" sz="9600" i="1" dirty="0"/>
              <a:t>c</a:t>
            </a:r>
            <a:r>
              <a:rPr lang="en-US" sz="9600" i="1" dirty="0" smtClean="0"/>
              <a:t>ollaboration </a:t>
            </a:r>
            <a:r>
              <a:rPr lang="en-US" sz="9600" i="1" dirty="0"/>
              <a:t>graphs </a:t>
            </a:r>
            <a:r>
              <a:rPr lang="en-US" sz="9600" dirty="0"/>
              <a:t>-</a:t>
            </a:r>
            <a:r>
              <a:rPr lang="en-US" sz="9600" dirty="0" smtClean="0"/>
              <a:t> </a:t>
            </a:r>
            <a:r>
              <a:rPr lang="en-US" sz="9600" dirty="0"/>
              <a:t>undirected graphs </a:t>
            </a:r>
            <a:r>
              <a:rPr lang="en-US" sz="9600" dirty="0" smtClean="0"/>
              <a:t>where two </a:t>
            </a:r>
            <a:r>
              <a:rPr lang="en-US" sz="9600" dirty="0"/>
              <a:t>people are connected if they collaborate in a</a:t>
            </a:r>
            <a:r>
              <a:rPr lang="en-US" sz="9600" dirty="0" smtClean="0"/>
              <a:t> </a:t>
            </a:r>
            <a:r>
              <a:rPr lang="en-US" sz="9600" dirty="0"/>
              <a:t>specific </a:t>
            </a:r>
            <a:r>
              <a:rPr lang="en-US" sz="9600" dirty="0" smtClean="0"/>
              <a:t>way</a:t>
            </a:r>
            <a:endParaRPr lang="en-US" sz="9600" dirty="0"/>
          </a:p>
          <a:p>
            <a:pPr lvl="1"/>
            <a:r>
              <a:rPr lang="en-US" sz="9600" i="1" dirty="0"/>
              <a:t>i</a:t>
            </a:r>
            <a:r>
              <a:rPr lang="en-US" sz="9600" i="1" dirty="0" smtClean="0"/>
              <a:t>nfluence </a:t>
            </a:r>
            <a:r>
              <a:rPr lang="en-US" sz="9600" i="1" dirty="0"/>
              <a:t>graphs</a:t>
            </a:r>
            <a:r>
              <a:rPr lang="en-US" sz="9600" dirty="0"/>
              <a:t> -</a:t>
            </a:r>
            <a:r>
              <a:rPr lang="en-US" sz="9600" dirty="0" smtClean="0"/>
              <a:t> </a:t>
            </a:r>
            <a:r>
              <a:rPr lang="en-US" sz="9600" dirty="0"/>
              <a:t>directed graphs where there is an edge from one person to another if the first person can influence the second </a:t>
            </a:r>
            <a:r>
              <a:rPr lang="en-US" sz="9600" dirty="0" smtClean="0"/>
              <a:t>person</a:t>
            </a:r>
            <a:r>
              <a:rPr lang="en-US" dirty="0" smtClean="0"/>
              <a:t>..</a:t>
            </a:r>
            <a:endParaRPr lang="en-US" sz="9600" dirty="0"/>
          </a:p>
        </p:txBody>
      </p:sp>
    </p:spTree>
    <p:extLst>
      <p:ext uri="{BB962C8B-B14F-4D97-AF65-F5344CB8AC3E}">
        <p14:creationId xmlns:p14="http://schemas.microsoft.com/office/powerpoint/2010/main" val="155301552"/>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34624"/>
          </a:xfrm>
        </p:spPr>
        <p:txBody>
          <a:bodyPr>
            <a:noAutofit/>
          </a:bodyPr>
          <a:lstStyle/>
          <a:p>
            <a:r>
              <a:rPr lang="en-US" sz="4800" dirty="0" smtClean="0"/>
              <a:t>Graph Models: Social Networks </a:t>
            </a:r>
            <a:endParaRPr lang="en-US" sz="4800" dirty="0"/>
          </a:p>
        </p:txBody>
      </p:sp>
      <p:sp>
        <p:nvSpPr>
          <p:cNvPr id="3" name="Content Placeholder 2"/>
          <p:cNvSpPr>
            <a:spLocks noGrp="1"/>
          </p:cNvSpPr>
          <p:nvPr>
            <p:ph idx="1"/>
          </p:nvPr>
        </p:nvSpPr>
        <p:spPr/>
        <p:txBody>
          <a:bodyPr>
            <a:normAutofit/>
          </a:bodyPr>
          <a:lstStyle/>
          <a:p>
            <a:endParaRPr lang="en-US" dirty="0"/>
          </a:p>
          <a:p>
            <a:endParaRPr lang="en-US" dirty="0" smtClean="0"/>
          </a:p>
          <a:p>
            <a:endParaRPr lang="en-US" dirty="0" smtClean="0"/>
          </a:p>
          <a:p>
            <a:pPr marL="0" indent="0">
              <a:buNone/>
            </a:pPr>
            <a:endParaRPr lang="en-US" dirty="0" smtClean="0"/>
          </a:p>
          <a:p>
            <a:endParaRPr lang="en-US" dirty="0" smtClean="0"/>
          </a:p>
          <a:p>
            <a:endParaRPr lang="en-US" dirty="0" smtClean="0"/>
          </a:p>
          <a:p>
            <a:pPr>
              <a:buNone/>
            </a:pPr>
            <a:endParaRPr lang="en-US" dirty="0" smtClean="0"/>
          </a:p>
          <a:p>
            <a:pPr>
              <a:buNone/>
            </a:pPr>
            <a:r>
              <a:rPr lang="en-US" dirty="0" smtClean="0"/>
              <a:t>  </a:t>
            </a:r>
          </a:p>
          <a:p>
            <a:pPr marL="0" indent="0">
              <a:buNone/>
            </a:pPr>
            <a:endParaRPr lang="en-US" dirty="0"/>
          </a:p>
        </p:txBody>
      </p:sp>
      <p:pic>
        <p:nvPicPr>
          <p:cNvPr id="4" name="Picture 3" descr="09007.jpg"/>
          <p:cNvPicPr>
            <a:picLocks noChangeAspect="1"/>
          </p:cNvPicPr>
          <p:nvPr/>
        </p:nvPicPr>
        <p:blipFill>
          <a:blip r:embed="rId2" cstate="print"/>
          <a:stretch>
            <a:fillRect/>
          </a:stretch>
        </p:blipFill>
        <p:spPr>
          <a:xfrm>
            <a:off x="533400" y="2323962"/>
            <a:ext cx="8153400" cy="3314838"/>
          </a:xfrm>
          <a:prstGeom prst="rect">
            <a:avLst/>
          </a:prstGeom>
        </p:spPr>
      </p:pic>
      <p:sp>
        <p:nvSpPr>
          <p:cNvPr id="8" name="TextBox 7"/>
          <p:cNvSpPr txBox="1"/>
          <p:nvPr/>
        </p:nvSpPr>
        <p:spPr>
          <a:xfrm>
            <a:off x="457200" y="1238712"/>
            <a:ext cx="8381999" cy="1107996"/>
          </a:xfrm>
          <a:prstGeom prst="rect">
            <a:avLst/>
          </a:prstGeom>
          <a:noFill/>
        </p:spPr>
        <p:txBody>
          <a:bodyPr wrap="square" rtlCol="0">
            <a:spAutoFit/>
          </a:bodyPr>
          <a:lstStyle/>
          <a:p>
            <a:r>
              <a:rPr lang="en-US" sz="2400" b="1" dirty="0" smtClean="0"/>
              <a:t>Example</a:t>
            </a:r>
            <a:r>
              <a:rPr lang="en-US" sz="2400" dirty="0" smtClean="0"/>
              <a:t>: A </a:t>
            </a:r>
            <a:r>
              <a:rPr lang="en-US" sz="2400" dirty="0"/>
              <a:t>f</a:t>
            </a:r>
            <a:r>
              <a:rPr lang="en-US" sz="2400" dirty="0" smtClean="0"/>
              <a:t>riendship </a:t>
            </a:r>
            <a:r>
              <a:rPr lang="en-US" sz="2400" dirty="0"/>
              <a:t>g</a:t>
            </a:r>
            <a:r>
              <a:rPr lang="en-US" sz="2400" dirty="0" smtClean="0"/>
              <a:t>raph </a:t>
            </a:r>
            <a:r>
              <a:rPr lang="en-US" sz="2400" dirty="0"/>
              <a:t>where two people are connected if they are Facebook friends.</a:t>
            </a:r>
          </a:p>
          <a:p>
            <a:endParaRPr lang="en-US" dirty="0"/>
          </a:p>
        </p:txBody>
      </p:sp>
    </p:spTree>
    <p:extLst>
      <p:ext uri="{BB962C8B-B14F-4D97-AF65-F5344CB8AC3E}">
        <p14:creationId xmlns:p14="http://schemas.microsoft.com/office/powerpoint/2010/main" val="380805233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38911"/>
          </a:xfrm>
        </p:spPr>
        <p:txBody>
          <a:bodyPr>
            <a:noAutofit/>
          </a:bodyPr>
          <a:lstStyle/>
          <a:p>
            <a:r>
              <a:rPr lang="en-US" sz="4400" dirty="0" smtClean="0"/>
              <a:t>Graph Models: Social Networks</a:t>
            </a:r>
            <a:endParaRPr lang="en-US" sz="4400" dirty="0"/>
          </a:p>
        </p:txBody>
      </p:sp>
      <p:sp>
        <p:nvSpPr>
          <p:cNvPr id="3" name="Content Placeholder 2"/>
          <p:cNvSpPr>
            <a:spLocks noGrp="1"/>
          </p:cNvSpPr>
          <p:nvPr>
            <p:ph idx="1"/>
          </p:nvPr>
        </p:nvSpPr>
        <p:spPr/>
        <p:txBody>
          <a:bodyPr>
            <a:normAutofit/>
          </a:bodyPr>
          <a:lstStyle/>
          <a:p>
            <a:endParaRPr lang="en-US" dirty="0"/>
          </a:p>
          <a:p>
            <a:endParaRPr lang="en-US" dirty="0" smtClean="0"/>
          </a:p>
          <a:p>
            <a:endParaRPr lang="en-US" dirty="0" smtClean="0"/>
          </a:p>
          <a:p>
            <a:pPr marL="0" indent="0">
              <a:buNone/>
            </a:pPr>
            <a:endParaRPr lang="en-US" dirty="0" smtClean="0"/>
          </a:p>
          <a:p>
            <a:endParaRPr lang="en-US" dirty="0" smtClean="0"/>
          </a:p>
          <a:p>
            <a:endParaRPr lang="en-US" dirty="0" smtClean="0"/>
          </a:p>
          <a:p>
            <a:pPr>
              <a:buNone/>
            </a:pPr>
            <a:endParaRPr lang="en-US" dirty="0" smtClean="0"/>
          </a:p>
          <a:p>
            <a:pPr>
              <a:buNone/>
            </a:pPr>
            <a:r>
              <a:rPr lang="en-US" dirty="0" smtClean="0"/>
              <a:t>  </a:t>
            </a:r>
          </a:p>
          <a:p>
            <a:pPr marL="0" indent="0">
              <a:buNone/>
            </a:pPr>
            <a:endParaRPr lang="en-US" dirty="0"/>
          </a:p>
        </p:txBody>
      </p:sp>
      <p:pic>
        <p:nvPicPr>
          <p:cNvPr id="5" name="Picture 4" descr="09008.jpg"/>
          <p:cNvPicPr>
            <a:picLocks noChangeAspect="1"/>
          </p:cNvPicPr>
          <p:nvPr/>
        </p:nvPicPr>
        <p:blipFill>
          <a:blip r:embed="rId2" cstate="print"/>
          <a:stretch>
            <a:fillRect/>
          </a:stretch>
        </p:blipFill>
        <p:spPr>
          <a:xfrm>
            <a:off x="914400" y="2397145"/>
            <a:ext cx="7772400" cy="2860655"/>
          </a:xfrm>
          <a:prstGeom prst="rect">
            <a:avLst/>
          </a:prstGeom>
        </p:spPr>
      </p:pic>
      <p:sp>
        <p:nvSpPr>
          <p:cNvPr id="9" name="TextBox 8"/>
          <p:cNvSpPr txBox="1"/>
          <p:nvPr/>
        </p:nvSpPr>
        <p:spPr>
          <a:xfrm>
            <a:off x="1066800" y="1485828"/>
            <a:ext cx="6934200" cy="461665"/>
          </a:xfrm>
          <a:prstGeom prst="rect">
            <a:avLst/>
          </a:prstGeom>
          <a:noFill/>
        </p:spPr>
        <p:txBody>
          <a:bodyPr wrap="square" rtlCol="0">
            <a:spAutoFit/>
          </a:bodyPr>
          <a:lstStyle/>
          <a:p>
            <a:r>
              <a:rPr lang="en-US" sz="2400" b="1" dirty="0" smtClean="0"/>
              <a:t>Example</a:t>
            </a:r>
            <a:r>
              <a:rPr lang="en-US" sz="2400" dirty="0" smtClean="0"/>
              <a:t>: An influence </a:t>
            </a:r>
            <a:r>
              <a:rPr lang="en-US" sz="2400" dirty="0"/>
              <a:t>g</a:t>
            </a:r>
            <a:r>
              <a:rPr lang="en-US" sz="2400" dirty="0" smtClean="0"/>
              <a:t>raph</a:t>
            </a:r>
            <a:endParaRPr lang="en-US" sz="2400" dirty="0"/>
          </a:p>
        </p:txBody>
      </p:sp>
    </p:spTree>
    <p:extLst>
      <p:ext uri="{BB962C8B-B14F-4D97-AF65-F5344CB8AC3E}">
        <p14:creationId xmlns:p14="http://schemas.microsoft.com/office/powerpoint/2010/main" val="3004028543"/>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15112"/>
          </a:xfrm>
        </p:spPr>
        <p:txBody>
          <a:bodyPr>
            <a:normAutofit fontScale="90000"/>
          </a:bodyPr>
          <a:lstStyle/>
          <a:p>
            <a:r>
              <a:rPr lang="en-US" sz="4400" dirty="0" smtClean="0"/>
              <a:t>Applications to Information Networks</a:t>
            </a:r>
            <a:r>
              <a:rPr lang="en-US" dirty="0" smtClean="0"/>
              <a:t> </a:t>
            </a:r>
            <a:endParaRPr lang="en-US" dirty="0"/>
          </a:p>
        </p:txBody>
      </p:sp>
      <p:sp>
        <p:nvSpPr>
          <p:cNvPr id="3" name="Content Placeholder 2"/>
          <p:cNvSpPr>
            <a:spLocks noGrp="1"/>
          </p:cNvSpPr>
          <p:nvPr>
            <p:ph idx="1"/>
          </p:nvPr>
        </p:nvSpPr>
        <p:spPr>
          <a:xfrm>
            <a:off x="457200" y="1371600"/>
            <a:ext cx="8229600" cy="5181600"/>
          </a:xfrm>
        </p:spPr>
        <p:txBody>
          <a:bodyPr>
            <a:normAutofit lnSpcReduction="10000"/>
          </a:bodyPr>
          <a:lstStyle/>
          <a:p>
            <a:r>
              <a:rPr lang="en-US" dirty="0"/>
              <a:t>Graphs can be used to model different types of networks that link different types of information</a:t>
            </a:r>
            <a:r>
              <a:rPr lang="en-US" dirty="0" smtClean="0"/>
              <a:t>.</a:t>
            </a:r>
            <a:endParaRPr lang="en-US" dirty="0"/>
          </a:p>
          <a:p>
            <a:r>
              <a:rPr lang="en-US" dirty="0" smtClean="0"/>
              <a:t>In a </a:t>
            </a:r>
            <a:r>
              <a:rPr lang="en-US" i="1" dirty="0"/>
              <a:t>w</a:t>
            </a:r>
            <a:r>
              <a:rPr lang="en-US" i="1" dirty="0" smtClean="0"/>
              <a:t>eb graph</a:t>
            </a:r>
            <a:r>
              <a:rPr lang="en-US" dirty="0" smtClean="0"/>
              <a:t>, web </a:t>
            </a:r>
            <a:r>
              <a:rPr lang="en-US" dirty="0"/>
              <a:t>pages are represented by </a:t>
            </a:r>
            <a:r>
              <a:rPr lang="en-US" dirty="0" smtClean="0"/>
              <a:t>vertices and</a:t>
            </a:r>
            <a:r>
              <a:rPr lang="en-US" dirty="0"/>
              <a:t> </a:t>
            </a:r>
            <a:r>
              <a:rPr lang="en-US" dirty="0" smtClean="0"/>
              <a:t>links </a:t>
            </a:r>
            <a:r>
              <a:rPr lang="en-US" dirty="0"/>
              <a:t>are represented by directed </a:t>
            </a:r>
            <a:r>
              <a:rPr lang="en-US" dirty="0" smtClean="0"/>
              <a:t>edges.</a:t>
            </a:r>
            <a:endParaRPr lang="en-US" dirty="0"/>
          </a:p>
          <a:p>
            <a:pPr lvl="1"/>
            <a:r>
              <a:rPr lang="en-US" dirty="0" smtClean="0"/>
              <a:t> </a:t>
            </a:r>
            <a:r>
              <a:rPr lang="en-US" dirty="0"/>
              <a:t>A </a:t>
            </a:r>
            <a:r>
              <a:rPr lang="en-US" dirty="0" smtClean="0"/>
              <a:t>web </a:t>
            </a:r>
            <a:r>
              <a:rPr lang="en-US" dirty="0"/>
              <a:t>graph models the web at a particular </a:t>
            </a:r>
            <a:r>
              <a:rPr lang="en-US" dirty="0" smtClean="0"/>
              <a:t>time.</a:t>
            </a:r>
            <a:endParaRPr lang="en-US" dirty="0"/>
          </a:p>
          <a:p>
            <a:pPr lvl="1"/>
            <a:r>
              <a:rPr lang="en-US" dirty="0" smtClean="0"/>
              <a:t> </a:t>
            </a:r>
            <a:r>
              <a:rPr lang="en-US" dirty="0"/>
              <a:t>We will explain how the web graph is used </a:t>
            </a:r>
            <a:r>
              <a:rPr lang="en-US" dirty="0" smtClean="0"/>
              <a:t>by </a:t>
            </a:r>
            <a:r>
              <a:rPr lang="en-US" dirty="0"/>
              <a:t>search engines in Section </a:t>
            </a:r>
            <a:r>
              <a:rPr lang="en-US" dirty="0" smtClean="0">
                <a:latin typeface="Cambria" pitchFamily="18" charset="0"/>
              </a:rPr>
              <a:t>11.4.</a:t>
            </a:r>
            <a:endParaRPr lang="en-US" dirty="0"/>
          </a:p>
          <a:p>
            <a:r>
              <a:rPr lang="en-US" dirty="0" smtClean="0"/>
              <a:t>In a </a:t>
            </a:r>
            <a:r>
              <a:rPr lang="en-US" i="1" dirty="0"/>
              <a:t>citation </a:t>
            </a:r>
            <a:r>
              <a:rPr lang="en-US" i="1" dirty="0" smtClean="0"/>
              <a:t>network</a:t>
            </a:r>
            <a:r>
              <a:rPr lang="en-US" dirty="0" smtClean="0"/>
              <a:t>: </a:t>
            </a:r>
            <a:endParaRPr lang="en-US" dirty="0"/>
          </a:p>
          <a:p>
            <a:pPr lvl="1"/>
            <a:r>
              <a:rPr lang="en-US" dirty="0" smtClean="0"/>
              <a:t> </a:t>
            </a:r>
            <a:r>
              <a:rPr lang="en-US" dirty="0"/>
              <a:t>Research papers in a particular discipline are represented by </a:t>
            </a:r>
            <a:r>
              <a:rPr lang="en-US" dirty="0" smtClean="0"/>
              <a:t>vertices.</a:t>
            </a:r>
            <a:endParaRPr lang="en-US" dirty="0"/>
          </a:p>
          <a:p>
            <a:pPr lvl="1"/>
            <a:r>
              <a:rPr lang="en-US" dirty="0" smtClean="0"/>
              <a:t>When </a:t>
            </a:r>
            <a:r>
              <a:rPr lang="en-US" dirty="0"/>
              <a:t>a paper cites a second paper as a </a:t>
            </a:r>
            <a:r>
              <a:rPr lang="en-US" dirty="0" smtClean="0"/>
              <a:t>reference,  </a:t>
            </a:r>
            <a:r>
              <a:rPr lang="en-US" dirty="0"/>
              <a:t>there is an edge from the vertex representing this paper to the vertex representing the second </a:t>
            </a:r>
            <a:r>
              <a:rPr lang="en-US" dirty="0" smtClean="0"/>
              <a:t>paper.</a:t>
            </a:r>
            <a:endParaRPr lang="en-US" dirty="0"/>
          </a:p>
          <a:p>
            <a:pPr marL="365760" lvl="1" indent="0">
              <a:buNone/>
            </a:pPr>
            <a:endParaRPr lang="en-US" i="1" dirty="0"/>
          </a:p>
        </p:txBody>
      </p:sp>
    </p:spTree>
    <p:extLst>
      <p:ext uri="{BB962C8B-B14F-4D97-AF65-F5344CB8AC3E}">
        <p14:creationId xmlns:p14="http://schemas.microsoft.com/office/powerpoint/2010/main" val="2074330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A \cup B| = |A| + |B| - |A \cap B|$&#10;&#10;\end{document}"/>
  <p:tag name="IGUANATEXSIZE" val="30"/>
</p:tagLst>
</file>

<file path=ppt/tags/tag10.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C(n,r) = \frac{n!}{(n -r)! r!}$&#10;&#10;\end{document}"/>
  <p:tag name="IGUANATEXSIZE" val="25"/>
</p:tagLst>
</file>

<file path=ppt/tags/tag11.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C(n,n-r)  = \frac{n!}{(n -r)! [n - (n - r)]!} = \frac{n!}{(n - r)!r!}\;.$&#10;&#10;\end{document}"/>
  <p:tag name="IGUANATEXSIZE" val="25"/>
</p:tagLst>
</file>

<file path=ppt/tags/tag12.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ar{A}$&#10;&#10;\end{document}"/>
  <p:tag name="IGUANATEXSIZE" val="20"/>
</p:tagLst>
</file>

<file path=ppt/tags/tag13.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ar{A}$&#10;&#10;\end{document}"/>
  <p:tag name="IGUANATEXSIZE" val="20"/>
</p:tagLst>
</file>

<file path=ppt/tags/tag14.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C(10,5) = \frac{10!}{5!5!} = 252.$&#10;&#10;\end{document}"/>
  <p:tag name="IGUANATEXSIZE" val="22"/>
</p:tagLst>
</file>

<file path=ppt/tags/tag15.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C(30,6) = \frac{30!}{6!24!} =\frac{30\cdot 29 \cdot 28\cdot 27\cdot 26\cdot 25}{6\cdot 5 \cdot 4\cdot 3\cdot 2 \cdot 1}= 593,775\;.$&#10;&#10;\end{document}"/>
  <p:tag name="IGUANATEXSIZE" val="22"/>
</p:tagLst>
</file>

<file path=ppt/tags/tag16.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x + y)^n =\sum_{j = 0}^{n}\left(\begin{array}{l} n\\j\end{array}\right)x^{n-j}y^j =\left(\begin{array}{l}n\\0\end{array}\right)x^n + \left(\begin{array}{l}n\\1\end{array}\right)x^{n-1}y + \cdots + \left(\begin{array}{l}n\\n-1\end{array}\right)xy^{n-1} + \left(\begin{array}{l}n\\n\end{array}\right) y^n .&#10;$$&#10;&#10;&#10;\end{document}"/>
  <p:tag name="IGUANATEXSIZE" val="15"/>
</p:tagLst>
</file>

<file path=ppt/tags/tag17.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n-j\end{array}\right)}$&#10;&#10;&#10;\end{document}"/>
  <p:tag name="IGUANATEXSIZE" val="13"/>
</p:tagLst>
</file>

<file path=ppt/tags/tag18.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j\end{array}\right)}$&#10;&#10;&#10;\end{document}"/>
  <p:tag name="IGUANATEXSIZE" val="13"/>
</p:tagLst>
</file>

<file path=ppt/tags/tag19.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3\\2\end{array}\right)}$&#10;&#10;&#10;\end{document}"/>
  <p:tag name="IGUANATEXSIZE" val="8"/>
</p:tagLst>
</file>

<file path=ppt/tags/tag2.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k\left( \left\lceil \frac{N}{k}\right\rceil -  1 \right) &lt; k\left(\left(\frac{N}{k} + 1\right) - 1\right) = N,$$&#10;&#10;&#10;\end{document}"/>
  <p:tag name="IGUANATEXSIZE" val="17"/>
</p:tagLst>
</file>

<file path=ppt/tags/tag20.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3\\1\end{array}\right)}$&#10;&#10;&#10;\end{document}"/>
  <p:tag name="IGUANATEXSIZE" val="8"/>
</p:tagLst>
</file>

<file path=ppt/tags/tag21.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2x + (-3y))^{25} =\sum_{j = 0}^{25}\left(\begin{array}{l} 25\\j\end{array}\right)(2x)^{25-j}(-3y)^j.&#10;$$&#10;&#10;&#10;\end{document}"/>
  <p:tag name="IGUANATEXSIZE" val="15"/>
</p:tagLst>
</file>

<file path=ppt/tags/tag22.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left(\begin{array}{l} 25\\13\end{array}\right)2^{12}(-3)^{13} = -\frac{25!}{13! 12!}2^{12}3^{13}.&#10;  $$&#10;&#10;&#10;\end{document}"/>
  <p:tag name="IGUANATEXSIZE" val="15"/>
</p:tagLst>
</file>

<file path=ppt/tags/tag23.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sum_{k = 0}^{n}\left(\begin{array}{l} n\\k\end{array}\right)= 2^n.&#10;$$&#10;&#10;&#10;\end{document}"/>
  <p:tag name="IGUANATEXSIZE" val="15"/>
</p:tagLst>
</file>

<file path=ppt/tags/tag24.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2^n = (1 + 1)^n =\sum_{k = 0}^{n}\left(\begin{array}{l} n\\k\end{array}\right)1^k 1^{(n-k)} =\sum_{k = 0}^{n}\left(\begin{array}{l}n\\k\end{array}\right) .&#10;$$&#10;&#10;&#10;\end{document}"/>
  <p:tag name="IGUANATEXSIZE" val="15"/>
</p:tagLst>
</file>

<file path=ppt/tags/tag25.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0\end{array}\right)}$&#10;&#10;&#10;\end{document}"/>
  <p:tag name="IGUANATEXSIZE" val="10"/>
</p:tagLst>
</file>

<file path=ppt/tags/tag26.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1\end{array}\right)}$&#10;&#10;&#10;\end{document}"/>
  <p:tag name="IGUANATEXSIZE" val="10"/>
</p:tagLst>
</file>

<file path=ppt/tags/tag27.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sum_{k = 0}^{n}\left(\begin{array}{l} n\\k\end{array}\right).&#10;$$&#10;&#10;&#10;\end{document}"/>
  <p:tag name="IGUANATEXSIZE" val="15"/>
</p:tagLst>
</file>

<file path=ppt/tags/tag28.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n\end{array}\right)}$&#10;&#10;&#10;\end{document}"/>
  <p:tag name="IGUANATEXSIZE" val="10"/>
</p:tagLst>
</file>

<file path=ppt/tags/tag29.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2\end{array}\right)}$&#10;&#10;&#10;\end{document}"/>
  <p:tag name="IGUANATEXSIZE" val="10"/>
</p:tagLst>
</file>

<file path=ppt/tags/tag3.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P(n,r) = \frac{n!}{(n - r)!}$&#10;&#10;\end{document}"/>
  <p:tag name="IGUANATEXSIZE" val="30"/>
</p:tagLst>
</file>

<file path=ppt/tags/tag30.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sum_{k = 0}^{n}\left(\begin{array}{l} n\\k\end{array}\right)= 2^n.&#10;$$&#10;&#10;&#10;\end{document}"/>
  <p:tag name="IGUANATEXSIZE" val="15"/>
</p:tagLst>
</file>

<file path=ppt/tags/tag31.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left(\begin{array}{c} n + 1 \\k\end{array}\right) =\left(\begin{array}{c}n\\k - 1\end{array}\right) + \left(\begin{array}{c}n\\k\end{array}\right) .&#10;$$&#10;&#10;&#10;\end{document}"/>
  <p:tag name="IGUANATEXSIZE" val="15"/>
</p:tagLst>
</file>

<file path=ppt/tags/tag32.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 1\\k\end{array}\right)}$&#10;&#10;&#10;\end{document}"/>
  <p:tag name="IGUANATEXSIZE" val="10"/>
</p:tagLst>
</file>

<file path=ppt/tags/tag33.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k-1\end{array}\right)}$&#10;&#10;&#10;\end{document}"/>
  <p:tag name="IGUANATEXSIZE" val="8"/>
</p:tagLst>
</file>

<file path=ppt/tags/tag34.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k-1\end{array}\right)}$&#10;&#10;&#10;\end{document}"/>
  <p:tag name="IGUANATEXSIZE" val="8"/>
</p:tagLst>
</file>

<file path=ppt/tags/tag35.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k\end{array}\right)}$&#10;&#10;&#10;\end{document}"/>
  <p:tag name="IGUANATEXSIZE" val="8"/>
</p:tagLst>
</file>

<file path=ppt/tags/tag36.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k\end{array}\right)}$&#10;&#10;&#10;\end{document}"/>
  <p:tag name="IGUANATEXSIZE" val="8"/>
</p:tagLst>
</file>

<file path=ppt/tags/tag37.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left(\begin{array}{c} n + 1 \\k\end{array}\right) =\left(\begin{array}{c}n\\k - 1\end{array}\right) + \left(\begin{array}{c}n\\k\end{array}\right) .&#10;$$&#10;&#10;&#10;\end{document}"/>
  <p:tag name="IGUANATEXSIZE" val="15"/>
</p:tagLst>
</file>

<file path=ppt/tags/tag38.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c}n\\k\end{array}\right)}$&#10;&#10;&#10;\end{document}"/>
  <p:tag name="IGUANATEXSIZE" val="8"/>
</p:tagLst>
</file>

<file path=ppt/tags/tag39.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N(A) = \bigcup_{v \in A} N(v).$&#10;&#10;&#10;\end{document}"/>
  <p:tag name="IGUANATEXSIZE" val="20"/>
</p:tagLst>
</file>

<file path=ppt/tags/tag4.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bf\left( \begin{array}{l}n\\ r\end{array}\right)}$$&#10;&#10;&#10;\end{document}"/>
  <p:tag name="IGUANATEXSIZE" val="10"/>
</p:tagLst>
</file>

<file path=ppt/tags/tag40.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 &#10;2m = \sum_{v \in V} \mbox{deg}(v) = \sum_{v \in V_1} \mbox{deg}(v) + \sum_{v \in V_2} \mbox{deg}(v).&#10;$$&#10;&#10;&#10;\end{document}"/>
  <p:tag name="IGUANATEXSIZE" val="20"/>
</p:tagLst>
</file>

<file path=ppt/tags/tag41.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 |E| = \sum_{v \in V} deg^{-}(v) = \sum_{v \in V}deg^{+}(v).$$&#10;&#10;\end{document}"/>
  <p:tag name="IGUANATEXSIZE" val="30"/>
</p:tagLst>
</file>

<file path=ppt/tags/tag42.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a_{ij} = \left\{\begin{array}{ll}&#10;1 &amp; \mbox{if} \; \{v_i, v_j\}\; \mbox{is an edge of }\; G,\\&#10;0 &amp; \mbox{otherwise}.\\&#10;\end{array}&#10;\right.&#10;$$&#10;&#10;&#10;\end{document}"/>
  <p:tag name="IGUANATEXSIZE" val="20"/>
</p:tagLst>
</file>

<file path=ppt/tags/tag43.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left[&#10;\begin{array}{llll}&#10;0 &amp; 1 &amp; 1 &amp;1\\&#10;1 &amp; 0 &amp; 1 &amp; 0\\&#10;1 &amp; 1 &amp; 0 &amp; 0\\&#10;1 &amp; 0 &amp; 0&amp; 0\\ &#10;&#10;\end{array}&#10;\right]&#10;$$&#10;&#10;&#10;\end{document}"/>
  <p:tag name="IGUANATEXSIZE" val="15"/>
</p:tagLst>
</file>

<file path=ppt/tags/tag44.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left[&#10;\begin{array}{llll}&#10;0 &amp; 1 &amp; 1 &amp;0\\&#10;1 &amp; 0 &amp; 0 &amp; 1\\&#10;1 &amp; 0 &amp; 0 &amp; 1\\&#10;0 &amp; 1 &amp; 1&amp; 0\\ &#10;&#10;\end{array}&#10;\right]&#10;$$&#10;&#10;&#10;\end{document}"/>
  <p:tag name="IGUANATEXSIZE" val="15"/>
</p:tagLst>
</file>

<file path=ppt/tags/tag45.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a_{ij} = \left\{\begin{array}{ll}&#10;1 &amp; \mbox{if} \; \{v_i, v_j\}\; \mbox{is an edge of }\; G,\\&#10;0 &amp; \mbox{otherwise}.\\&#10;\end{array}&#10;\right.&#10;$$&#10;&#10;&#10;\end{document}"/>
  <p:tag name="IGUANATEXSIZE" val="20"/>
</p:tagLst>
</file>

<file path=ppt/tags/tag46.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m_{ij} = \left\{\begin{array}{ll}&#10;1 &amp; \mbox{when edge } e_j\; \mbox{is incident with }\; v_i,\\&#10;0 &amp; \mbox{otherwise}.\\&#10;\end{array}&#10;\right.&#10;$$&#10;&#10;&#10;\end{document}"/>
  <p:tag name="IGUANATEXSIZE" val="20"/>
</p:tagLst>
</file>

<file path=ppt/tags/tag47.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left[&#10;\begin{array}{llllll}&#10;1 &amp; 1 &amp; 0 &amp;0 &amp; 0 &amp;0\\&#10;0 &amp; 0 &amp; 1 &amp; 1 &amp; 0 &amp; 1\\&#10;0 &amp; 0 &amp; 0 &amp; 0&amp; 1 &amp; 1\\&#10;1 &amp; 0 &amp; 1 &amp; 0&amp; 0 &amp; 0 \\&#10;0 &amp; 1 &amp; 0&amp; 1&amp; 1&amp; 0\\ &#10;&#10;\end{array}&#10;\right]&#10;$$&#10;&#10;&#10;\end{document}"/>
  <p:tag name="IGUANATEXSIZE" val="15"/>
</p:tagLst>
</file>

<file path=ppt/tags/tag48.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left[&#10;\begin{array}{llllllll}&#10;1 &amp; 1 &amp; 1 &amp;0 &amp; 0 &amp;0&amp; 0 &amp; 0\\&#10;0 &amp; 1 &amp; 1 &amp; 1 &amp; 0 &amp; 1&amp; 1 &amp; 0\\&#10;0 &amp; 0 &amp; 0 &amp; 1&amp; 1 &amp; 0 &amp; 0 &amp; 0\\&#10;0 &amp; 0 &amp; 0 &amp; 0&amp; 0 &amp; 0 &amp; 1 &amp; 1\\&#10;0 &amp; 0 &amp; 0&amp; 0&amp; 1&amp; 1&amp; 0 &amp;0\\ &#10;&#10;\end{array}&#10;\right]&#10;$$&#10;&#10;&#10;\end{document}"/>
  <p:tag name="IGUANATEXSIZE" val="15"/>
</p:tagLst>
</file>

<file path=ppt/tags/tag5.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C(n,r) = \frac{P(n,r)}{P(r,r)} =\frac{n!/(n - r)!}{r!/(r - r)!} = \frac{n!}{(n -r)! r!}\;.$&#10;&#10;\end{document}"/>
  <p:tag name="IGUANATEXSIZE" val="25"/>
</p:tagLst>
</file>

<file path=ppt/tags/tag6.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C(n,r) = \frac{n!}{(n -r)! r!}.$&#10;&#10;\end{document}"/>
  <p:tag name="IGUANATEXSIZE" val="25"/>
</p:tagLst>
</file>

<file path=ppt/tags/tag7.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C(52,5) = \frac{52!}{5!47!}$&#10;&#10;\end{document}"/>
  <p:tag name="IGUANATEXSIZE" val="25"/>
</p:tagLst>
</file>

<file path=ppt/tags/tag8.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 \frac{52\cdot 51 \cdot 50 \cdot 49 \cdot 48}{5\cdot 4 \cdot 3 \cdot 2 \cdot 1} = 26 \cdot 17 \cdot 10 \cdot 49 \cdot 12 = 2,598,960$&#10;&#10;\end{document}"/>
  <p:tag name="IGUANATEXSIZE" val="25"/>
</p:tagLst>
</file>

<file path=ppt/tags/tag9.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C(52,47) = \frac{52!}{47!5!} = C(52,5) = 2, 598,960 .$&#10;&#10;\end{document}"/>
  <p:tag name="IGUANATEXSIZE" val="25"/>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14282</TotalTime>
  <Words>14723</Words>
  <Application>Microsoft Office PowerPoint</Application>
  <PresentationFormat>On-screen Show (4:3)</PresentationFormat>
  <Paragraphs>1427</Paragraphs>
  <Slides>216</Slides>
  <Notes>14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216</vt:i4>
      </vt:variant>
    </vt:vector>
  </HeadingPairs>
  <TitlesOfParts>
    <vt:vector size="228" baseType="lpstr">
      <vt:lpstr>Wingdings 2</vt:lpstr>
      <vt:lpstr>Cambria Math</vt:lpstr>
      <vt:lpstr>Symbol</vt:lpstr>
      <vt:lpstr>Arial</vt:lpstr>
      <vt:lpstr>Arial Narrow</vt:lpstr>
      <vt:lpstr>Constantia</vt:lpstr>
      <vt:lpstr>Cambria</vt:lpstr>
      <vt:lpstr>Calibri</vt:lpstr>
      <vt:lpstr>Book Antiqua</vt:lpstr>
      <vt:lpstr>Times New Roman</vt:lpstr>
      <vt:lpstr>Wingdings</vt:lpstr>
      <vt:lpstr>Flow</vt:lpstr>
      <vt:lpstr>Counting</vt:lpstr>
      <vt:lpstr>Chapter Summary</vt:lpstr>
      <vt:lpstr>The Basics of Counting</vt:lpstr>
      <vt:lpstr>COMBINATORICS</vt:lpstr>
      <vt:lpstr>Counting</vt:lpstr>
      <vt:lpstr>Section Summary</vt:lpstr>
      <vt:lpstr>Basic Counting Principles:  The Sum Rule</vt:lpstr>
      <vt:lpstr>The Sum Rule in terms of sets.</vt:lpstr>
      <vt:lpstr>Basic Counting Principles:  The Sum Rule</vt:lpstr>
      <vt:lpstr>Basic Counting Principles:  The Sum Rule</vt:lpstr>
      <vt:lpstr>Basic Counting Principles:  The Sum Rule</vt:lpstr>
      <vt:lpstr>Basic Counting Principles: The Product Rule</vt:lpstr>
      <vt:lpstr>Product Rule in Terms of Sets</vt:lpstr>
      <vt:lpstr>The Product Rule</vt:lpstr>
      <vt:lpstr>The Product Rule</vt:lpstr>
      <vt:lpstr>The Product Rule</vt:lpstr>
      <vt:lpstr>The Product Rule</vt:lpstr>
      <vt:lpstr>The Product Rule</vt:lpstr>
      <vt:lpstr>The Product Rule</vt:lpstr>
      <vt:lpstr>The Product Rule</vt:lpstr>
      <vt:lpstr>The Product Rule</vt:lpstr>
      <vt:lpstr>The Product Rule</vt:lpstr>
      <vt:lpstr>The Product Rule</vt:lpstr>
      <vt:lpstr>The Product Rule</vt:lpstr>
      <vt:lpstr>The Product Rule</vt:lpstr>
      <vt:lpstr>The Product Rule</vt:lpstr>
      <vt:lpstr>The Product Rule</vt:lpstr>
      <vt:lpstr>The Product Rule</vt:lpstr>
      <vt:lpstr>The Product Rule</vt:lpstr>
      <vt:lpstr>Counting Functions</vt:lpstr>
      <vt:lpstr>Telephone Numbering Plan</vt:lpstr>
      <vt:lpstr>Counting Subsets of a Finite Set</vt:lpstr>
      <vt:lpstr>DNA and Genomes</vt:lpstr>
      <vt:lpstr>Combining the Sum and Product Rule</vt:lpstr>
      <vt:lpstr>Counting Passwords</vt:lpstr>
      <vt:lpstr>Internet Addresses</vt:lpstr>
      <vt:lpstr>Counting Internet Addresses</vt:lpstr>
      <vt:lpstr>Combining the Sum and Product Rule</vt:lpstr>
      <vt:lpstr>NUMBER OF ITERATIONS OF A NESTED LOOP</vt:lpstr>
      <vt:lpstr>PowerPoint Presentation</vt:lpstr>
      <vt:lpstr>PowerPoint Presentation</vt:lpstr>
      <vt:lpstr>Basic Counting Principles: Subtraction Rule</vt:lpstr>
      <vt:lpstr>Counting Bit Strings</vt:lpstr>
      <vt:lpstr>Basic Counting Principles: Division Rule</vt:lpstr>
      <vt:lpstr>Basic Counting Principles: Division Rule</vt:lpstr>
      <vt:lpstr>Tree Diagrams</vt:lpstr>
      <vt:lpstr>Tree Diagrams</vt:lpstr>
      <vt:lpstr>The Pigeonhole Principle</vt:lpstr>
      <vt:lpstr>Section Summary</vt:lpstr>
      <vt:lpstr>The Pigeonhole Principle</vt:lpstr>
      <vt:lpstr>The Pigeonhole Principle</vt:lpstr>
      <vt:lpstr>The Pigeonhole Principle</vt:lpstr>
      <vt:lpstr>Pigeonhole Principle</vt:lpstr>
      <vt:lpstr>The Generalized Pigeonhole Principle</vt:lpstr>
      <vt:lpstr>The Generalized Pigeonhole Principle</vt:lpstr>
      <vt:lpstr>Permutations and Combinations</vt:lpstr>
      <vt:lpstr>Section Summary</vt:lpstr>
      <vt:lpstr>Permutations</vt:lpstr>
      <vt:lpstr>A Formula for the Number of Permutations</vt:lpstr>
      <vt:lpstr>Solving Counting Problems by Counting Permutations</vt:lpstr>
      <vt:lpstr>Solving Counting Problems by Counting Permutations (continued)</vt:lpstr>
      <vt:lpstr>Solving Counting Problems by Counting Permutations (continued)</vt:lpstr>
      <vt:lpstr>Solving Counting Problems by Counting Permutations (continued)</vt:lpstr>
      <vt:lpstr>Combinations</vt:lpstr>
      <vt:lpstr>Combinations</vt:lpstr>
      <vt:lpstr>Combinations</vt:lpstr>
      <vt:lpstr>Combinations</vt:lpstr>
      <vt:lpstr>Combinations</vt:lpstr>
      <vt:lpstr>Combinatorial Proofs</vt:lpstr>
      <vt:lpstr>Combinatorial Proofs</vt:lpstr>
      <vt:lpstr>Combinations</vt:lpstr>
      <vt:lpstr>Binomial Coefficients and Identities</vt:lpstr>
      <vt:lpstr>Section Summary</vt:lpstr>
      <vt:lpstr>Binomial Theorem </vt:lpstr>
      <vt:lpstr>Powers of Binomial Expressions</vt:lpstr>
      <vt:lpstr>Using the Binomial Theorem</vt:lpstr>
      <vt:lpstr>Using the Binomial Theorem</vt:lpstr>
      <vt:lpstr>Using the Binomial Theorem</vt:lpstr>
      <vt:lpstr> A Useful Identity</vt:lpstr>
      <vt:lpstr>Pascal’s Identity </vt:lpstr>
      <vt:lpstr>Pascal’s Triangle</vt:lpstr>
      <vt:lpstr>Graphs</vt:lpstr>
      <vt:lpstr>Chapter Summary</vt:lpstr>
      <vt:lpstr>Graphs and Graph Models</vt:lpstr>
      <vt:lpstr>Section Summary</vt:lpstr>
      <vt:lpstr>Graphs</vt:lpstr>
      <vt:lpstr>Some Terminology</vt:lpstr>
      <vt:lpstr>Directed Graphs</vt:lpstr>
      <vt:lpstr>Some Terminology (continued)</vt:lpstr>
      <vt:lpstr>Graph Models:  Computer Networks</vt:lpstr>
      <vt:lpstr>Graph Models:  Computer Networks (continued)</vt:lpstr>
      <vt:lpstr>Graph Models:  Computer Networks</vt:lpstr>
      <vt:lpstr>Graph Models:  Computer Networks</vt:lpstr>
      <vt:lpstr>Graph Terminology: Summary</vt:lpstr>
      <vt:lpstr>Other Applications of Graphs</vt:lpstr>
      <vt:lpstr>Graph Models: Social Networks</vt:lpstr>
      <vt:lpstr>Graph Models: Social Networks </vt:lpstr>
      <vt:lpstr>Graph Models: Social Networks</vt:lpstr>
      <vt:lpstr>Applications to Information Networks </vt:lpstr>
      <vt:lpstr>Transportation Graphs</vt:lpstr>
      <vt:lpstr>Software Design Applications</vt:lpstr>
      <vt:lpstr>Software Design Applications</vt:lpstr>
      <vt:lpstr>Software Design Applications</vt:lpstr>
      <vt:lpstr>Biological Applications</vt:lpstr>
      <vt:lpstr>Biological Applications</vt:lpstr>
      <vt:lpstr>Biological Applications</vt:lpstr>
      <vt:lpstr>Graph Terminology and Special Types of Graphs</vt:lpstr>
      <vt:lpstr>Section Summary</vt:lpstr>
      <vt:lpstr>Basic Terminology</vt:lpstr>
      <vt:lpstr>Degrees and Neighborhoods of Vertices</vt:lpstr>
      <vt:lpstr>Handshaking Theorem</vt:lpstr>
      <vt:lpstr>Degree of Vertices</vt:lpstr>
      <vt:lpstr>Handshaking Theorem</vt:lpstr>
      <vt:lpstr>Directed Graphs</vt:lpstr>
      <vt:lpstr>Directed Graphs (continued)</vt:lpstr>
      <vt:lpstr>Directed Graphs (continued)</vt:lpstr>
      <vt:lpstr>Special Types of Simple Graphs:  Complete Graphs</vt:lpstr>
      <vt:lpstr>Special Types of Simple Graphs:  Cycles and Wheels</vt:lpstr>
      <vt:lpstr>Special Types of Simple Graphs:       n-Cubes</vt:lpstr>
      <vt:lpstr>Special Types of Graphs and Computer Network Architecture</vt:lpstr>
      <vt:lpstr>Special Types of Graphs and Computer Network Architecture</vt:lpstr>
      <vt:lpstr>Bipartite Graphs</vt:lpstr>
      <vt:lpstr>Bipartite Graphs (continued)</vt:lpstr>
      <vt:lpstr>Bipartite Graphs (continued)</vt:lpstr>
      <vt:lpstr>  Bipartite Graphs and Matchings</vt:lpstr>
      <vt:lpstr>Complete Bipartite Graphs</vt:lpstr>
      <vt:lpstr>New Graphs from Old </vt:lpstr>
      <vt:lpstr>New Graphs from Old (continued)</vt:lpstr>
      <vt:lpstr>Representing Graphs and Graph Isomorphism</vt:lpstr>
      <vt:lpstr>Section Summary</vt:lpstr>
      <vt:lpstr>Representing Graphs: Adjacency Lists</vt:lpstr>
      <vt:lpstr>Representing Graphs: Adjacency Lists</vt:lpstr>
      <vt:lpstr>Representation of Graphs: Adjacency Matrices</vt:lpstr>
      <vt:lpstr>Adjacency Matrices (continued)</vt:lpstr>
      <vt:lpstr>Adjacency Matrices (continued)</vt:lpstr>
      <vt:lpstr>Adjacency Matrices (continued)</vt:lpstr>
      <vt:lpstr>Representation of Graphs: Incidence Matrices</vt:lpstr>
      <vt:lpstr>Incidence Matrices (continued)</vt:lpstr>
      <vt:lpstr>Isomorphism of Graphs</vt:lpstr>
      <vt:lpstr>ISOMORPHIC INVARIANT</vt:lpstr>
      <vt:lpstr>Isomorphism of Graphs (cont.)</vt:lpstr>
      <vt:lpstr>Isomorphism of Graphs (cont.)</vt:lpstr>
      <vt:lpstr>Isomorphism of Graphs (cont.)</vt:lpstr>
      <vt:lpstr>Isomorphism of Graphs (cont.)</vt:lpstr>
      <vt:lpstr>Algorithms for Graph Isomorphism</vt:lpstr>
      <vt:lpstr>Applications of Graph Isomorphism </vt:lpstr>
      <vt:lpstr>Connectivity</vt:lpstr>
      <vt:lpstr>Section Summary</vt:lpstr>
      <vt:lpstr>Paths</vt:lpstr>
      <vt:lpstr>Paths</vt:lpstr>
      <vt:lpstr>Paths (continued)</vt:lpstr>
      <vt:lpstr>Connectedness in Undirected Graphs</vt:lpstr>
      <vt:lpstr>Euler and Hamiltonian Graphs</vt:lpstr>
      <vt:lpstr>Section Summary</vt:lpstr>
      <vt:lpstr>Euler Paths and Circuits</vt:lpstr>
      <vt:lpstr>Euler Paths and Circuits</vt:lpstr>
      <vt:lpstr>Necessary Conditions for Euler Circuits and Paths</vt:lpstr>
      <vt:lpstr>Sufficient Conditions for Euler Circuits and Paths</vt:lpstr>
      <vt:lpstr>Sufficient Conditions for Euler Circuits and Paths</vt:lpstr>
      <vt:lpstr>Algorithm for Constructing an  Euler Circuits</vt:lpstr>
      <vt:lpstr>Necessary and Sufficient Conditions for Euler Circuits and Paths (continued)</vt:lpstr>
      <vt:lpstr>Euler Circuits and Paths </vt:lpstr>
      <vt:lpstr>Applications of Euler Paths and Circuits</vt:lpstr>
      <vt:lpstr>Hamilton Paths and Circuits</vt:lpstr>
      <vt:lpstr>Hamilton Paths and Circuits</vt:lpstr>
      <vt:lpstr>Hamilton Paths and Circuits (continued)</vt:lpstr>
      <vt:lpstr>Necessary Conditions for Hamilton Circuits</vt:lpstr>
      <vt:lpstr>Applications of Hamilton Paths and Circuits</vt:lpstr>
      <vt:lpstr>PowerPoint Presentation</vt:lpstr>
      <vt:lpstr>Weighted Graphs</vt:lpstr>
      <vt:lpstr>Weighted Graphs</vt:lpstr>
      <vt:lpstr>Weighted Graphs</vt:lpstr>
      <vt:lpstr>Weighted Graphs</vt:lpstr>
      <vt:lpstr>Weighted Graphs</vt:lpstr>
      <vt:lpstr>PowerPoint Presentation</vt:lpstr>
      <vt:lpstr>Dijkstra’s Algorithm</vt:lpstr>
      <vt:lpstr>Problem: shortest path from a to z</vt:lpstr>
      <vt:lpstr>PowerPoint Presentation</vt:lpstr>
      <vt:lpstr>The Traveling Salesman Problem</vt:lpstr>
      <vt:lpstr>The Traveling Salesman Problem</vt:lpstr>
      <vt:lpstr>Travelling Salesman problem</vt:lpstr>
      <vt:lpstr>Travelling Salesman problem</vt:lpstr>
      <vt:lpstr>Discrete Probability</vt:lpstr>
      <vt:lpstr>Probability</vt:lpstr>
      <vt:lpstr>PowerPoint Presentation</vt:lpstr>
      <vt:lpstr>PowerPoint Presentation</vt:lpstr>
      <vt:lpstr>PowerPoint Presentation</vt:lpstr>
      <vt:lpstr>TREE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Mean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Induction and recursion</dc:title>
  <dc:creator>Richard Scherl</dc:creator>
  <cp:lastModifiedBy>shobi</cp:lastModifiedBy>
  <cp:revision>659</cp:revision>
  <cp:lastPrinted>2011-09-18T13:59:11Z</cp:lastPrinted>
  <dcterms:created xsi:type="dcterms:W3CDTF">2011-09-18T13:59:01Z</dcterms:created>
  <dcterms:modified xsi:type="dcterms:W3CDTF">2018-11-25T07:55:43Z</dcterms:modified>
</cp:coreProperties>
</file>

<file path=docProps/thumbnail.jpeg>
</file>